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99"/>
  </p:notesMasterIdLst>
  <p:handoutMasterIdLst>
    <p:handoutMasterId r:id="rId100"/>
  </p:handoutMasterIdLst>
  <p:sldIdLst>
    <p:sldId id="295" r:id="rId2"/>
    <p:sldId id="426" r:id="rId3"/>
    <p:sldId id="286" r:id="rId4"/>
    <p:sldId id="294" r:id="rId5"/>
    <p:sldId id="296" r:id="rId6"/>
    <p:sldId id="297" r:id="rId7"/>
    <p:sldId id="298" r:id="rId8"/>
    <p:sldId id="299" r:id="rId9"/>
    <p:sldId id="301" r:id="rId10"/>
    <p:sldId id="302" r:id="rId11"/>
    <p:sldId id="303" r:id="rId12"/>
    <p:sldId id="305" r:id="rId13"/>
    <p:sldId id="316" r:id="rId14"/>
    <p:sldId id="300" r:id="rId15"/>
    <p:sldId id="304" r:id="rId16"/>
    <p:sldId id="436" r:id="rId17"/>
    <p:sldId id="307" r:id="rId18"/>
    <p:sldId id="308" r:id="rId19"/>
    <p:sldId id="366" r:id="rId20"/>
    <p:sldId id="387" r:id="rId21"/>
    <p:sldId id="396" r:id="rId22"/>
    <p:sldId id="309" r:id="rId23"/>
    <p:sldId id="363" r:id="rId24"/>
    <p:sldId id="368" r:id="rId25"/>
    <p:sldId id="310" r:id="rId26"/>
    <p:sldId id="367" r:id="rId27"/>
    <p:sldId id="439" r:id="rId28"/>
    <p:sldId id="312" r:id="rId29"/>
    <p:sldId id="317" r:id="rId30"/>
    <p:sldId id="318" r:id="rId31"/>
    <p:sldId id="388" r:id="rId32"/>
    <p:sldId id="319" r:id="rId33"/>
    <p:sldId id="440" r:id="rId34"/>
    <p:sldId id="320" r:id="rId35"/>
    <p:sldId id="321" r:id="rId36"/>
    <p:sldId id="399" r:id="rId37"/>
    <p:sldId id="438" r:id="rId38"/>
    <p:sldId id="370" r:id="rId39"/>
    <p:sldId id="441" r:id="rId40"/>
    <p:sldId id="442" r:id="rId41"/>
    <p:sldId id="443" r:id="rId42"/>
    <p:sldId id="444" r:id="rId43"/>
    <p:sldId id="445" r:id="rId44"/>
    <p:sldId id="446" r:id="rId45"/>
    <p:sldId id="447" r:id="rId46"/>
    <p:sldId id="377" r:id="rId47"/>
    <p:sldId id="323" r:id="rId48"/>
    <p:sldId id="324" r:id="rId49"/>
    <p:sldId id="328" r:id="rId50"/>
    <p:sldId id="364" r:id="rId51"/>
    <p:sldId id="325" r:id="rId52"/>
    <p:sldId id="327" r:id="rId53"/>
    <p:sldId id="331" r:id="rId54"/>
    <p:sldId id="389" r:id="rId55"/>
    <p:sldId id="375" r:id="rId56"/>
    <p:sldId id="374" r:id="rId57"/>
    <p:sldId id="380" r:id="rId58"/>
    <p:sldId id="398" r:id="rId59"/>
    <p:sldId id="460" r:id="rId60"/>
    <p:sldId id="461" r:id="rId61"/>
    <p:sldId id="463" r:id="rId62"/>
    <p:sldId id="465" r:id="rId63"/>
    <p:sldId id="397" r:id="rId64"/>
    <p:sldId id="435" r:id="rId65"/>
    <p:sldId id="451" r:id="rId66"/>
    <p:sldId id="448" r:id="rId67"/>
    <p:sldId id="449" r:id="rId68"/>
    <p:sldId id="452" r:id="rId69"/>
    <p:sldId id="453" r:id="rId70"/>
    <p:sldId id="454" r:id="rId71"/>
    <p:sldId id="455" r:id="rId72"/>
    <p:sldId id="456" r:id="rId73"/>
    <p:sldId id="457" r:id="rId74"/>
    <p:sldId id="434" r:id="rId75"/>
    <p:sldId id="433" r:id="rId76"/>
    <p:sldId id="372" r:id="rId77"/>
    <p:sldId id="346" r:id="rId78"/>
    <p:sldId id="322" r:id="rId79"/>
    <p:sldId id="432" r:id="rId80"/>
    <p:sldId id="458" r:id="rId81"/>
    <p:sldId id="431" r:id="rId82"/>
    <p:sldId id="425" r:id="rId83"/>
    <p:sldId id="430" r:id="rId84"/>
    <p:sldId id="373" r:id="rId85"/>
    <p:sldId id="429" r:id="rId86"/>
    <p:sldId id="428" r:id="rId87"/>
    <p:sldId id="350" r:id="rId88"/>
    <p:sldId id="351" r:id="rId89"/>
    <p:sldId id="459" r:id="rId90"/>
    <p:sldId id="353" r:id="rId91"/>
    <p:sldId id="371" r:id="rId92"/>
    <p:sldId id="354" r:id="rId93"/>
    <p:sldId id="355" r:id="rId94"/>
    <p:sldId id="356" r:id="rId95"/>
    <p:sldId id="357" r:id="rId96"/>
    <p:sldId id="358" r:id="rId97"/>
    <p:sldId id="427" r:id="rId98"/>
  </p:sldIdLst>
  <p:sldSz cx="9144000" cy="6858000" type="screen4x3"/>
  <p:notesSz cx="6858000" cy="9144000"/>
  <p:defaultTextStyle>
    <a:defPPr>
      <a:defRPr lang="it-IT"/>
    </a:defPPr>
    <a:lvl1pPr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B2B2"/>
    <a:srgbClr val="808080"/>
    <a:srgbClr val="5F5F5F"/>
    <a:srgbClr val="000000"/>
    <a:srgbClr val="FF99FF"/>
    <a:srgbClr val="FF9933"/>
    <a:srgbClr val="969696"/>
    <a:srgbClr val="FAAA64"/>
    <a:srgbClr val="FFCC66"/>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60" autoAdjust="0"/>
    <p:restoredTop sz="96559" autoAdjust="0"/>
  </p:normalViewPr>
  <p:slideViewPr>
    <p:cSldViewPr snapToGrid="0">
      <p:cViewPr varScale="1">
        <p:scale>
          <a:sx n="120" d="100"/>
          <a:sy n="120" d="100"/>
        </p:scale>
        <p:origin x="1398" y="84"/>
      </p:cViewPr>
      <p:guideLst>
        <p:guide orient="horz" pos="2160"/>
        <p:guide pos="2880"/>
      </p:guideLst>
    </p:cSldViewPr>
  </p:slideViewPr>
  <p:outlineViewPr>
    <p:cViewPr>
      <p:scale>
        <a:sx n="33" d="100"/>
        <a:sy n="33" d="100"/>
      </p:scale>
      <p:origin x="0" y="-8808"/>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 r:id="rId72" collapse="1"/>
      <p:sld r:id="rId73" collapse="1"/>
      <p:sld r:id="rId74" collapse="1"/>
      <p:sld r:id="rId75" collapse="1"/>
      <p:sld r:id="rId76" collapse="1"/>
      <p:sld r:id="rId77" collapse="1"/>
    </p:sldLst>
  </p:outlineViewPr>
  <p:notesTextViewPr>
    <p:cViewPr>
      <p:scale>
        <a:sx n="3" d="2"/>
        <a:sy n="3" d="2"/>
      </p:scale>
      <p:origin x="0" y="0"/>
    </p:cViewPr>
  </p:notesTextViewPr>
  <p:sorterViewPr>
    <p:cViewPr>
      <p:scale>
        <a:sx n="66" d="100"/>
        <a:sy n="66" d="100"/>
      </p:scale>
      <p:origin x="0" y="0"/>
    </p:cViewPr>
  </p:sorterViewPr>
  <p:notesViewPr>
    <p:cSldViewPr snapToGrid="0">
      <p:cViewPr varScale="1">
        <p:scale>
          <a:sx n="59" d="100"/>
          <a:sy n="59" d="100"/>
        </p:scale>
        <p:origin x="-133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s>
</file>

<file path=ppt/_rels/viewProps.xml.rels><?xml version="1.0" encoding="UTF-8" standalone="yes"?>
<Relationships xmlns="http://schemas.openxmlformats.org/package/2006/relationships"><Relationship Id="rId13" Type="http://schemas.openxmlformats.org/officeDocument/2006/relationships/slide" Target="slides/slide13.xml"/><Relationship Id="rId18" Type="http://schemas.openxmlformats.org/officeDocument/2006/relationships/slide" Target="slides/slide19.xml"/><Relationship Id="rId26" Type="http://schemas.openxmlformats.org/officeDocument/2006/relationships/slide" Target="slides/slide27.xml"/><Relationship Id="rId39" Type="http://schemas.openxmlformats.org/officeDocument/2006/relationships/slide" Target="slides/slide40.xml"/><Relationship Id="rId21" Type="http://schemas.openxmlformats.org/officeDocument/2006/relationships/slide" Target="slides/slide22.xml"/><Relationship Id="rId34" Type="http://schemas.openxmlformats.org/officeDocument/2006/relationships/slide" Target="slides/slide35.xml"/><Relationship Id="rId42" Type="http://schemas.openxmlformats.org/officeDocument/2006/relationships/slide" Target="slides/slide43.xml"/><Relationship Id="rId47" Type="http://schemas.openxmlformats.org/officeDocument/2006/relationships/slide" Target="slides/slide48.xml"/><Relationship Id="rId50" Type="http://schemas.openxmlformats.org/officeDocument/2006/relationships/slide" Target="slides/slide51.xml"/><Relationship Id="rId55" Type="http://schemas.openxmlformats.org/officeDocument/2006/relationships/slide" Target="slides/slide56.xml"/><Relationship Id="rId63" Type="http://schemas.openxmlformats.org/officeDocument/2006/relationships/slide" Target="slides/slide76.xml"/><Relationship Id="rId68" Type="http://schemas.openxmlformats.org/officeDocument/2006/relationships/slide" Target="slides/slide87.xml"/><Relationship Id="rId76" Type="http://schemas.openxmlformats.org/officeDocument/2006/relationships/slide" Target="slides/slide95.xml"/><Relationship Id="rId7" Type="http://schemas.openxmlformats.org/officeDocument/2006/relationships/slide" Target="slides/slide7.xml"/><Relationship Id="rId71" Type="http://schemas.openxmlformats.org/officeDocument/2006/relationships/slide" Target="slides/slide90.xml"/><Relationship Id="rId2" Type="http://schemas.openxmlformats.org/officeDocument/2006/relationships/slide" Target="slides/slide2.xml"/><Relationship Id="rId16" Type="http://schemas.openxmlformats.org/officeDocument/2006/relationships/slide" Target="slides/slide17.xml"/><Relationship Id="rId29" Type="http://schemas.openxmlformats.org/officeDocument/2006/relationships/slide" Target="slides/slide30.xml"/><Relationship Id="rId11" Type="http://schemas.openxmlformats.org/officeDocument/2006/relationships/slide" Target="slides/slide11.xml"/><Relationship Id="rId24" Type="http://schemas.openxmlformats.org/officeDocument/2006/relationships/slide" Target="slides/slide25.xml"/><Relationship Id="rId32" Type="http://schemas.openxmlformats.org/officeDocument/2006/relationships/slide" Target="slides/slide33.xml"/><Relationship Id="rId37" Type="http://schemas.openxmlformats.org/officeDocument/2006/relationships/slide" Target="slides/slide38.xml"/><Relationship Id="rId40" Type="http://schemas.openxmlformats.org/officeDocument/2006/relationships/slide" Target="slides/slide41.xml"/><Relationship Id="rId45" Type="http://schemas.openxmlformats.org/officeDocument/2006/relationships/slide" Target="slides/slide46.xml"/><Relationship Id="rId53" Type="http://schemas.openxmlformats.org/officeDocument/2006/relationships/slide" Target="slides/slide54.xml"/><Relationship Id="rId58" Type="http://schemas.openxmlformats.org/officeDocument/2006/relationships/slide" Target="slides/slide59.xml"/><Relationship Id="rId66" Type="http://schemas.openxmlformats.org/officeDocument/2006/relationships/slide" Target="slides/slide82.xml"/><Relationship Id="rId74" Type="http://schemas.openxmlformats.org/officeDocument/2006/relationships/slide" Target="slides/slide93.xml"/><Relationship Id="rId5" Type="http://schemas.openxmlformats.org/officeDocument/2006/relationships/slide" Target="slides/slide5.xml"/><Relationship Id="rId15" Type="http://schemas.openxmlformats.org/officeDocument/2006/relationships/slide" Target="slides/slide15.xml"/><Relationship Id="rId23" Type="http://schemas.openxmlformats.org/officeDocument/2006/relationships/slide" Target="slides/slide24.xml"/><Relationship Id="rId28" Type="http://schemas.openxmlformats.org/officeDocument/2006/relationships/slide" Target="slides/slide29.xml"/><Relationship Id="rId36" Type="http://schemas.openxmlformats.org/officeDocument/2006/relationships/slide" Target="slides/slide37.xml"/><Relationship Id="rId49" Type="http://schemas.openxmlformats.org/officeDocument/2006/relationships/slide" Target="slides/slide50.xml"/><Relationship Id="rId57" Type="http://schemas.openxmlformats.org/officeDocument/2006/relationships/slide" Target="slides/slide58.xml"/><Relationship Id="rId61" Type="http://schemas.openxmlformats.org/officeDocument/2006/relationships/slide" Target="slides/slide62.xml"/><Relationship Id="rId10" Type="http://schemas.openxmlformats.org/officeDocument/2006/relationships/slide" Target="slides/slide10.xml"/><Relationship Id="rId19" Type="http://schemas.openxmlformats.org/officeDocument/2006/relationships/slide" Target="slides/slide20.xml"/><Relationship Id="rId31" Type="http://schemas.openxmlformats.org/officeDocument/2006/relationships/slide" Target="slides/slide32.xml"/><Relationship Id="rId44" Type="http://schemas.openxmlformats.org/officeDocument/2006/relationships/slide" Target="slides/slide45.xml"/><Relationship Id="rId52" Type="http://schemas.openxmlformats.org/officeDocument/2006/relationships/slide" Target="slides/slide53.xml"/><Relationship Id="rId60" Type="http://schemas.openxmlformats.org/officeDocument/2006/relationships/slide" Target="slides/slide61.xml"/><Relationship Id="rId65" Type="http://schemas.openxmlformats.org/officeDocument/2006/relationships/slide" Target="slides/slide78.xml"/><Relationship Id="rId73" Type="http://schemas.openxmlformats.org/officeDocument/2006/relationships/slide" Target="slides/slide92.xml"/><Relationship Id="rId4" Type="http://schemas.openxmlformats.org/officeDocument/2006/relationships/slide" Target="slides/slide4.xml"/><Relationship Id="rId9" Type="http://schemas.openxmlformats.org/officeDocument/2006/relationships/slide" Target="slides/slide9.xml"/><Relationship Id="rId14" Type="http://schemas.openxmlformats.org/officeDocument/2006/relationships/slide" Target="slides/slide14.xml"/><Relationship Id="rId22" Type="http://schemas.openxmlformats.org/officeDocument/2006/relationships/slide" Target="slides/slide23.xml"/><Relationship Id="rId27" Type="http://schemas.openxmlformats.org/officeDocument/2006/relationships/slide" Target="slides/slide28.xml"/><Relationship Id="rId30" Type="http://schemas.openxmlformats.org/officeDocument/2006/relationships/slide" Target="slides/slide31.xml"/><Relationship Id="rId35" Type="http://schemas.openxmlformats.org/officeDocument/2006/relationships/slide" Target="slides/slide36.xml"/><Relationship Id="rId43" Type="http://schemas.openxmlformats.org/officeDocument/2006/relationships/slide" Target="slides/slide44.xml"/><Relationship Id="rId48" Type="http://schemas.openxmlformats.org/officeDocument/2006/relationships/slide" Target="slides/slide49.xml"/><Relationship Id="rId56" Type="http://schemas.openxmlformats.org/officeDocument/2006/relationships/slide" Target="slides/slide57.xml"/><Relationship Id="rId64" Type="http://schemas.openxmlformats.org/officeDocument/2006/relationships/slide" Target="slides/slide77.xml"/><Relationship Id="rId69" Type="http://schemas.openxmlformats.org/officeDocument/2006/relationships/slide" Target="slides/slide88.xml"/><Relationship Id="rId77" Type="http://schemas.openxmlformats.org/officeDocument/2006/relationships/slide" Target="slides/slide96.xml"/><Relationship Id="rId8" Type="http://schemas.openxmlformats.org/officeDocument/2006/relationships/slide" Target="slides/slide8.xml"/><Relationship Id="rId51" Type="http://schemas.openxmlformats.org/officeDocument/2006/relationships/slide" Target="slides/slide52.xml"/><Relationship Id="rId72" Type="http://schemas.openxmlformats.org/officeDocument/2006/relationships/slide" Target="slides/slide91.xml"/><Relationship Id="rId3" Type="http://schemas.openxmlformats.org/officeDocument/2006/relationships/slide" Target="slides/slide3.xml"/><Relationship Id="rId12" Type="http://schemas.openxmlformats.org/officeDocument/2006/relationships/slide" Target="slides/slide12.xml"/><Relationship Id="rId17" Type="http://schemas.openxmlformats.org/officeDocument/2006/relationships/slide" Target="slides/slide18.xml"/><Relationship Id="rId25" Type="http://schemas.openxmlformats.org/officeDocument/2006/relationships/slide" Target="slides/slide26.xml"/><Relationship Id="rId33" Type="http://schemas.openxmlformats.org/officeDocument/2006/relationships/slide" Target="slides/slide34.xml"/><Relationship Id="rId38" Type="http://schemas.openxmlformats.org/officeDocument/2006/relationships/slide" Target="slides/slide39.xml"/><Relationship Id="rId46" Type="http://schemas.openxmlformats.org/officeDocument/2006/relationships/slide" Target="slides/slide47.xml"/><Relationship Id="rId59" Type="http://schemas.openxmlformats.org/officeDocument/2006/relationships/slide" Target="slides/slide60.xml"/><Relationship Id="rId67" Type="http://schemas.openxmlformats.org/officeDocument/2006/relationships/slide" Target="slides/slide84.xml"/><Relationship Id="rId20" Type="http://schemas.openxmlformats.org/officeDocument/2006/relationships/slide" Target="slides/slide21.xml"/><Relationship Id="rId41" Type="http://schemas.openxmlformats.org/officeDocument/2006/relationships/slide" Target="slides/slide42.xml"/><Relationship Id="rId54" Type="http://schemas.openxmlformats.org/officeDocument/2006/relationships/slide" Target="slides/slide55.xml"/><Relationship Id="rId62" Type="http://schemas.openxmlformats.org/officeDocument/2006/relationships/slide" Target="slides/slide63.xml"/><Relationship Id="rId70" Type="http://schemas.openxmlformats.org/officeDocument/2006/relationships/slide" Target="slides/slide89.xml"/><Relationship Id="rId75" Type="http://schemas.openxmlformats.org/officeDocument/2006/relationships/slide" Target="slides/slide94.xml"/><Relationship Id="rId1" Type="http://schemas.openxmlformats.org/officeDocument/2006/relationships/slide" Target="slides/slide1.xml"/><Relationship Id="rId6"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image" Target="../media/image97.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emf"/><Relationship Id="rId1" Type="http://schemas.openxmlformats.org/officeDocument/2006/relationships/image" Target="../media/image100.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4.wmf"/><Relationship Id="rId1" Type="http://schemas.openxmlformats.org/officeDocument/2006/relationships/image" Target="../media/image103.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06.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07.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image" Target="../media/image112.emf"/><Relationship Id="rId1" Type="http://schemas.openxmlformats.org/officeDocument/2006/relationships/image" Target="../media/image1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 Id="rId5" Type="http://schemas.openxmlformats.org/officeDocument/2006/relationships/image" Target="../media/image64.wmf"/><Relationship Id="rId4" Type="http://schemas.openxmlformats.org/officeDocument/2006/relationships/image" Target="../media/image63.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emf"/><Relationship Id="rId1" Type="http://schemas.openxmlformats.org/officeDocument/2006/relationships/image" Target="../media/image8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9.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emf"/><Relationship Id="rId1" Type="http://schemas.openxmlformats.org/officeDocument/2006/relationships/image" Target="../media/image90.emf"/><Relationship Id="rId4" Type="http://schemas.openxmlformats.org/officeDocument/2006/relationships/image" Target="../media/image9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image" Target="../media/image9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63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200" u="none">
                <a:latin typeface="Arial" panose="020B0604020202020204" pitchFamily="34" charset="0"/>
              </a:defRPr>
            </a:lvl1pPr>
          </a:lstStyle>
          <a:p>
            <a:pPr>
              <a:defRPr/>
            </a:pPr>
            <a:endParaRPr lang="it-IT" altLang="it-IT"/>
          </a:p>
        </p:txBody>
      </p:sp>
      <p:sp>
        <p:nvSpPr>
          <p:cNvPr id="69635"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u="none">
                <a:latin typeface="Arial" panose="020B0604020202020204" pitchFamily="34" charset="0"/>
              </a:defRPr>
            </a:lvl1pPr>
          </a:lstStyle>
          <a:p>
            <a:pPr>
              <a:defRPr/>
            </a:pPr>
            <a:endParaRPr lang="it-IT" altLang="it-IT"/>
          </a:p>
        </p:txBody>
      </p:sp>
      <p:sp>
        <p:nvSpPr>
          <p:cNvPr id="69636"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u="none">
                <a:latin typeface="Arial" panose="020B0604020202020204" pitchFamily="34" charset="0"/>
              </a:defRPr>
            </a:lvl1pPr>
          </a:lstStyle>
          <a:p>
            <a:pPr>
              <a:defRPr/>
            </a:pPr>
            <a:endParaRPr lang="it-IT" altLang="it-IT"/>
          </a:p>
        </p:txBody>
      </p:sp>
      <p:sp>
        <p:nvSpPr>
          <p:cNvPr id="69637"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u="none">
                <a:latin typeface="Arial" panose="020B0604020202020204" pitchFamily="34" charset="0"/>
              </a:defRPr>
            </a:lvl1pPr>
          </a:lstStyle>
          <a:p>
            <a:pPr>
              <a:defRPr/>
            </a:pPr>
            <a:fld id="{EF992C64-8482-4AAD-90CC-FB27B71D6AE4}" type="slidenum">
              <a:rPr lang="it-IT" altLang="it-IT"/>
              <a:pPr>
                <a:defRPr/>
              </a:pPr>
              <a:t>‹N›</a:t>
            </a:fld>
            <a:endParaRPr lang="it-IT" altLang="it-IT"/>
          </a:p>
        </p:txBody>
      </p:sp>
    </p:spTree>
    <p:extLst>
      <p:ext uri="{BB962C8B-B14F-4D97-AF65-F5344CB8AC3E}">
        <p14:creationId xmlns:p14="http://schemas.microsoft.com/office/powerpoint/2010/main" val="3911278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49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200" u="none">
                <a:latin typeface="Arial" panose="020B0604020202020204" pitchFamily="34" charset="0"/>
              </a:defRPr>
            </a:lvl1pPr>
          </a:lstStyle>
          <a:p>
            <a:pPr>
              <a:defRPr/>
            </a:pPr>
            <a:endParaRPr lang="it-IT" altLang="it-IT"/>
          </a:p>
        </p:txBody>
      </p:sp>
      <p:sp>
        <p:nvSpPr>
          <p:cNvPr id="6349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u="none">
                <a:latin typeface="Arial" panose="020B0604020202020204" pitchFamily="34" charset="0"/>
              </a:defRPr>
            </a:lvl1pPr>
          </a:lstStyle>
          <a:p>
            <a:pPr>
              <a:defRPr/>
            </a:pPr>
            <a:endParaRPr lang="it-IT" altLang="it-IT"/>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349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it-IT" altLang="it-IT" noProof="0" smtClean="0"/>
              <a:t>Fare clic per modificare gli stili del testo dello schema</a:t>
            </a:r>
          </a:p>
          <a:p>
            <a:pPr lvl="1"/>
            <a:r>
              <a:rPr lang="it-IT" altLang="it-IT" noProof="0" smtClean="0"/>
              <a:t>Secondo livello</a:t>
            </a:r>
          </a:p>
          <a:p>
            <a:pPr lvl="2"/>
            <a:r>
              <a:rPr lang="it-IT" altLang="it-IT" noProof="0" smtClean="0"/>
              <a:t>Terzo livello</a:t>
            </a:r>
          </a:p>
          <a:p>
            <a:pPr lvl="3"/>
            <a:r>
              <a:rPr lang="it-IT" altLang="it-IT" noProof="0" smtClean="0"/>
              <a:t>Quarto livello</a:t>
            </a:r>
          </a:p>
          <a:p>
            <a:pPr lvl="4"/>
            <a:r>
              <a:rPr lang="it-IT" altLang="it-IT" noProof="0" smtClean="0"/>
              <a:t>Quinto livello</a:t>
            </a:r>
          </a:p>
        </p:txBody>
      </p:sp>
      <p:sp>
        <p:nvSpPr>
          <p:cNvPr id="6349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u="none">
                <a:latin typeface="Arial" panose="020B0604020202020204" pitchFamily="34" charset="0"/>
              </a:defRPr>
            </a:lvl1pPr>
          </a:lstStyle>
          <a:p>
            <a:pPr>
              <a:defRPr/>
            </a:pPr>
            <a:endParaRPr lang="it-IT" altLang="it-IT"/>
          </a:p>
        </p:txBody>
      </p:sp>
      <p:sp>
        <p:nvSpPr>
          <p:cNvPr id="6349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u="none">
                <a:latin typeface="Arial" panose="020B0604020202020204" pitchFamily="34" charset="0"/>
              </a:defRPr>
            </a:lvl1pPr>
          </a:lstStyle>
          <a:p>
            <a:pPr>
              <a:defRPr/>
            </a:pPr>
            <a:fld id="{06705E8F-E2F0-4DA4-805D-F485ADA431B9}" type="slidenum">
              <a:rPr lang="it-IT" altLang="it-IT"/>
              <a:pPr>
                <a:defRPr/>
              </a:pPr>
              <a:t>‹N›</a:t>
            </a:fld>
            <a:endParaRPr lang="it-IT" altLang="it-IT"/>
          </a:p>
        </p:txBody>
      </p:sp>
    </p:spTree>
    <p:extLst>
      <p:ext uri="{BB962C8B-B14F-4D97-AF65-F5344CB8AC3E}">
        <p14:creationId xmlns:p14="http://schemas.microsoft.com/office/powerpoint/2010/main" val="174696004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239726B2-028B-4C90-BBA8-806FF724F548}" type="slidenum">
              <a:rPr lang="it-IT" altLang="it-IT" smtClean="0">
                <a:latin typeface="Arial" panose="020B0604020202020204" pitchFamily="34" charset="0"/>
              </a:rPr>
              <a:pPr/>
              <a:t>1</a:t>
            </a:fld>
            <a:endParaRPr lang="it-IT" altLang="it-IT" smtClean="0">
              <a:latin typeface="Arial" panose="020B0604020202020204" pitchFamily="34" charset="0"/>
            </a:endParaRPr>
          </a:p>
        </p:txBody>
      </p:sp>
      <p:sp>
        <p:nvSpPr>
          <p:cNvPr id="8195" name="Rectangle 2"/>
          <p:cNvSpPr>
            <a:spLocks noGrp="1" noRot="1" noChangeAspect="1" noChangeArrowheads="1" noTextEdit="1"/>
          </p:cNvSpPr>
          <p:nvPr>
            <p:ph type="sldImg"/>
          </p:nvPr>
        </p:nvSpPr>
        <p:spPr>
          <a:ln/>
        </p:spPr>
      </p:sp>
      <p:sp>
        <p:nvSpPr>
          <p:cNvPr id="8196"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1510071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A0AF9EDE-B4C4-4AA0-AE8E-C633ED73DBF9}" type="slidenum">
              <a:rPr lang="it-IT" altLang="it-IT" smtClean="0">
                <a:latin typeface="Arial" panose="020B0604020202020204" pitchFamily="34" charset="0"/>
              </a:rPr>
              <a:pPr/>
              <a:t>10</a:t>
            </a:fld>
            <a:endParaRPr lang="it-IT" altLang="it-IT" smtClean="0">
              <a:latin typeface="Arial" panose="020B0604020202020204" pitchFamily="34"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4117633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BE5FE6FA-8DCC-4087-B899-D46819795ACB}" type="slidenum">
              <a:rPr lang="it-IT" altLang="it-IT" smtClean="0">
                <a:latin typeface="Arial" panose="020B0604020202020204" pitchFamily="34" charset="0"/>
              </a:rPr>
              <a:pPr/>
              <a:t>11</a:t>
            </a:fld>
            <a:endParaRPr lang="it-IT" altLang="it-IT" smtClean="0">
              <a:latin typeface="Arial" panose="020B0604020202020204" pitchFamily="34"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161706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20B58826-D16E-4986-955D-7682A4CD41EA}" type="slidenum">
              <a:rPr lang="it-IT" altLang="it-IT" smtClean="0">
                <a:latin typeface="Arial" panose="020B0604020202020204" pitchFamily="34" charset="0"/>
              </a:rPr>
              <a:pPr/>
              <a:t>12</a:t>
            </a:fld>
            <a:endParaRPr lang="it-IT" altLang="it-IT" smtClean="0">
              <a:latin typeface="Arial" panose="020B0604020202020204" pitchFamily="34"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12331675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E1FEEE88-02A9-4D9E-9A04-78C843140078}" type="slidenum">
              <a:rPr lang="it-IT" altLang="it-IT" smtClean="0">
                <a:latin typeface="Arial" panose="020B0604020202020204" pitchFamily="34" charset="0"/>
              </a:rPr>
              <a:pPr/>
              <a:t>13</a:t>
            </a:fld>
            <a:endParaRPr lang="it-IT" altLang="it-IT" smtClean="0">
              <a:latin typeface="Arial" panose="020B0604020202020204" pitchFamily="34"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30449074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62313BAC-E2B0-496A-9A07-BA2B018192A8}" type="slidenum">
              <a:rPr lang="it-IT" altLang="it-IT" smtClean="0">
                <a:latin typeface="Arial" panose="020B0604020202020204" pitchFamily="34" charset="0"/>
              </a:rPr>
              <a:pPr/>
              <a:t>14</a:t>
            </a:fld>
            <a:endParaRPr lang="it-IT" altLang="it-IT" smtClean="0">
              <a:latin typeface="Arial" panose="020B0604020202020204" pitchFamily="34" charset="0"/>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154948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91601B74-3B83-4422-A334-B55D2F64A55B}" type="slidenum">
              <a:rPr lang="it-IT" altLang="it-IT" smtClean="0">
                <a:latin typeface="Arial" panose="020B0604020202020204" pitchFamily="34" charset="0"/>
              </a:rPr>
              <a:pPr/>
              <a:t>15</a:t>
            </a:fld>
            <a:endParaRPr lang="it-IT" altLang="it-IT" smtClean="0">
              <a:latin typeface="Arial" panose="020B0604020202020204" pitchFamily="34" charset="0"/>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2465627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A705B83B-5C18-4016-9D61-7BCD79BAFB80}" type="slidenum">
              <a:rPr lang="it-IT" altLang="it-IT" smtClean="0">
                <a:latin typeface="Arial" panose="020B0604020202020204" pitchFamily="34" charset="0"/>
              </a:rPr>
              <a:pPr/>
              <a:t>17</a:t>
            </a:fld>
            <a:endParaRPr lang="it-IT" altLang="it-IT" smtClean="0">
              <a:latin typeface="Arial" panose="020B0604020202020204" pitchFamily="34" charset="0"/>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15542366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7A056553-5955-47FD-8E51-A97FFD1F9E59}" type="slidenum">
              <a:rPr lang="it-IT" altLang="it-IT" smtClean="0">
                <a:latin typeface="Arial" panose="020B0604020202020204" pitchFamily="34" charset="0"/>
              </a:rPr>
              <a:pPr/>
              <a:t>18</a:t>
            </a:fld>
            <a:endParaRPr lang="it-IT" altLang="it-IT" smtClean="0">
              <a:latin typeface="Arial" panose="020B0604020202020204" pitchFamily="34"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19731937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ECF5AE85-63EB-4120-A707-C54D11F53C2A}" type="slidenum">
              <a:rPr lang="it-IT" altLang="it-IT" smtClean="0">
                <a:latin typeface="Arial" panose="020B0604020202020204" pitchFamily="34" charset="0"/>
              </a:rPr>
              <a:pPr/>
              <a:t>19</a:t>
            </a:fld>
            <a:endParaRPr lang="it-IT" altLang="it-IT" smtClean="0">
              <a:latin typeface="Arial" panose="020B0604020202020204" pitchFamily="34" charset="0"/>
            </a:endParaRP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3682938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CDB424F8-ED78-4789-9467-57FC3382509F}" type="slidenum">
              <a:rPr lang="it-IT" altLang="it-IT" smtClean="0">
                <a:latin typeface="Arial" panose="020B0604020202020204" pitchFamily="34" charset="0"/>
              </a:rPr>
              <a:pPr/>
              <a:t>20</a:t>
            </a:fld>
            <a:endParaRPr lang="it-IT" altLang="it-IT" smtClean="0">
              <a:latin typeface="Arial" panose="020B0604020202020204" pitchFamily="34" charset="0"/>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3063443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239726B2-028B-4C90-BBA8-806FF724F548}" type="slidenum">
              <a:rPr lang="it-IT" altLang="it-IT" smtClean="0">
                <a:latin typeface="Arial" panose="020B0604020202020204" pitchFamily="34" charset="0"/>
              </a:rPr>
              <a:pPr/>
              <a:t>2</a:t>
            </a:fld>
            <a:endParaRPr lang="it-IT" altLang="it-IT" smtClean="0">
              <a:latin typeface="Arial" panose="020B0604020202020204" pitchFamily="34" charset="0"/>
            </a:endParaRPr>
          </a:p>
        </p:txBody>
      </p:sp>
      <p:sp>
        <p:nvSpPr>
          <p:cNvPr id="8195" name="Rectangle 2"/>
          <p:cNvSpPr>
            <a:spLocks noGrp="1" noRot="1" noChangeAspect="1" noChangeArrowheads="1" noTextEdit="1"/>
          </p:cNvSpPr>
          <p:nvPr>
            <p:ph type="sldImg"/>
          </p:nvPr>
        </p:nvSpPr>
        <p:spPr>
          <a:ln/>
        </p:spPr>
      </p:sp>
      <p:sp>
        <p:nvSpPr>
          <p:cNvPr id="8196"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38361150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05EB979D-8AE2-4C7A-8A5C-E8980F7D8CB0}" type="slidenum">
              <a:rPr lang="it-IT" altLang="it-IT" smtClean="0">
                <a:latin typeface="Arial" panose="020B0604020202020204" pitchFamily="34" charset="0"/>
              </a:rPr>
              <a:pPr/>
              <a:t>21</a:t>
            </a:fld>
            <a:endParaRPr lang="it-IT" altLang="it-IT" smtClean="0">
              <a:latin typeface="Arial" panose="020B0604020202020204" pitchFamily="34"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3361233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253586C1-2499-4661-A643-AE7F989F26DF}" type="slidenum">
              <a:rPr lang="it-IT" altLang="it-IT" smtClean="0">
                <a:latin typeface="Arial" panose="020B0604020202020204" pitchFamily="34" charset="0"/>
              </a:rPr>
              <a:pPr/>
              <a:t>22</a:t>
            </a:fld>
            <a:endParaRPr lang="it-IT" altLang="it-IT" smtClean="0">
              <a:latin typeface="Arial" panose="020B0604020202020204" pitchFamily="34"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23374628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7E2E8468-CA1B-4529-AA34-5C633102973E}" type="slidenum">
              <a:rPr lang="it-IT" altLang="it-IT" smtClean="0">
                <a:latin typeface="Arial" panose="020B0604020202020204" pitchFamily="34" charset="0"/>
              </a:rPr>
              <a:pPr/>
              <a:t>23</a:t>
            </a:fld>
            <a:endParaRPr lang="it-IT" altLang="it-IT" smtClean="0">
              <a:latin typeface="Arial" panose="020B0604020202020204" pitchFamily="34"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14565152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3F3DC056-72C8-4E61-BDEC-51B53943764B}" type="slidenum">
              <a:rPr lang="it-IT" altLang="it-IT" smtClean="0">
                <a:latin typeface="Arial" panose="020B0604020202020204" pitchFamily="34" charset="0"/>
              </a:rPr>
              <a:pPr/>
              <a:t>24</a:t>
            </a:fld>
            <a:endParaRPr lang="it-IT" altLang="it-IT" smtClean="0">
              <a:latin typeface="Arial" panose="020B0604020202020204" pitchFamily="34"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7795350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FEC594E9-FC7F-47B6-8B16-DD44B4C5EC09}" type="slidenum">
              <a:rPr lang="it-IT" altLang="it-IT" smtClean="0">
                <a:latin typeface="Arial" panose="020B0604020202020204" pitchFamily="34" charset="0"/>
              </a:rPr>
              <a:pPr/>
              <a:t>25</a:t>
            </a:fld>
            <a:endParaRPr lang="it-IT" altLang="it-IT" smtClean="0">
              <a:latin typeface="Arial" panose="020B0604020202020204" pitchFamily="34"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5303138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01B95082-F6BC-4521-B95A-9B8C82AF1072}" type="slidenum">
              <a:rPr lang="it-IT" altLang="it-IT" smtClean="0">
                <a:latin typeface="Arial" panose="020B0604020202020204" pitchFamily="34" charset="0"/>
              </a:rPr>
              <a:pPr/>
              <a:t>26</a:t>
            </a:fld>
            <a:endParaRPr lang="it-IT" altLang="it-IT" smtClean="0">
              <a:latin typeface="Arial" panose="020B0604020202020204" pitchFamily="34" charset="0"/>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5856296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01B95082-F6BC-4521-B95A-9B8C82AF1072}" type="slidenum">
              <a:rPr lang="it-IT" altLang="it-IT" smtClean="0">
                <a:latin typeface="Arial" panose="020B0604020202020204" pitchFamily="34" charset="0"/>
              </a:rPr>
              <a:pPr/>
              <a:t>27</a:t>
            </a:fld>
            <a:endParaRPr lang="it-IT" altLang="it-IT" smtClean="0">
              <a:latin typeface="Arial" panose="020B0604020202020204" pitchFamily="34" charset="0"/>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3836503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AFFF0D24-7D41-4302-BCE4-1438F62C0F8A}" type="slidenum">
              <a:rPr lang="it-IT" altLang="it-IT" smtClean="0">
                <a:latin typeface="Arial" panose="020B0604020202020204" pitchFamily="34" charset="0"/>
              </a:rPr>
              <a:pPr/>
              <a:t>28</a:t>
            </a:fld>
            <a:endParaRPr lang="it-IT" altLang="it-IT" smtClean="0">
              <a:latin typeface="Arial" panose="020B0604020202020204" pitchFamily="34"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14825029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5AA20342-5351-41F3-9507-254157E78DA3}" type="slidenum">
              <a:rPr lang="it-IT" altLang="it-IT" smtClean="0">
                <a:latin typeface="Arial" panose="020B0604020202020204" pitchFamily="34" charset="0"/>
              </a:rPr>
              <a:pPr/>
              <a:t>29</a:t>
            </a:fld>
            <a:endParaRPr lang="it-IT" altLang="it-IT" smtClean="0">
              <a:latin typeface="Arial" panose="020B0604020202020204" pitchFamily="34" charset="0"/>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42403334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ABF89ED9-2C71-4D5A-9DA8-599A6A558A5D}" type="slidenum">
              <a:rPr lang="it-IT" altLang="it-IT" smtClean="0">
                <a:latin typeface="Arial" panose="020B0604020202020204" pitchFamily="34" charset="0"/>
              </a:rPr>
              <a:pPr/>
              <a:t>30</a:t>
            </a:fld>
            <a:endParaRPr lang="it-IT" altLang="it-IT" smtClean="0">
              <a:latin typeface="Arial" panose="020B0604020202020204" pitchFamily="34"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3400944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B0FF8A8C-2321-43C3-B1FD-C046B631888B}" type="slidenum">
              <a:rPr lang="it-IT" altLang="it-IT" smtClean="0">
                <a:latin typeface="Arial" panose="020B0604020202020204" pitchFamily="34" charset="0"/>
              </a:rPr>
              <a:pPr/>
              <a:t>3</a:t>
            </a:fld>
            <a:endParaRPr lang="it-IT" altLang="it-IT" smtClean="0">
              <a:latin typeface="Arial" panose="020B0604020202020204" pitchFamily="34" charset="0"/>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9191388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1A4A5619-B2C0-4421-9E23-9264A78D6CEA}" type="slidenum">
              <a:rPr lang="it-IT" altLang="it-IT" smtClean="0">
                <a:latin typeface="Arial" panose="020B0604020202020204" pitchFamily="34" charset="0"/>
              </a:rPr>
              <a:pPr/>
              <a:t>31</a:t>
            </a:fld>
            <a:endParaRPr lang="it-IT" altLang="it-IT" smtClean="0">
              <a:latin typeface="Arial" panose="020B0604020202020204" pitchFamily="34"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6619078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39893940-EC7C-40DE-9351-38EF28A78E59}" type="slidenum">
              <a:rPr lang="it-IT" altLang="it-IT" smtClean="0">
                <a:latin typeface="Arial" panose="020B0604020202020204" pitchFamily="34" charset="0"/>
              </a:rPr>
              <a:pPr/>
              <a:t>32</a:t>
            </a:fld>
            <a:endParaRPr lang="it-IT" altLang="it-IT" smtClean="0">
              <a:latin typeface="Arial" panose="020B0604020202020204" pitchFamily="34"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21693855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39893940-EC7C-40DE-9351-38EF28A78E59}" type="slidenum">
              <a:rPr lang="it-IT" altLang="it-IT" smtClean="0">
                <a:latin typeface="Arial" panose="020B0604020202020204" pitchFamily="34" charset="0"/>
              </a:rPr>
              <a:pPr/>
              <a:t>33</a:t>
            </a:fld>
            <a:endParaRPr lang="it-IT" altLang="it-IT" smtClean="0">
              <a:latin typeface="Arial" panose="020B0604020202020204" pitchFamily="34"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5332257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C163F037-5565-46CF-B638-39A576F45FD5}" type="slidenum">
              <a:rPr lang="it-IT" altLang="it-IT" smtClean="0">
                <a:latin typeface="Arial" panose="020B0604020202020204" pitchFamily="34" charset="0"/>
              </a:rPr>
              <a:pPr/>
              <a:t>34</a:t>
            </a:fld>
            <a:endParaRPr lang="it-IT" altLang="it-IT" smtClean="0">
              <a:latin typeface="Arial" panose="020B0604020202020204" pitchFamily="34" charset="0"/>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3942559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C57CC7A7-5BF4-4C89-8213-3EB673E39E56}" type="slidenum">
              <a:rPr lang="it-IT" altLang="it-IT" smtClean="0">
                <a:latin typeface="Arial" panose="020B0604020202020204" pitchFamily="34" charset="0"/>
              </a:rPr>
              <a:pPr/>
              <a:t>35</a:t>
            </a:fld>
            <a:endParaRPr lang="it-IT" altLang="it-IT" smtClean="0">
              <a:latin typeface="Arial" panose="020B0604020202020204" pitchFamily="34"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25999858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C57CC7A7-5BF4-4C89-8213-3EB673E39E56}" type="slidenum">
              <a:rPr lang="it-IT" altLang="it-IT" smtClean="0">
                <a:latin typeface="Arial" panose="020B0604020202020204" pitchFamily="34" charset="0"/>
              </a:rPr>
              <a:pPr/>
              <a:t>36</a:t>
            </a:fld>
            <a:endParaRPr lang="it-IT" altLang="it-IT" smtClean="0">
              <a:latin typeface="Arial" panose="020B0604020202020204" pitchFamily="34"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19783295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C57CC7A7-5BF4-4C89-8213-3EB673E39E56}" type="slidenum">
              <a:rPr lang="it-IT" altLang="it-IT" smtClean="0">
                <a:latin typeface="Arial" panose="020B0604020202020204" pitchFamily="34" charset="0"/>
              </a:rPr>
              <a:pPr/>
              <a:t>37</a:t>
            </a:fld>
            <a:endParaRPr lang="it-IT" altLang="it-IT" smtClean="0">
              <a:latin typeface="Arial" panose="020B0604020202020204" pitchFamily="34"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27344980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CE2F4C2D-341E-4CA0-B6D3-3155C0749F5B}" type="slidenum">
              <a:rPr lang="it-IT" altLang="it-IT" smtClean="0">
                <a:latin typeface="Arial" panose="020B0604020202020204" pitchFamily="34" charset="0"/>
              </a:rPr>
              <a:pPr/>
              <a:t>38</a:t>
            </a:fld>
            <a:endParaRPr lang="it-IT" altLang="it-IT" smtClean="0">
              <a:latin typeface="Arial" panose="020B0604020202020204" pitchFamily="34"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10180519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84567025-439D-4216-8310-2C5E4C54434F}" type="slidenum">
              <a:rPr lang="it-IT" altLang="it-IT" smtClean="0">
                <a:latin typeface="Arial" panose="020B0604020202020204" pitchFamily="34" charset="0"/>
              </a:rPr>
              <a:pPr/>
              <a:t>39</a:t>
            </a:fld>
            <a:endParaRPr lang="it-IT" altLang="it-IT" smtClean="0">
              <a:latin typeface="Arial" panose="020B0604020202020204" pitchFamily="34" charset="0"/>
            </a:endParaRPr>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27872748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53E51C3D-EAE7-4104-A8D7-30A0115B1688}" type="slidenum">
              <a:rPr lang="it-IT" altLang="it-IT" smtClean="0">
                <a:latin typeface="Arial" panose="020B0604020202020204" pitchFamily="34" charset="0"/>
              </a:rPr>
              <a:pPr/>
              <a:t>40</a:t>
            </a:fld>
            <a:endParaRPr lang="it-IT" altLang="it-IT" smtClean="0">
              <a:latin typeface="Arial" panose="020B0604020202020204" pitchFamily="34" charset="0"/>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2477693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4CEE05B0-0814-4CD4-9F42-44A69118409D}" type="slidenum">
              <a:rPr lang="it-IT" altLang="it-IT" smtClean="0">
                <a:latin typeface="Arial" panose="020B0604020202020204" pitchFamily="34" charset="0"/>
              </a:rPr>
              <a:pPr/>
              <a:t>4</a:t>
            </a:fld>
            <a:endParaRPr lang="it-IT" altLang="it-IT" smtClean="0">
              <a:latin typeface="Arial" panose="020B0604020202020204" pitchFamily="34" charset="0"/>
            </a:endParaRPr>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18943076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2B994023-64C3-4615-88D4-74719BA2350E}" type="slidenum">
              <a:rPr lang="it-IT" altLang="it-IT" smtClean="0">
                <a:latin typeface="Arial" panose="020B0604020202020204" pitchFamily="34" charset="0"/>
              </a:rPr>
              <a:pPr/>
              <a:t>41</a:t>
            </a:fld>
            <a:endParaRPr lang="it-IT" altLang="it-IT" smtClean="0">
              <a:latin typeface="Arial" panose="020B0604020202020204" pitchFamily="34" charset="0"/>
            </a:endParaRPr>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5376183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3BA65FB5-F27B-4C59-A803-314F41A68016}" type="slidenum">
              <a:rPr lang="it-IT" altLang="it-IT" smtClean="0">
                <a:latin typeface="Arial" panose="020B0604020202020204" pitchFamily="34" charset="0"/>
              </a:rPr>
              <a:pPr/>
              <a:t>42</a:t>
            </a:fld>
            <a:endParaRPr lang="it-IT" altLang="it-IT" smtClean="0">
              <a:latin typeface="Arial" panose="020B0604020202020204" pitchFamily="34" charset="0"/>
            </a:endParaRPr>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20499227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55A18373-4793-4600-B857-6C6523781213}" type="slidenum">
              <a:rPr lang="it-IT" altLang="it-IT" smtClean="0">
                <a:latin typeface="Arial" panose="020B0604020202020204" pitchFamily="34" charset="0"/>
              </a:rPr>
              <a:pPr/>
              <a:t>43</a:t>
            </a:fld>
            <a:endParaRPr lang="it-IT" altLang="it-IT" smtClean="0">
              <a:latin typeface="Arial" panose="020B0604020202020204" pitchFamily="34" charset="0"/>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15366238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613EC013-3718-46CB-827F-573840B245C2}" type="slidenum">
              <a:rPr lang="it-IT" altLang="it-IT" smtClean="0">
                <a:latin typeface="Arial" panose="020B0604020202020204" pitchFamily="34" charset="0"/>
              </a:rPr>
              <a:pPr/>
              <a:t>44</a:t>
            </a:fld>
            <a:endParaRPr lang="it-IT" altLang="it-IT" smtClean="0">
              <a:latin typeface="Arial" panose="020B0604020202020204" pitchFamily="34" charset="0"/>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8893432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8913643D-2345-4716-8736-DA0CC0676729}" type="slidenum">
              <a:rPr lang="it-IT" altLang="it-IT" smtClean="0">
                <a:latin typeface="Arial" panose="020B0604020202020204" pitchFamily="34" charset="0"/>
              </a:rPr>
              <a:pPr/>
              <a:t>45</a:t>
            </a:fld>
            <a:endParaRPr lang="it-IT" altLang="it-IT" smtClean="0">
              <a:latin typeface="Arial" panose="020B0604020202020204" pitchFamily="34" charset="0"/>
            </a:endParaRPr>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22358404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441BCE0B-C04A-4E37-A55C-C4C85DFD6E23}" type="slidenum">
              <a:rPr lang="it-IT" altLang="it-IT" smtClean="0">
                <a:latin typeface="Arial" panose="020B0604020202020204" pitchFamily="34" charset="0"/>
              </a:rPr>
              <a:pPr/>
              <a:t>46</a:t>
            </a:fld>
            <a:endParaRPr lang="it-IT" altLang="it-IT" smtClean="0">
              <a:latin typeface="Arial" panose="020B0604020202020204" pitchFamily="34"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37717369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5291A083-28A6-4F36-86CA-121A75390EE7}" type="slidenum">
              <a:rPr lang="it-IT" altLang="it-IT" smtClean="0">
                <a:latin typeface="Arial" panose="020B0604020202020204" pitchFamily="34" charset="0"/>
              </a:rPr>
              <a:pPr/>
              <a:t>47</a:t>
            </a:fld>
            <a:endParaRPr lang="it-IT" altLang="it-IT" smtClean="0">
              <a:latin typeface="Arial" panose="020B0604020202020204" pitchFamily="34"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18020233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D73D9A69-0201-4EE3-84CF-7B89C5E64259}" type="slidenum">
              <a:rPr lang="it-IT" altLang="it-IT" smtClean="0">
                <a:latin typeface="Arial" panose="020B0604020202020204" pitchFamily="34" charset="0"/>
              </a:rPr>
              <a:pPr/>
              <a:t>48</a:t>
            </a:fld>
            <a:endParaRPr lang="it-IT" altLang="it-IT" smtClean="0">
              <a:latin typeface="Arial" panose="020B0604020202020204" pitchFamily="34"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41886585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67E9AA85-DECC-4064-959A-E6299DA210D7}" type="slidenum">
              <a:rPr lang="it-IT" altLang="it-IT" smtClean="0">
                <a:latin typeface="Arial" panose="020B0604020202020204" pitchFamily="34" charset="0"/>
              </a:rPr>
              <a:pPr/>
              <a:t>49</a:t>
            </a:fld>
            <a:endParaRPr lang="it-IT" altLang="it-IT" smtClean="0">
              <a:latin typeface="Arial" panose="020B0604020202020204" pitchFamily="34"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39663996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94C20021-A64F-4F53-82D9-D42FB215CA47}" type="slidenum">
              <a:rPr lang="it-IT" altLang="it-IT" smtClean="0">
                <a:latin typeface="Arial" panose="020B0604020202020204" pitchFamily="34" charset="0"/>
              </a:rPr>
              <a:pPr/>
              <a:t>50</a:t>
            </a:fld>
            <a:endParaRPr lang="it-IT" altLang="it-IT" smtClean="0">
              <a:latin typeface="Arial" panose="020B0604020202020204" pitchFamily="34"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4047439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1A7E7964-FE64-4BEB-B297-C93E157628E1}" type="slidenum">
              <a:rPr lang="it-IT" altLang="it-IT" smtClean="0">
                <a:latin typeface="Arial" panose="020B0604020202020204" pitchFamily="34" charset="0"/>
              </a:rPr>
              <a:pPr/>
              <a:t>5</a:t>
            </a:fld>
            <a:endParaRPr lang="it-IT" altLang="it-IT" smtClean="0">
              <a:latin typeface="Arial" panose="020B0604020202020204" pitchFamily="34" charset="0"/>
            </a:endParaRPr>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27942573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A036C066-4F90-423C-ACE6-D4236C78A393}" type="slidenum">
              <a:rPr lang="it-IT" altLang="it-IT" smtClean="0">
                <a:latin typeface="Arial" panose="020B0604020202020204" pitchFamily="34" charset="0"/>
              </a:rPr>
              <a:pPr/>
              <a:t>51</a:t>
            </a:fld>
            <a:endParaRPr lang="it-IT" altLang="it-IT" smtClean="0">
              <a:latin typeface="Arial" panose="020B0604020202020204" pitchFamily="34"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8902982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4B7F947D-99B8-4769-B87D-E344CBC10225}" type="slidenum">
              <a:rPr lang="it-IT" altLang="it-IT" smtClean="0">
                <a:latin typeface="Arial" panose="020B0604020202020204" pitchFamily="34" charset="0"/>
              </a:rPr>
              <a:pPr/>
              <a:t>52</a:t>
            </a:fld>
            <a:endParaRPr lang="it-IT" altLang="it-IT" smtClean="0">
              <a:latin typeface="Arial" panose="020B0604020202020204" pitchFamily="34"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26883600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24019B79-5E18-4F24-BBEF-DFF167E2D1A8}" type="slidenum">
              <a:rPr lang="it-IT" altLang="it-IT" smtClean="0">
                <a:latin typeface="Arial" panose="020B0604020202020204" pitchFamily="34" charset="0"/>
              </a:rPr>
              <a:pPr/>
              <a:t>53</a:t>
            </a:fld>
            <a:endParaRPr lang="it-IT" altLang="it-IT" smtClean="0">
              <a:latin typeface="Arial" panose="020B0604020202020204" pitchFamily="34" charset="0"/>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39686279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ADDC1B26-4F6A-4FFC-A7A2-DF9A80140855}" type="slidenum">
              <a:rPr lang="it-IT" altLang="it-IT" smtClean="0">
                <a:latin typeface="Arial" panose="020B0604020202020204" pitchFamily="34" charset="0"/>
              </a:rPr>
              <a:pPr/>
              <a:t>54</a:t>
            </a:fld>
            <a:endParaRPr lang="it-IT" altLang="it-IT" smtClean="0">
              <a:latin typeface="Arial" panose="020B0604020202020204" pitchFamily="34"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15040007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2D996249-E259-424B-BDBB-B92F2E75A8E0}" type="slidenum">
              <a:rPr lang="it-IT" altLang="it-IT" smtClean="0">
                <a:latin typeface="Arial" panose="020B0604020202020204" pitchFamily="34" charset="0"/>
              </a:rPr>
              <a:pPr/>
              <a:t>55</a:t>
            </a:fld>
            <a:endParaRPr lang="it-IT" altLang="it-IT" smtClean="0">
              <a:latin typeface="Arial" panose="020B0604020202020204" pitchFamily="34" charset="0"/>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40377592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F0F137A3-7F44-4EBD-99DC-BFF0571EE936}" type="slidenum">
              <a:rPr lang="it-IT" altLang="it-IT" smtClean="0">
                <a:latin typeface="Arial" panose="020B0604020202020204" pitchFamily="34" charset="0"/>
              </a:rPr>
              <a:pPr/>
              <a:t>56</a:t>
            </a:fld>
            <a:endParaRPr lang="it-IT" altLang="it-IT" smtClean="0">
              <a:latin typeface="Arial" panose="020B0604020202020204" pitchFamily="34"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11425692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975FFD00-4D42-40AD-A9C9-5C1773A3E326}" type="slidenum">
              <a:rPr lang="it-IT" altLang="it-IT" smtClean="0">
                <a:latin typeface="Arial" panose="020B0604020202020204" pitchFamily="34" charset="0"/>
              </a:rPr>
              <a:pPr/>
              <a:t>57</a:t>
            </a:fld>
            <a:endParaRPr lang="it-IT" altLang="it-IT" smtClean="0">
              <a:latin typeface="Arial" panose="020B0604020202020204" pitchFamily="34"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42379873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F0F137A3-7F44-4EBD-99DC-BFF0571EE936}" type="slidenum">
              <a:rPr lang="it-IT" altLang="it-IT" smtClean="0">
                <a:latin typeface="Arial" panose="020B0604020202020204" pitchFamily="34" charset="0"/>
              </a:rPr>
              <a:pPr/>
              <a:t>58</a:t>
            </a:fld>
            <a:endParaRPr lang="it-IT" altLang="it-IT" smtClean="0">
              <a:latin typeface="Arial" panose="020B0604020202020204" pitchFamily="34"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18278362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F0F137A3-7F44-4EBD-99DC-BFF0571EE936}" type="slidenum">
              <a:rPr lang="it-IT" altLang="it-IT" smtClean="0">
                <a:latin typeface="Arial" panose="020B0604020202020204" pitchFamily="34" charset="0"/>
              </a:rPr>
              <a:pPr/>
              <a:t>59</a:t>
            </a:fld>
            <a:endParaRPr lang="it-IT" altLang="it-IT" smtClean="0">
              <a:latin typeface="Arial" panose="020B0604020202020204" pitchFamily="34"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35929869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F0F137A3-7F44-4EBD-99DC-BFF0571EE936}" type="slidenum">
              <a:rPr lang="it-IT" altLang="it-IT" smtClean="0">
                <a:latin typeface="Arial" panose="020B0604020202020204" pitchFamily="34" charset="0"/>
              </a:rPr>
              <a:pPr/>
              <a:t>60</a:t>
            </a:fld>
            <a:endParaRPr lang="it-IT" altLang="it-IT" smtClean="0">
              <a:latin typeface="Arial" panose="020B0604020202020204" pitchFamily="34"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2611911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8EEF66C9-9CC1-47C2-8F36-6621F2474C39}" type="slidenum">
              <a:rPr lang="it-IT" altLang="it-IT" smtClean="0">
                <a:latin typeface="Arial" panose="020B0604020202020204" pitchFamily="34" charset="0"/>
              </a:rPr>
              <a:pPr/>
              <a:t>6</a:t>
            </a:fld>
            <a:endParaRPr lang="it-IT" altLang="it-IT" smtClean="0">
              <a:latin typeface="Arial" panose="020B0604020202020204" pitchFamily="34" charset="0"/>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33082313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F0F137A3-7F44-4EBD-99DC-BFF0571EE936}" type="slidenum">
              <a:rPr lang="it-IT" altLang="it-IT" smtClean="0">
                <a:latin typeface="Arial" panose="020B0604020202020204" pitchFamily="34" charset="0"/>
              </a:rPr>
              <a:pPr/>
              <a:t>61</a:t>
            </a:fld>
            <a:endParaRPr lang="it-IT" altLang="it-IT" smtClean="0">
              <a:latin typeface="Arial" panose="020B0604020202020204" pitchFamily="34"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40792871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F0F137A3-7F44-4EBD-99DC-BFF0571EE936}" type="slidenum">
              <a:rPr lang="it-IT" altLang="it-IT" smtClean="0">
                <a:latin typeface="Arial" panose="020B0604020202020204" pitchFamily="34" charset="0"/>
              </a:rPr>
              <a:pPr/>
              <a:t>62</a:t>
            </a:fld>
            <a:endParaRPr lang="it-IT" altLang="it-IT" smtClean="0">
              <a:latin typeface="Arial" panose="020B0604020202020204" pitchFamily="34"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32035416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F0F137A3-7F44-4EBD-99DC-BFF0571EE936}" type="slidenum">
              <a:rPr lang="it-IT" altLang="it-IT" smtClean="0">
                <a:latin typeface="Arial" panose="020B0604020202020204" pitchFamily="34" charset="0"/>
              </a:rPr>
              <a:pPr/>
              <a:t>63</a:t>
            </a:fld>
            <a:endParaRPr lang="it-IT" altLang="it-IT" smtClean="0">
              <a:latin typeface="Arial" panose="020B0604020202020204" pitchFamily="34"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169733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DDF30E1F-85A8-4558-A74F-796C5DCA8AD0}" type="slidenum">
              <a:rPr lang="it-IT" altLang="it-IT" smtClean="0">
                <a:latin typeface="Arial" panose="020B0604020202020204" pitchFamily="34" charset="0"/>
              </a:rPr>
              <a:pPr/>
              <a:t>76</a:t>
            </a:fld>
            <a:endParaRPr lang="it-IT" altLang="it-IT" smtClean="0">
              <a:latin typeface="Arial" panose="020B0604020202020204" pitchFamily="34" charset="0"/>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41842267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08042E8F-E234-436C-9872-F8DE1612E409}" type="slidenum">
              <a:rPr lang="it-IT" altLang="it-IT" smtClean="0">
                <a:latin typeface="Arial" panose="020B0604020202020204" pitchFamily="34" charset="0"/>
              </a:rPr>
              <a:pPr/>
              <a:t>77</a:t>
            </a:fld>
            <a:endParaRPr lang="it-IT" altLang="it-IT" smtClean="0">
              <a:latin typeface="Arial" panose="020B0604020202020204" pitchFamily="34" charset="0"/>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40029078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868C4B1A-110E-45C5-856C-11AFD6EAA4E1}" type="slidenum">
              <a:rPr lang="it-IT" altLang="it-IT" smtClean="0">
                <a:latin typeface="Arial" panose="020B0604020202020204" pitchFamily="34" charset="0"/>
              </a:rPr>
              <a:pPr/>
              <a:t>78</a:t>
            </a:fld>
            <a:endParaRPr lang="it-IT" altLang="it-IT" smtClean="0">
              <a:latin typeface="Arial" panose="020B0604020202020204" pitchFamily="34"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33240711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42685153-DF83-403E-BA84-7B1BD5079D93}" type="slidenum">
              <a:rPr lang="it-IT" altLang="it-IT" smtClean="0">
                <a:latin typeface="Arial" panose="020B0604020202020204" pitchFamily="34" charset="0"/>
              </a:rPr>
              <a:pPr/>
              <a:t>82</a:t>
            </a:fld>
            <a:endParaRPr lang="it-IT" altLang="it-IT" smtClean="0">
              <a:latin typeface="Arial" panose="020B0604020202020204" pitchFamily="34" charset="0"/>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12107016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F32E2E8C-1289-483A-B25D-25F9E63B257D}" type="slidenum">
              <a:rPr lang="it-IT" altLang="it-IT" smtClean="0">
                <a:latin typeface="Arial" panose="020B0604020202020204" pitchFamily="34" charset="0"/>
              </a:rPr>
              <a:pPr/>
              <a:t>84</a:t>
            </a:fld>
            <a:endParaRPr lang="it-IT" altLang="it-IT" smtClean="0">
              <a:latin typeface="Arial" panose="020B0604020202020204" pitchFamily="34" charset="0"/>
            </a:endParaRP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205506868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B47EDCEF-EAAD-410F-A5C5-C3FC682A2AAD}" type="slidenum">
              <a:rPr lang="it-IT" altLang="it-IT" smtClean="0">
                <a:latin typeface="Arial" panose="020B0604020202020204" pitchFamily="34" charset="0"/>
              </a:rPr>
              <a:pPr/>
              <a:t>87</a:t>
            </a:fld>
            <a:endParaRPr lang="it-IT" altLang="it-IT" smtClean="0">
              <a:latin typeface="Arial" panose="020B0604020202020204" pitchFamily="34" charset="0"/>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21852072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C82731E2-173D-43A6-903F-E69AC0EA1496}" type="slidenum">
              <a:rPr lang="it-IT" altLang="it-IT" smtClean="0">
                <a:latin typeface="Arial" panose="020B0604020202020204" pitchFamily="34" charset="0"/>
              </a:rPr>
              <a:pPr/>
              <a:t>88</a:t>
            </a:fld>
            <a:endParaRPr lang="it-IT" altLang="it-IT" smtClean="0">
              <a:latin typeface="Arial" panose="020B0604020202020204" pitchFamily="34" charset="0"/>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3905583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AF17C92F-B44A-4A93-82EE-46EE48FFFA12}" type="slidenum">
              <a:rPr lang="it-IT" altLang="it-IT" smtClean="0">
                <a:latin typeface="Arial" panose="020B0604020202020204" pitchFamily="34" charset="0"/>
              </a:rPr>
              <a:pPr/>
              <a:t>7</a:t>
            </a:fld>
            <a:endParaRPr lang="it-IT" altLang="it-IT" smtClean="0">
              <a:latin typeface="Arial" panose="020B0604020202020204" pitchFamily="34" charset="0"/>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210530748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C82731E2-173D-43A6-903F-E69AC0EA1496}" type="slidenum">
              <a:rPr lang="it-IT" altLang="it-IT" smtClean="0">
                <a:latin typeface="Arial" panose="020B0604020202020204" pitchFamily="34" charset="0"/>
              </a:rPr>
              <a:pPr/>
              <a:t>89</a:t>
            </a:fld>
            <a:endParaRPr lang="it-IT" altLang="it-IT" smtClean="0">
              <a:latin typeface="Arial" panose="020B0604020202020204" pitchFamily="34" charset="0"/>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160156478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FC2006F4-E599-43F1-8CA4-0077D0223311}" type="slidenum">
              <a:rPr lang="it-IT" altLang="it-IT" smtClean="0">
                <a:latin typeface="Arial" panose="020B0604020202020204" pitchFamily="34" charset="0"/>
              </a:rPr>
              <a:pPr/>
              <a:t>90</a:t>
            </a:fld>
            <a:endParaRPr lang="it-IT" altLang="it-IT" smtClean="0">
              <a:latin typeface="Arial" panose="020B0604020202020204" pitchFamily="34" charset="0"/>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358743188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CB815A8F-941A-4276-807C-BDC6E27858FD}" type="slidenum">
              <a:rPr lang="it-IT" altLang="it-IT" smtClean="0">
                <a:latin typeface="Arial" panose="020B0604020202020204" pitchFamily="34" charset="0"/>
              </a:rPr>
              <a:pPr/>
              <a:t>91</a:t>
            </a:fld>
            <a:endParaRPr lang="it-IT" altLang="it-IT" smtClean="0">
              <a:latin typeface="Arial" panose="020B0604020202020204" pitchFamily="34" charset="0"/>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123012034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240BDD13-E96F-4470-A77C-02C505C1B317}" type="slidenum">
              <a:rPr lang="it-IT" altLang="it-IT" smtClean="0">
                <a:latin typeface="Arial" panose="020B0604020202020204" pitchFamily="34" charset="0"/>
              </a:rPr>
              <a:pPr/>
              <a:t>92</a:t>
            </a:fld>
            <a:endParaRPr lang="it-IT" altLang="it-IT" smtClean="0">
              <a:latin typeface="Arial" panose="020B0604020202020204" pitchFamily="34" charset="0"/>
            </a:endParaRPr>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39728890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5A662DDE-F4BD-4064-A7BA-ED4E48B89F0D}" type="slidenum">
              <a:rPr lang="it-IT" altLang="it-IT" smtClean="0">
                <a:latin typeface="Arial" panose="020B0604020202020204" pitchFamily="34" charset="0"/>
              </a:rPr>
              <a:pPr/>
              <a:t>93</a:t>
            </a:fld>
            <a:endParaRPr lang="it-IT" altLang="it-IT" smtClean="0">
              <a:latin typeface="Arial" panose="020B0604020202020204" pitchFamily="34" charset="0"/>
            </a:endParaRPr>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19824751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269DE651-EB95-4454-88BE-93DAACF4A5EE}" type="slidenum">
              <a:rPr lang="it-IT" altLang="it-IT" smtClean="0">
                <a:latin typeface="Arial" panose="020B0604020202020204" pitchFamily="34" charset="0"/>
              </a:rPr>
              <a:pPr/>
              <a:t>94</a:t>
            </a:fld>
            <a:endParaRPr lang="it-IT" altLang="it-IT" smtClean="0">
              <a:latin typeface="Arial" panose="020B0604020202020204" pitchFamily="34" charset="0"/>
            </a:endParaRPr>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41348183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5D2AB3D8-61E4-47BD-A544-C68C5A8AC472}" type="slidenum">
              <a:rPr lang="it-IT" altLang="it-IT" smtClean="0">
                <a:latin typeface="Arial" panose="020B0604020202020204" pitchFamily="34" charset="0"/>
              </a:rPr>
              <a:pPr/>
              <a:t>95</a:t>
            </a:fld>
            <a:endParaRPr lang="it-IT" altLang="it-IT" smtClean="0">
              <a:latin typeface="Arial" panose="020B0604020202020204" pitchFamily="34" charset="0"/>
            </a:endParaRPr>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160389183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A5A06C5A-1AC7-477A-B260-27E3C52A2F73}" type="slidenum">
              <a:rPr lang="it-IT" altLang="it-IT" smtClean="0">
                <a:latin typeface="Arial" panose="020B0604020202020204" pitchFamily="34" charset="0"/>
              </a:rPr>
              <a:pPr/>
              <a:t>96</a:t>
            </a:fld>
            <a:endParaRPr lang="it-IT" altLang="it-IT" smtClean="0">
              <a:latin typeface="Arial" panose="020B0604020202020204" pitchFamily="34" charset="0"/>
            </a:endParaRPr>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21801963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10"/>
          </p:nvPr>
        </p:nvSpPr>
        <p:spPr/>
        <p:txBody>
          <a:bodyPr/>
          <a:lstStyle/>
          <a:p>
            <a:pPr>
              <a:defRPr/>
            </a:pPr>
            <a:fld id="{06705E8F-E2F0-4DA4-805D-F485ADA431B9}" type="slidenum">
              <a:rPr lang="it-IT" altLang="it-IT" smtClean="0"/>
              <a:pPr>
                <a:defRPr/>
              </a:pPr>
              <a:t>97</a:t>
            </a:fld>
            <a:endParaRPr lang="it-IT" altLang="it-IT"/>
          </a:p>
        </p:txBody>
      </p:sp>
    </p:spTree>
    <p:extLst>
      <p:ext uri="{BB962C8B-B14F-4D97-AF65-F5344CB8AC3E}">
        <p14:creationId xmlns:p14="http://schemas.microsoft.com/office/powerpoint/2010/main" val="11041230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B54E8730-A263-452F-B3E4-2983F08000D6}" type="slidenum">
              <a:rPr lang="it-IT" altLang="it-IT" smtClean="0">
                <a:latin typeface="Arial" panose="020B0604020202020204" pitchFamily="34" charset="0"/>
              </a:rPr>
              <a:pPr/>
              <a:t>8</a:t>
            </a:fld>
            <a:endParaRPr lang="it-IT" altLang="it-IT" smtClean="0">
              <a:latin typeface="Arial" panose="020B0604020202020204" pitchFamily="34"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2810438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3DCD58DF-DBED-403F-8C6F-D007A08EE26D}" type="slidenum">
              <a:rPr lang="it-IT" altLang="it-IT" smtClean="0">
                <a:latin typeface="Arial" panose="020B0604020202020204" pitchFamily="34" charset="0"/>
              </a:rPr>
              <a:pPr/>
              <a:t>9</a:t>
            </a:fld>
            <a:endParaRPr lang="it-IT" altLang="it-IT" smtClean="0">
              <a:latin typeface="Arial" panose="020B0604020202020204" pitchFamily="34"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p:spPr>
        <p:txBody>
          <a:bodyPr/>
          <a:lstStyle/>
          <a:p>
            <a:pPr eaLnBrk="1" hangingPunct="1"/>
            <a:endParaRPr lang="en-US" altLang="it-IT" smtClean="0"/>
          </a:p>
        </p:txBody>
      </p:sp>
    </p:spTree>
    <p:extLst>
      <p:ext uri="{BB962C8B-B14F-4D97-AF65-F5344CB8AC3E}">
        <p14:creationId xmlns:p14="http://schemas.microsoft.com/office/powerpoint/2010/main" val="3856462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contenuto 2"/>
          <p:cNvSpPr>
            <a:spLocks noGrp="1"/>
          </p:cNvSpPr>
          <p:nvPr>
            <p:ph idx="1"/>
          </p:nvPr>
        </p:nvSpPr>
        <p:spPr/>
        <p:txBody>
          <a:bodyPr/>
          <a:lstStyle/>
          <a:p>
            <a:pPr lvl="0"/>
            <a:r>
              <a:rPr lang="it-IT" dirty="0" smtClean="0"/>
              <a:t>Fare clic per modificare stili del testo dello schema</a:t>
            </a:r>
          </a:p>
          <a:p>
            <a:pPr lvl="1"/>
            <a:r>
              <a:rPr lang="it-IT" dirty="0" smtClean="0"/>
              <a:t>Secondo livello</a:t>
            </a:r>
          </a:p>
          <a:p>
            <a:pPr lvl="2"/>
            <a:r>
              <a:rPr lang="it-IT" dirty="0" smtClean="0"/>
              <a:t>Terzo livello</a:t>
            </a:r>
          </a:p>
          <a:p>
            <a:pPr lvl="3"/>
            <a:r>
              <a:rPr lang="it-IT" dirty="0" smtClean="0"/>
              <a:t>Quarto livello</a:t>
            </a:r>
          </a:p>
          <a:p>
            <a:pPr lvl="4"/>
            <a:r>
              <a:rPr lang="it-IT" dirty="0" smtClean="0"/>
              <a:t>Quinto livello</a:t>
            </a:r>
            <a:endParaRPr lang="it-IT" dirty="0"/>
          </a:p>
        </p:txBody>
      </p:sp>
      <p:sp>
        <p:nvSpPr>
          <p:cNvPr id="4" name="Rectangle 5"/>
          <p:cNvSpPr>
            <a:spLocks noGrp="1" noChangeArrowheads="1"/>
          </p:cNvSpPr>
          <p:nvPr>
            <p:ph type="ftr" sz="quarter" idx="10"/>
          </p:nvPr>
        </p:nvSpPr>
        <p:spPr>
          <a:ln/>
        </p:spPr>
        <p:txBody>
          <a:bodyPr/>
          <a:lstStyle>
            <a:lvl1pPr>
              <a:defRPr/>
            </a:lvl1pPr>
          </a:lstStyle>
          <a:p>
            <a:pPr>
              <a:defRPr/>
            </a:pPr>
            <a:r>
              <a:rPr lang="it-IT" altLang="it-IT" dirty="0"/>
              <a:t>Metrologia e Sistema Internazionale</a:t>
            </a:r>
          </a:p>
        </p:txBody>
      </p:sp>
      <p:sp>
        <p:nvSpPr>
          <p:cNvPr id="6" name="CasellaDiTesto 5"/>
          <p:cNvSpPr txBox="1"/>
          <p:nvPr userDrawn="1"/>
        </p:nvSpPr>
        <p:spPr>
          <a:xfrm>
            <a:off x="8505498" y="6581001"/>
            <a:ext cx="638502" cy="276999"/>
          </a:xfrm>
          <a:prstGeom prst="rect">
            <a:avLst/>
          </a:prstGeom>
          <a:noFill/>
        </p:spPr>
        <p:txBody>
          <a:bodyPr wrap="square" rtlCol="0">
            <a:spAutoFit/>
          </a:bodyPr>
          <a:lstStyle/>
          <a:p>
            <a:fld id="{705362AC-B6D8-456D-8CA8-61A637EFA15E}" type="slidenum">
              <a:rPr lang="it-IT" sz="1200" smtClean="0">
                <a:solidFill>
                  <a:srgbClr val="FF99FF"/>
                </a:solidFill>
              </a:rPr>
              <a:t>‹N›</a:t>
            </a:fld>
            <a:r>
              <a:rPr lang="it-IT" sz="1200" dirty="0" smtClean="0">
                <a:solidFill>
                  <a:srgbClr val="FF99FF"/>
                </a:solidFill>
              </a:rPr>
              <a:t>/97</a:t>
            </a:r>
            <a:endParaRPr lang="it-IT" sz="1200" dirty="0">
              <a:solidFill>
                <a:srgbClr val="FF99FF"/>
              </a:solidFill>
            </a:endParaRPr>
          </a:p>
        </p:txBody>
      </p:sp>
    </p:spTree>
    <p:extLst>
      <p:ext uri="{BB962C8B-B14F-4D97-AF65-F5344CB8AC3E}">
        <p14:creationId xmlns:p14="http://schemas.microsoft.com/office/powerpoint/2010/main" val="37233775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96"/>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0" y="344488"/>
            <a:ext cx="9144000" cy="65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it-IT" altLang="it-IT" smtClean="0"/>
              <a:t>Fare clic per modificare lo stile del titolo</a:t>
            </a:r>
          </a:p>
        </p:txBody>
      </p:sp>
      <p:sp>
        <p:nvSpPr>
          <p:cNvPr id="5123" name="Rectangle 3"/>
          <p:cNvSpPr>
            <a:spLocks noGrp="1" noChangeArrowheads="1"/>
          </p:cNvSpPr>
          <p:nvPr>
            <p:ph type="body" idx="1"/>
          </p:nvPr>
        </p:nvSpPr>
        <p:spPr bwMode="auto">
          <a:xfrm>
            <a:off x="0" y="1163638"/>
            <a:ext cx="9144000" cy="4856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it-IT" altLang="it-IT" smtClean="0"/>
              <a:t>Fare clic per modificare gli stili del testo dello schema</a:t>
            </a:r>
          </a:p>
          <a:p>
            <a:pPr lvl="1"/>
            <a:r>
              <a:rPr lang="it-IT" altLang="it-IT" smtClean="0"/>
              <a:t>Secondo livello</a:t>
            </a:r>
          </a:p>
          <a:p>
            <a:pPr lvl="2"/>
            <a:r>
              <a:rPr lang="it-IT" altLang="it-IT" smtClean="0"/>
              <a:t>Terzo livello</a:t>
            </a:r>
          </a:p>
          <a:p>
            <a:pPr lvl="3"/>
            <a:r>
              <a:rPr lang="it-IT" altLang="it-IT" smtClean="0"/>
              <a:t>Quarto livello</a:t>
            </a:r>
          </a:p>
          <a:p>
            <a:pPr lvl="4"/>
            <a:r>
              <a:rPr lang="it-IT" altLang="it-IT" smtClean="0"/>
              <a:t>Quinto livello</a:t>
            </a:r>
          </a:p>
        </p:txBody>
      </p:sp>
      <p:sp>
        <p:nvSpPr>
          <p:cNvPr id="5125" name="Rectangle 5"/>
          <p:cNvSpPr>
            <a:spLocks noGrp="1" noChangeArrowheads="1"/>
          </p:cNvSpPr>
          <p:nvPr>
            <p:ph type="ftr" sz="quarter" idx="3"/>
          </p:nvPr>
        </p:nvSpPr>
        <p:spPr bwMode="auto">
          <a:xfrm>
            <a:off x="727075" y="6621463"/>
            <a:ext cx="7762875" cy="236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u="none">
                <a:solidFill>
                  <a:srgbClr val="FF99FF"/>
                </a:solidFill>
                <a:effectLst>
                  <a:outerShdw blurRad="38100" dist="38100" dir="2700000" algn="tl">
                    <a:srgbClr val="000000"/>
                  </a:outerShdw>
                </a:effectLst>
              </a:defRPr>
            </a:lvl1pPr>
          </a:lstStyle>
          <a:p>
            <a:pPr>
              <a:defRPr/>
            </a:pPr>
            <a:r>
              <a:rPr lang="it-IT" altLang="it-IT"/>
              <a:t>Metrologia e Sistema Internazionale</a:t>
            </a:r>
          </a:p>
        </p:txBody>
      </p:sp>
      <p:sp>
        <p:nvSpPr>
          <p:cNvPr id="5126" name="Rectangle 6"/>
          <p:cNvSpPr>
            <a:spLocks noGrp="1" noChangeArrowheads="1"/>
          </p:cNvSpPr>
          <p:nvPr>
            <p:ph type="sldNum" sz="quarter" idx="4"/>
          </p:nvPr>
        </p:nvSpPr>
        <p:spPr bwMode="auto">
          <a:xfrm>
            <a:off x="8456613" y="6610350"/>
            <a:ext cx="687387"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u="none">
                <a:solidFill>
                  <a:srgbClr val="FF99FF"/>
                </a:solidFill>
                <a:effectLst>
                  <a:outerShdw blurRad="38100" dist="38100" dir="2700000" algn="tl">
                    <a:srgbClr val="000000"/>
                  </a:outerShdw>
                </a:effectLst>
              </a:defRPr>
            </a:lvl1pPr>
          </a:lstStyle>
          <a:p>
            <a:pPr>
              <a:defRPr/>
            </a:pPr>
            <a:fld id="{9159B2B6-5EC3-4FBB-A7F6-58BAB9180F1F}" type="slidenum">
              <a:rPr lang="it-IT" altLang="it-IT" smtClean="0"/>
              <a:pPr>
                <a:defRPr/>
              </a:pPr>
              <a:t>‹N›</a:t>
            </a:fld>
            <a:r>
              <a:rPr lang="it-IT" altLang="it-IT" dirty="0" smtClean="0"/>
              <a:t>/97</a:t>
            </a:r>
            <a:endParaRPr lang="it-IT" altLang="it-IT" dirty="0"/>
          </a:p>
        </p:txBody>
      </p:sp>
    </p:spTree>
  </p:cSld>
  <p:clrMap bg1="dk2" tx1="lt1" bg2="dk1" tx2="lt2" accent1="accent1" accent2="accent2" accent3="accent3" accent4="accent4" accent5="accent5" accent6="accent6" hlink="hlink" folHlink="folHlink"/>
  <p:sldLayoutIdLst>
    <p:sldLayoutId id="2147483780" r:id="rId1"/>
  </p:sldLayoutIdLst>
  <p:timing>
    <p:tnLst>
      <p:par>
        <p:cTn id="1" dur="indefinite" restart="never" nodeType="tmRoot"/>
      </p:par>
    </p:tnLst>
  </p:timing>
  <p:hf hdr="0" dt="0"/>
  <p:txStyles>
    <p:titleStyle>
      <a:lvl1pPr algn="l"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eaLnBrk="0" fontAlgn="base" hangingPunct="0">
        <a:spcBef>
          <a:spcPct val="20000"/>
        </a:spcBef>
        <a:spcAft>
          <a:spcPct val="0"/>
        </a:spcAft>
        <a:buClr>
          <a:schemeClr val="hlink"/>
        </a:buClr>
        <a:buSzPct val="120000"/>
        <a:buChar char="•"/>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Font typeface="Tahoma" panose="020B0604030504040204" pitchFamily="34" charset="0"/>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hlink"/>
        </a:buClr>
        <a:buSzPct val="120000"/>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Font typeface="Tahoma" panose="020B0604030504040204" pitchFamily="34" charset="0"/>
        <a:buChar char="–"/>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hlink"/>
        </a:buClr>
        <a:buSzPct val="80000"/>
        <a:buFont typeface="Wingdings" panose="05000000000000000000" pitchFamily="2" charset="2"/>
        <a:buChar char="v"/>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6.emf"/></Relationships>
</file>

<file path=ppt/slides/_rels/slide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8.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hyperlink" Target="http://www.bipm.org/en/publications/si-brochure/mole.html" TargetMode="External"/><Relationship Id="rId3" Type="http://schemas.openxmlformats.org/officeDocument/2006/relationships/image" Target="../media/image10.emf"/><Relationship Id="rId7" Type="http://schemas.openxmlformats.org/officeDocument/2006/relationships/hyperlink" Target="http://www.bipm.org/en/publications/si-brochure/kelvin.html"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hyperlink" Target="http://www.bipm.org/en/publications/si-brochure/ampere.html" TargetMode="External"/><Relationship Id="rId5" Type="http://schemas.openxmlformats.org/officeDocument/2006/relationships/hyperlink" Target="http://www.bipm.org/en/publications/si-brochure/kilogram.html" TargetMode="External"/><Relationship Id="rId4" Type="http://schemas.openxmlformats.org/officeDocument/2006/relationships/image" Target="../media/image11.emf"/><Relationship Id="rId9"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20.jpe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2.jpe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34.e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hyperlink" Target="mailto:gianmarco.messa@gmail.com" TargetMode="External"/><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hyperlink" Target="mailto:mstock@bipm.org"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hyperlink" Target="mailto:mstock@bipm.org" TargetMode="External"/><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hyperlink" Target="http://www.bipm.org/"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45.wmf"/><Relationship Id="rId4" Type="http://schemas.openxmlformats.org/officeDocument/2006/relationships/oleObject" Target="../embeddings/oleObject2.bin"/></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vmlDrawing" Target="../drawings/vmlDrawing3.vml"/><Relationship Id="rId5" Type="http://schemas.openxmlformats.org/officeDocument/2006/relationships/image" Target="../media/image49.wmf"/><Relationship Id="rId4" Type="http://schemas.openxmlformats.org/officeDocument/2006/relationships/oleObject" Target="../embeddings/oleObject3.bin"/></Relationships>
</file>

<file path=ppt/slides/_rels/slide5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53.jpeg"/><Relationship Id="rId4" Type="http://schemas.openxmlformats.org/officeDocument/2006/relationships/image" Target="../media/image52.jpeg"/></Relationships>
</file>

<file path=ppt/slides/_rels/slide5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s>
</file>

<file path=ppt/slides/_rels/slide58.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1.jpe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image" Target="../media/image64.wmf"/><Relationship Id="rId3" Type="http://schemas.openxmlformats.org/officeDocument/2006/relationships/notesSlide" Target="../notesSlides/notesSlide62.xml"/><Relationship Id="rId7" Type="http://schemas.openxmlformats.org/officeDocument/2006/relationships/image" Target="../media/image61.wmf"/><Relationship Id="rId12" Type="http://schemas.openxmlformats.org/officeDocument/2006/relationships/oleObject" Target="../embeddings/oleObject8.bin"/><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oleObject" Target="../embeddings/oleObject5.bin"/><Relationship Id="rId11" Type="http://schemas.openxmlformats.org/officeDocument/2006/relationships/image" Target="../media/image63.wmf"/><Relationship Id="rId5" Type="http://schemas.openxmlformats.org/officeDocument/2006/relationships/image" Target="../media/image60.wmf"/><Relationship Id="rId10" Type="http://schemas.openxmlformats.org/officeDocument/2006/relationships/oleObject" Target="../embeddings/oleObject7.bin"/><Relationship Id="rId4" Type="http://schemas.openxmlformats.org/officeDocument/2006/relationships/oleObject" Target="../embeddings/oleObject4.bin"/><Relationship Id="rId9" Type="http://schemas.openxmlformats.org/officeDocument/2006/relationships/image" Target="../media/image62.wmf"/></Relationships>
</file>

<file path=ppt/slides/_rels/slide64.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slideLayout" Target="../slideLayouts/slideLayout1.xml"/><Relationship Id="rId4" Type="http://schemas.openxmlformats.org/officeDocument/2006/relationships/image" Target="../media/image67.emf"/></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6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xml"/><Relationship Id="rId4" Type="http://schemas.openxmlformats.org/officeDocument/2006/relationships/hyperlink" Target="https://www.bipm.org/en/cgpm-2018/" TargetMode="Externa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 Id="rId5" Type="http://schemas.openxmlformats.org/officeDocument/2006/relationships/image" Target="../media/image85.png"/><Relationship Id="rId4" Type="http://schemas.openxmlformats.org/officeDocument/2006/relationships/image" Target="../media/image8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66.xml"/><Relationship Id="rId7" Type="http://schemas.openxmlformats.org/officeDocument/2006/relationships/image" Target="../media/image87.emf"/><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oleObject" Target="../embeddings/oleObject10.bin"/><Relationship Id="rId5" Type="http://schemas.openxmlformats.org/officeDocument/2006/relationships/image" Target="../media/image86.emf"/><Relationship Id="rId4" Type="http://schemas.openxmlformats.org/officeDocument/2006/relationships/oleObject" Target="../embeddings/oleObject9.bin"/><Relationship Id="rId9" Type="http://schemas.openxmlformats.org/officeDocument/2006/relationships/image" Target="../media/image88.emf"/></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xml"/><Relationship Id="rId1" Type="http://schemas.openxmlformats.org/officeDocument/2006/relationships/vmlDrawing" Target="../drawings/vmlDrawing6.vml"/><Relationship Id="rId4" Type="http://schemas.openxmlformats.org/officeDocument/2006/relationships/image" Target="../media/image89.emf"/></Relationships>
</file>

<file path=ppt/slides/_rels/slide84.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notesSlide" Target="../notesSlides/notesSlide67.xml"/><Relationship Id="rId7" Type="http://schemas.openxmlformats.org/officeDocument/2006/relationships/image" Target="../media/image91.emf"/><Relationship Id="rId2" Type="http://schemas.openxmlformats.org/officeDocument/2006/relationships/slideLayout" Target="../slideLayouts/slideLayout1.xml"/><Relationship Id="rId1" Type="http://schemas.openxmlformats.org/officeDocument/2006/relationships/vmlDrawing" Target="../drawings/vmlDrawing7.vml"/><Relationship Id="rId6" Type="http://schemas.openxmlformats.org/officeDocument/2006/relationships/oleObject" Target="../embeddings/oleObject14.bin"/><Relationship Id="rId11" Type="http://schemas.openxmlformats.org/officeDocument/2006/relationships/image" Target="../media/image93.emf"/><Relationship Id="rId5" Type="http://schemas.openxmlformats.org/officeDocument/2006/relationships/image" Target="../media/image90.emf"/><Relationship Id="rId10" Type="http://schemas.openxmlformats.org/officeDocument/2006/relationships/oleObject" Target="../embeddings/oleObject16.bin"/><Relationship Id="rId4" Type="http://schemas.openxmlformats.org/officeDocument/2006/relationships/oleObject" Target="../embeddings/oleObject13.bin"/><Relationship Id="rId9" Type="http://schemas.openxmlformats.org/officeDocument/2006/relationships/image" Target="../media/image92.emf"/></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1.xml"/><Relationship Id="rId1" Type="http://schemas.openxmlformats.org/officeDocument/2006/relationships/vmlDrawing" Target="../drawings/vmlDrawing8.vml"/><Relationship Id="rId4" Type="http://schemas.openxmlformats.org/officeDocument/2006/relationships/image" Target="../media/image94.emf"/></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1.xml"/><Relationship Id="rId1" Type="http://schemas.openxmlformats.org/officeDocument/2006/relationships/vmlDrawing" Target="../drawings/vmlDrawing9.vml"/><Relationship Id="rId6" Type="http://schemas.openxmlformats.org/officeDocument/2006/relationships/image" Target="../media/image96.emf"/><Relationship Id="rId5" Type="http://schemas.openxmlformats.org/officeDocument/2006/relationships/oleObject" Target="../embeddings/oleObject19.bin"/><Relationship Id="rId4" Type="http://schemas.openxmlformats.org/officeDocument/2006/relationships/image" Target="../media/image95.emf"/></Relationships>
</file>

<file path=ppt/slides/_rels/slide87.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notesSlide" Target="../notesSlides/notesSlide68.xml"/><Relationship Id="rId7" Type="http://schemas.openxmlformats.org/officeDocument/2006/relationships/image" Target="../media/image98.emf"/><Relationship Id="rId2" Type="http://schemas.openxmlformats.org/officeDocument/2006/relationships/slideLayout" Target="../slideLayouts/slideLayout1.xml"/><Relationship Id="rId1" Type="http://schemas.openxmlformats.org/officeDocument/2006/relationships/vmlDrawing" Target="../drawings/vmlDrawing10.vml"/><Relationship Id="rId6" Type="http://schemas.openxmlformats.org/officeDocument/2006/relationships/oleObject" Target="../embeddings/oleObject21.bin"/><Relationship Id="rId5" Type="http://schemas.openxmlformats.org/officeDocument/2006/relationships/image" Target="../media/image97.emf"/><Relationship Id="rId4" Type="http://schemas.openxmlformats.org/officeDocument/2006/relationships/oleObject" Target="../embeddings/oleObject20.bin"/><Relationship Id="rId9" Type="http://schemas.openxmlformats.org/officeDocument/2006/relationships/image" Target="../media/image99.emf"/></Relationships>
</file>

<file path=ppt/slides/_rels/slide88.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notesSlide" Target="../notesSlides/notesSlide69.xml"/><Relationship Id="rId7" Type="http://schemas.openxmlformats.org/officeDocument/2006/relationships/image" Target="../media/image101.emf"/><Relationship Id="rId2" Type="http://schemas.openxmlformats.org/officeDocument/2006/relationships/slideLayout" Target="../slideLayouts/slideLayout1.xml"/><Relationship Id="rId1" Type="http://schemas.openxmlformats.org/officeDocument/2006/relationships/vmlDrawing" Target="../drawings/vmlDrawing11.vml"/><Relationship Id="rId6" Type="http://schemas.openxmlformats.org/officeDocument/2006/relationships/oleObject" Target="../embeddings/oleObject24.bin"/><Relationship Id="rId5" Type="http://schemas.openxmlformats.org/officeDocument/2006/relationships/image" Target="../media/image100.emf"/><Relationship Id="rId4" Type="http://schemas.openxmlformats.org/officeDocument/2006/relationships/oleObject" Target="../embeddings/oleObject23.bin"/><Relationship Id="rId9" Type="http://schemas.openxmlformats.org/officeDocument/2006/relationships/image" Target="../media/image102.emf"/></Relationships>
</file>

<file path=ppt/slides/_rels/slide89.xml.rels><?xml version="1.0" encoding="UTF-8" standalone="yes"?>
<Relationships xmlns="http://schemas.openxmlformats.org/package/2006/relationships"><Relationship Id="rId8" Type="http://schemas.openxmlformats.org/officeDocument/2006/relationships/image" Target="../media/image104.wmf"/><Relationship Id="rId3" Type="http://schemas.openxmlformats.org/officeDocument/2006/relationships/notesSlide" Target="../notesSlides/notesSlide70.xml"/><Relationship Id="rId7" Type="http://schemas.openxmlformats.org/officeDocument/2006/relationships/oleObject" Target="../embeddings/oleObject27.bin"/><Relationship Id="rId2" Type="http://schemas.openxmlformats.org/officeDocument/2006/relationships/slideLayout" Target="../slideLayouts/slideLayout1.xml"/><Relationship Id="rId1" Type="http://schemas.openxmlformats.org/officeDocument/2006/relationships/vmlDrawing" Target="../drawings/vmlDrawing12.vml"/><Relationship Id="rId6" Type="http://schemas.openxmlformats.org/officeDocument/2006/relationships/image" Target="../media/image103.wmf"/><Relationship Id="rId5" Type="http://schemas.openxmlformats.org/officeDocument/2006/relationships/oleObject" Target="../embeddings/oleObject26.bin"/><Relationship Id="rId4" Type="http://schemas.openxmlformats.org/officeDocument/2006/relationships/image" Target="../media/image105.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xml"/><Relationship Id="rId1" Type="http://schemas.openxmlformats.org/officeDocument/2006/relationships/vmlDrawing" Target="../drawings/vmlDrawing13.vml"/><Relationship Id="rId5" Type="http://schemas.openxmlformats.org/officeDocument/2006/relationships/image" Target="../media/image106.emf"/><Relationship Id="rId4" Type="http://schemas.openxmlformats.org/officeDocument/2006/relationships/oleObject" Target="../embeddings/oleObject28.bin"/></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1.xml"/><Relationship Id="rId1" Type="http://schemas.openxmlformats.org/officeDocument/2006/relationships/vmlDrawing" Target="../drawings/vmlDrawing14.vml"/><Relationship Id="rId5" Type="http://schemas.openxmlformats.org/officeDocument/2006/relationships/image" Target="../media/image107.emf"/><Relationship Id="rId4" Type="http://schemas.openxmlformats.org/officeDocument/2006/relationships/oleObject" Target="../embeddings/oleObject29.bin"/></Relationships>
</file>

<file path=ppt/slides/_rels/slide9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8" Type="http://schemas.openxmlformats.org/officeDocument/2006/relationships/oleObject" Target="../embeddings/oleObject32.bin"/><Relationship Id="rId3" Type="http://schemas.openxmlformats.org/officeDocument/2006/relationships/notesSlide" Target="../notesSlides/notesSlide76.xml"/><Relationship Id="rId7" Type="http://schemas.openxmlformats.org/officeDocument/2006/relationships/image" Target="../media/image112.emf"/><Relationship Id="rId2" Type="http://schemas.openxmlformats.org/officeDocument/2006/relationships/slideLayout" Target="../slideLayouts/slideLayout1.xml"/><Relationship Id="rId1" Type="http://schemas.openxmlformats.org/officeDocument/2006/relationships/vmlDrawing" Target="../drawings/vmlDrawing15.vml"/><Relationship Id="rId6" Type="http://schemas.openxmlformats.org/officeDocument/2006/relationships/oleObject" Target="../embeddings/oleObject31.bin"/><Relationship Id="rId5" Type="http://schemas.openxmlformats.org/officeDocument/2006/relationships/image" Target="../media/image111.emf"/><Relationship Id="rId4" Type="http://schemas.openxmlformats.org/officeDocument/2006/relationships/oleObject" Target="../embeddings/oleObject30.bin"/><Relationship Id="rId9" Type="http://schemas.openxmlformats.org/officeDocument/2006/relationships/image" Target="../media/image113.emf"/></Relationships>
</file>

<file path=ppt/slides/_rels/slide9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3"/>
          <p:cNvSpPr>
            <a:spLocks noGrp="1"/>
          </p:cNvSpPr>
          <p:nvPr>
            <p:ph type="ftr" sz="quarter" idx="10"/>
          </p:nvPr>
        </p:nvSpPr>
        <p:spPr/>
        <p:txBody>
          <a:bodyPr/>
          <a:lstStyle/>
          <a:p>
            <a:pPr>
              <a:defRPr/>
            </a:pPr>
            <a:r>
              <a:rPr lang="it-IT" altLang="it-IT"/>
              <a:t>Metrologia e Sistema Internazionale</a:t>
            </a:r>
          </a:p>
        </p:txBody>
      </p:sp>
      <p:sp>
        <p:nvSpPr>
          <p:cNvPr id="12" name="Rectangle 2"/>
          <p:cNvSpPr txBox="1">
            <a:spLocks noChangeArrowheads="1"/>
          </p:cNvSpPr>
          <p:nvPr/>
        </p:nvSpPr>
        <p:spPr bwMode="auto">
          <a:xfrm>
            <a:off x="0" y="403848"/>
            <a:ext cx="9144000" cy="466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a:lstStyle>
          <a:p>
            <a:pPr algn="ctr" eaLnBrk="1" hangingPunct="1">
              <a:defRPr/>
            </a:pPr>
            <a:r>
              <a:rPr lang="it-IT" altLang="it-IT" sz="6000" b="1" dirty="0" smtClean="0">
                <a:solidFill>
                  <a:schemeClr val="tx1"/>
                </a:solidFill>
                <a:latin typeface="Book Antiqua" panose="02040602050305030304" pitchFamily="18" charset="0"/>
              </a:rPr>
              <a:t>METROLOGIA</a:t>
            </a:r>
            <a:br>
              <a:rPr lang="it-IT" altLang="it-IT" sz="6000" b="1" dirty="0" smtClean="0">
                <a:solidFill>
                  <a:schemeClr val="tx1"/>
                </a:solidFill>
                <a:latin typeface="Book Antiqua" panose="02040602050305030304" pitchFamily="18" charset="0"/>
              </a:rPr>
            </a:br>
            <a:r>
              <a:rPr lang="it-IT" altLang="it-IT" sz="1000" b="1" dirty="0" smtClean="0">
                <a:solidFill>
                  <a:schemeClr val="tx1"/>
                </a:solidFill>
                <a:latin typeface="Book Antiqua" panose="02040602050305030304" pitchFamily="18" charset="0"/>
              </a:rPr>
              <a:t/>
            </a:r>
            <a:br>
              <a:rPr lang="it-IT" altLang="it-IT" sz="1000" b="1" dirty="0" smtClean="0">
                <a:solidFill>
                  <a:schemeClr val="tx1"/>
                </a:solidFill>
                <a:latin typeface="Book Antiqua" panose="02040602050305030304" pitchFamily="18" charset="0"/>
              </a:rPr>
            </a:br>
            <a:r>
              <a:rPr lang="it-IT" altLang="it-IT" sz="6000" b="1" dirty="0" smtClean="0">
                <a:solidFill>
                  <a:schemeClr val="tx1"/>
                </a:solidFill>
                <a:latin typeface="Book Antiqua" panose="02040602050305030304" pitchFamily="18" charset="0"/>
              </a:rPr>
              <a:t>E</a:t>
            </a:r>
            <a:br>
              <a:rPr lang="it-IT" altLang="it-IT" sz="6000" b="1" dirty="0" smtClean="0">
                <a:solidFill>
                  <a:schemeClr val="tx1"/>
                </a:solidFill>
                <a:latin typeface="Book Antiqua" panose="02040602050305030304" pitchFamily="18" charset="0"/>
              </a:rPr>
            </a:br>
            <a:r>
              <a:rPr lang="it-IT" altLang="it-IT" sz="1000" b="1" dirty="0" smtClean="0">
                <a:solidFill>
                  <a:schemeClr val="tx1"/>
                </a:solidFill>
                <a:latin typeface="Book Antiqua" panose="02040602050305030304" pitchFamily="18" charset="0"/>
              </a:rPr>
              <a:t/>
            </a:r>
            <a:br>
              <a:rPr lang="it-IT" altLang="it-IT" sz="1000" b="1" dirty="0" smtClean="0">
                <a:solidFill>
                  <a:schemeClr val="tx1"/>
                </a:solidFill>
                <a:latin typeface="Book Antiqua" panose="02040602050305030304" pitchFamily="18" charset="0"/>
              </a:rPr>
            </a:br>
            <a:r>
              <a:rPr lang="it-IT" altLang="it-IT" sz="6000" b="1" dirty="0" smtClean="0">
                <a:solidFill>
                  <a:schemeClr val="tx1"/>
                </a:solidFill>
                <a:latin typeface="Book Antiqua" panose="02040602050305030304" pitchFamily="18" charset="0"/>
              </a:rPr>
              <a:t>SISTEMA</a:t>
            </a:r>
            <a:br>
              <a:rPr lang="it-IT" altLang="it-IT" sz="6000" b="1" dirty="0" smtClean="0">
                <a:solidFill>
                  <a:schemeClr val="tx1"/>
                </a:solidFill>
                <a:latin typeface="Book Antiqua" panose="02040602050305030304" pitchFamily="18" charset="0"/>
              </a:rPr>
            </a:br>
            <a:r>
              <a:rPr lang="it-IT" altLang="it-IT" sz="6000" b="1" dirty="0" smtClean="0">
                <a:solidFill>
                  <a:schemeClr val="tx1"/>
                </a:solidFill>
                <a:latin typeface="Book Antiqua" panose="02040602050305030304" pitchFamily="18" charset="0"/>
              </a:rPr>
              <a:t>INTERNAZIONALE</a:t>
            </a:r>
            <a:endParaRPr lang="it-IT" altLang="it-IT" sz="4000" b="1" dirty="0" smtClean="0">
              <a:solidFill>
                <a:schemeClr val="tx1"/>
              </a:solidFill>
              <a:latin typeface="Book Antiqua" panose="02040602050305030304" pitchFamily="18" charset="0"/>
            </a:endParaRPr>
          </a:p>
        </p:txBody>
      </p:sp>
      <p:pic>
        <p:nvPicPr>
          <p:cNvPr id="13" name="Picture 316" descr="Logo PoliM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33850" y="5205309"/>
            <a:ext cx="847725"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317"/>
          <p:cNvSpPr>
            <a:spLocks noChangeArrowheads="1"/>
          </p:cNvSpPr>
          <p:nvPr/>
        </p:nvSpPr>
        <p:spPr bwMode="auto">
          <a:xfrm>
            <a:off x="2051050" y="6018109"/>
            <a:ext cx="5203825"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lstStyle>
            <a:lvl1pPr>
              <a:defRPr sz="4400">
                <a:solidFill>
                  <a:schemeClr val="tx2"/>
                </a:solidFill>
                <a:effectLst>
                  <a:outerShdw blurRad="38100" dist="38100" dir="2700000" algn="tl">
                    <a:srgbClr val="000000"/>
                  </a:outerShdw>
                </a:effectLst>
                <a:latin typeface="Tahoma" panose="020B0604030504040204" pitchFamily="34" charset="0"/>
              </a:defRPr>
            </a:lvl1pPr>
            <a:lvl2pPr>
              <a:defRPr sz="4400">
                <a:solidFill>
                  <a:schemeClr val="tx2"/>
                </a:solidFill>
                <a:effectLst>
                  <a:outerShdw blurRad="38100" dist="38100" dir="2700000" algn="tl">
                    <a:srgbClr val="000000"/>
                  </a:outerShdw>
                </a:effectLst>
                <a:latin typeface="Tahoma" panose="020B0604030504040204" pitchFamily="34" charset="0"/>
              </a:defRPr>
            </a:lvl2pPr>
            <a:lvl3pPr>
              <a:defRPr sz="4400">
                <a:solidFill>
                  <a:schemeClr val="tx2"/>
                </a:solidFill>
                <a:effectLst>
                  <a:outerShdw blurRad="38100" dist="38100" dir="2700000" algn="tl">
                    <a:srgbClr val="000000"/>
                  </a:outerShdw>
                </a:effectLst>
                <a:latin typeface="Tahoma" panose="020B0604030504040204" pitchFamily="34" charset="0"/>
              </a:defRPr>
            </a:lvl3pPr>
            <a:lvl4pPr>
              <a:defRPr sz="4400">
                <a:solidFill>
                  <a:schemeClr val="tx2"/>
                </a:solidFill>
                <a:effectLst>
                  <a:outerShdw blurRad="38100" dist="38100" dir="2700000" algn="tl">
                    <a:srgbClr val="000000"/>
                  </a:outerShdw>
                </a:effectLst>
                <a:latin typeface="Tahoma" panose="020B0604030504040204" pitchFamily="34" charset="0"/>
              </a:defRPr>
            </a:lvl4pPr>
            <a:lvl5pPr>
              <a:defRPr sz="4400">
                <a:solidFill>
                  <a:schemeClr val="tx2"/>
                </a:solidFill>
                <a:effectLst>
                  <a:outerShdw blurRad="38100" dist="38100" dir="2700000" algn="tl">
                    <a:srgbClr val="000000"/>
                  </a:outerShdw>
                </a:effectLst>
                <a:latin typeface="Tahoma" panose="020B0604030504040204" pitchFamily="34" charset="0"/>
              </a:defRPr>
            </a:lvl5pPr>
            <a:lvl6pPr marL="457200" algn="ctr"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a:lstStyle>
          <a:p>
            <a:pPr algn="ctr">
              <a:lnSpc>
                <a:spcPct val="75000"/>
              </a:lnSpc>
              <a:defRPr/>
            </a:pPr>
            <a:r>
              <a:rPr lang="it-IT" altLang="it-IT" sz="2400" b="1" smtClean="0">
                <a:latin typeface="Book Antiqua" panose="02040602050305030304" pitchFamily="18" charset="0"/>
              </a:rPr>
              <a:t/>
            </a:r>
            <a:br>
              <a:rPr lang="it-IT" altLang="it-IT" sz="2400" b="1" smtClean="0">
                <a:latin typeface="Book Antiqua" panose="02040602050305030304" pitchFamily="18" charset="0"/>
              </a:rPr>
            </a:br>
            <a:r>
              <a:rPr lang="it-IT" altLang="it-IT" sz="2400" smtClean="0">
                <a:latin typeface="Book Antiqua" panose="02040602050305030304" pitchFamily="18" charset="0"/>
              </a:rPr>
              <a:t>prof. Cesare Svelto</a:t>
            </a:r>
            <a:endParaRPr lang="en-US" altLang="it-IT" sz="2400" smtClean="0">
              <a:latin typeface="Book Antiqua" panose="0204060205030503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piè di pagina 3"/>
          <p:cNvSpPr>
            <a:spLocks noGrp="1"/>
          </p:cNvSpPr>
          <p:nvPr>
            <p:ph type="ftr" sz="quarter" idx="10"/>
          </p:nvPr>
        </p:nvSpPr>
        <p:spPr/>
        <p:txBody>
          <a:bodyPr/>
          <a:lstStyle/>
          <a:p>
            <a:pPr>
              <a:defRPr/>
            </a:pPr>
            <a:r>
              <a:rPr lang="it-IT" altLang="it-IT"/>
              <a:t>Metrologia e Sistema Internazionale</a:t>
            </a:r>
          </a:p>
        </p:txBody>
      </p:sp>
      <p:sp>
        <p:nvSpPr>
          <p:cNvPr id="105474" name="Rectangle 2"/>
          <p:cNvSpPr>
            <a:spLocks noGrp="1" noChangeArrowheads="1"/>
          </p:cNvSpPr>
          <p:nvPr>
            <p:ph type="title"/>
          </p:nvPr>
        </p:nvSpPr>
        <p:spPr>
          <a:xfrm>
            <a:off x="461963" y="0"/>
            <a:ext cx="8053387" cy="1058863"/>
          </a:xfrm>
        </p:spPr>
        <p:txBody>
          <a:bodyPr/>
          <a:lstStyle/>
          <a:p>
            <a:pPr algn="ctr" eaLnBrk="1" hangingPunct="1">
              <a:defRPr/>
            </a:pPr>
            <a:r>
              <a:rPr lang="it-IT" altLang="it-IT" dirty="0" smtClean="0">
                <a:solidFill>
                  <a:schemeClr val="tx1"/>
                </a:solidFill>
                <a:latin typeface="Book Antiqua" panose="02040602050305030304" pitchFamily="18" charset="0"/>
              </a:rPr>
              <a:t>ERRORI DI MISURA (3/6)</a:t>
            </a:r>
          </a:p>
        </p:txBody>
      </p:sp>
      <p:sp>
        <p:nvSpPr>
          <p:cNvPr id="105475" name="Rectangle 3"/>
          <p:cNvSpPr>
            <a:spLocks noChangeArrowheads="1"/>
          </p:cNvSpPr>
          <p:nvPr/>
        </p:nvSpPr>
        <p:spPr bwMode="auto">
          <a:xfrm>
            <a:off x="265113" y="1020763"/>
            <a:ext cx="8653462" cy="97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b="1" smtClean="0">
                <a:solidFill>
                  <a:srgbClr val="FFFF00"/>
                </a:solidFill>
                <a:latin typeface="Book Antiqua" panose="02040602050305030304" pitchFamily="18" charset="0"/>
              </a:rPr>
              <a:t>Errore di modello</a:t>
            </a:r>
            <a:r>
              <a:rPr lang="it-IT" altLang="it-IT" smtClean="0">
                <a:solidFill>
                  <a:srgbClr val="FFFF00"/>
                </a:solidFill>
                <a:latin typeface="Book Antiqua" panose="02040602050305030304" pitchFamily="18" charset="0"/>
              </a:rPr>
              <a:t> nella relazione funzionale che descrive la misura indiretta della potenza elettrica sviluppata su un resistore</a:t>
            </a:r>
            <a:endParaRPr lang="it-IT" altLang="it-IT" smtClean="0">
              <a:latin typeface="Book Antiqua" panose="02040602050305030304" pitchFamily="18" charset="0"/>
            </a:endParaRPr>
          </a:p>
        </p:txBody>
      </p:sp>
      <p:grpSp>
        <p:nvGrpSpPr>
          <p:cNvPr id="105479" name="Group 7"/>
          <p:cNvGrpSpPr>
            <a:grpSpLocks/>
          </p:cNvGrpSpPr>
          <p:nvPr/>
        </p:nvGrpSpPr>
        <p:grpSpPr bwMode="auto">
          <a:xfrm>
            <a:off x="254000" y="2768600"/>
            <a:ext cx="8634413" cy="3041650"/>
            <a:chOff x="160" y="1546"/>
            <a:chExt cx="5439" cy="1916"/>
          </a:xfrm>
        </p:grpSpPr>
        <p:pic>
          <p:nvPicPr>
            <p:cNvPr id="2355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 y="1547"/>
              <a:ext cx="5439" cy="1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560" name="Rectangle 6"/>
            <p:cNvSpPr>
              <a:spLocks noChangeArrowheads="1"/>
            </p:cNvSpPr>
            <p:nvPr/>
          </p:nvSpPr>
          <p:spPr bwMode="auto">
            <a:xfrm>
              <a:off x="3855" y="1546"/>
              <a:ext cx="1113" cy="9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54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piè di pagina 3"/>
          <p:cNvSpPr>
            <a:spLocks noGrp="1"/>
          </p:cNvSpPr>
          <p:nvPr>
            <p:ph type="ftr" sz="quarter" idx="10"/>
          </p:nvPr>
        </p:nvSpPr>
        <p:spPr/>
        <p:txBody>
          <a:bodyPr/>
          <a:lstStyle/>
          <a:p>
            <a:pPr>
              <a:defRPr/>
            </a:pPr>
            <a:r>
              <a:rPr lang="it-IT" altLang="it-IT"/>
              <a:t>Metrologia e Sistema Internazionale</a:t>
            </a:r>
          </a:p>
        </p:txBody>
      </p:sp>
      <p:sp>
        <p:nvSpPr>
          <p:cNvPr id="107522" name="Rectangle 2"/>
          <p:cNvSpPr>
            <a:spLocks noGrp="1" noChangeArrowheads="1"/>
          </p:cNvSpPr>
          <p:nvPr>
            <p:ph type="title"/>
          </p:nvPr>
        </p:nvSpPr>
        <p:spPr>
          <a:xfrm>
            <a:off x="461963" y="0"/>
            <a:ext cx="8053387" cy="1058863"/>
          </a:xfrm>
        </p:spPr>
        <p:txBody>
          <a:bodyPr/>
          <a:lstStyle/>
          <a:p>
            <a:pPr algn="ctr" eaLnBrk="1" hangingPunct="1">
              <a:defRPr/>
            </a:pPr>
            <a:r>
              <a:rPr lang="it-IT" altLang="it-IT" dirty="0" smtClean="0">
                <a:solidFill>
                  <a:schemeClr val="tx1"/>
                </a:solidFill>
                <a:latin typeface="Book Antiqua" panose="02040602050305030304" pitchFamily="18" charset="0"/>
              </a:rPr>
              <a:t>ERRORI DI MISURA (4/6)</a:t>
            </a:r>
          </a:p>
        </p:txBody>
      </p:sp>
      <p:sp>
        <p:nvSpPr>
          <p:cNvPr id="107524" name="Rectangle 4"/>
          <p:cNvSpPr>
            <a:spLocks noChangeArrowheads="1"/>
          </p:cNvSpPr>
          <p:nvPr/>
        </p:nvSpPr>
        <p:spPr bwMode="auto">
          <a:xfrm>
            <a:off x="241300" y="1031875"/>
            <a:ext cx="8913813" cy="1262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80000"/>
              </a:lnSpc>
              <a:spcBef>
                <a:spcPct val="30000"/>
              </a:spcBef>
              <a:buClr>
                <a:schemeClr val="tx1"/>
              </a:buClr>
              <a:defRPr/>
            </a:pPr>
            <a:r>
              <a:rPr lang="it-IT" altLang="it-IT" smtClean="0">
                <a:latin typeface="Book Antiqua" panose="02040602050305030304" pitchFamily="18" charset="0"/>
              </a:rPr>
              <a:t>parametri ambientali (</a:t>
            </a:r>
            <a:r>
              <a:rPr lang="it-IT" altLang="it-IT" u="sng" smtClean="0">
                <a:solidFill>
                  <a:srgbClr val="FFFF00"/>
                </a:solidFill>
                <a:latin typeface="Book Antiqua" panose="02040602050305030304" pitchFamily="18" charset="0"/>
              </a:rPr>
              <a:t>grandezze d’influenza</a:t>
            </a:r>
            <a:r>
              <a:rPr lang="it-IT" altLang="it-IT" smtClean="0">
                <a:latin typeface="Book Antiqua" panose="02040602050305030304" pitchFamily="18" charset="0"/>
              </a:rPr>
              <a:t>):</a:t>
            </a:r>
            <a:br>
              <a:rPr lang="it-IT" altLang="it-IT" smtClean="0">
                <a:latin typeface="Book Antiqua" panose="02040602050305030304" pitchFamily="18" charset="0"/>
              </a:rPr>
            </a:br>
            <a:r>
              <a:rPr lang="it-IT" altLang="it-IT" smtClean="0">
                <a:latin typeface="Book Antiqua" panose="02040602050305030304" pitchFamily="18" charset="0"/>
              </a:rPr>
              <a:t>   temperatura, pressione, umidità, vibrazioni,</a:t>
            </a:r>
            <a:br>
              <a:rPr lang="it-IT" altLang="it-IT" smtClean="0">
                <a:latin typeface="Book Antiqua" panose="02040602050305030304" pitchFamily="18" charset="0"/>
              </a:rPr>
            </a:br>
            <a:r>
              <a:rPr lang="it-IT" altLang="it-IT" smtClean="0">
                <a:latin typeface="Book Antiqua" panose="02040602050305030304" pitchFamily="18" charset="0"/>
              </a:rPr>
              <a:t>   campi e.m., </a:t>
            </a:r>
            <a:r>
              <a:rPr lang="it-IT" altLang="it-IT" i="1" smtClean="0">
                <a:latin typeface="Book Antiqua" panose="02040602050305030304" pitchFamily="18" charset="0"/>
              </a:rPr>
              <a:t>etc</a:t>
            </a:r>
            <a:r>
              <a:rPr lang="it-IT" altLang="it-IT" smtClean="0">
                <a:latin typeface="Book Antiqua" panose="02040602050305030304" pitchFamily="18" charset="0"/>
              </a:rPr>
              <a:t>.</a:t>
            </a:r>
          </a:p>
        </p:txBody>
      </p:sp>
      <p:sp>
        <p:nvSpPr>
          <p:cNvPr id="107526" name="Rectangle 6"/>
          <p:cNvSpPr>
            <a:spLocks noChangeArrowheads="1"/>
          </p:cNvSpPr>
          <p:nvPr/>
        </p:nvSpPr>
        <p:spPr bwMode="auto">
          <a:xfrm>
            <a:off x="246063" y="2370138"/>
            <a:ext cx="8913812"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80000"/>
              </a:lnSpc>
              <a:spcBef>
                <a:spcPct val="30000"/>
              </a:spcBef>
              <a:buClr>
                <a:schemeClr val="tx1"/>
              </a:buClr>
              <a:defRPr/>
            </a:pPr>
            <a:r>
              <a:rPr lang="it-IT" altLang="it-IT" u="sng" smtClean="0">
                <a:latin typeface="Book Antiqua" panose="02040602050305030304" pitchFamily="18" charset="0"/>
              </a:rPr>
              <a:t>interazione occhio-strumento</a:t>
            </a:r>
            <a:r>
              <a:rPr lang="it-IT" altLang="it-IT" smtClean="0">
                <a:latin typeface="Book Antiqua" panose="02040602050305030304" pitchFamily="18" charset="0"/>
              </a:rPr>
              <a:t>:</a:t>
            </a:r>
            <a:br>
              <a:rPr lang="it-IT" altLang="it-IT" smtClean="0">
                <a:latin typeface="Book Antiqua" panose="02040602050305030304" pitchFamily="18" charset="0"/>
              </a:rPr>
            </a:br>
            <a:r>
              <a:rPr lang="it-IT" altLang="it-IT" smtClean="0">
                <a:latin typeface="Book Antiqua" panose="02040602050305030304" pitchFamily="18" charset="0"/>
              </a:rPr>
              <a:t>   </a:t>
            </a:r>
            <a:r>
              <a:rPr lang="it-IT" altLang="it-IT" b="1" smtClean="0">
                <a:solidFill>
                  <a:srgbClr val="FFFF00"/>
                </a:solidFill>
                <a:latin typeface="Book Antiqua" panose="02040602050305030304" pitchFamily="18" charset="0"/>
              </a:rPr>
              <a:t>parallasse</a:t>
            </a:r>
            <a:r>
              <a:rPr lang="it-IT" altLang="it-IT" smtClean="0">
                <a:latin typeface="Book Antiqua" panose="02040602050305030304" pitchFamily="18" charset="0"/>
              </a:rPr>
              <a:t>, </a:t>
            </a:r>
            <a:r>
              <a:rPr lang="it-IT" altLang="it-IT" b="1" smtClean="0">
                <a:solidFill>
                  <a:srgbClr val="FFFF00"/>
                </a:solidFill>
                <a:latin typeface="Book Antiqua" panose="02040602050305030304" pitchFamily="18" charset="0"/>
              </a:rPr>
              <a:t>interpolazione</a:t>
            </a:r>
            <a:r>
              <a:rPr lang="it-IT" altLang="it-IT" smtClean="0">
                <a:latin typeface="Book Antiqua" panose="02040602050305030304" pitchFamily="18" charset="0"/>
              </a:rPr>
              <a:t>, </a:t>
            </a:r>
            <a:r>
              <a:rPr lang="it-IT" altLang="it-IT" b="1" smtClean="0">
                <a:solidFill>
                  <a:srgbClr val="FFFF00"/>
                </a:solidFill>
                <a:latin typeface="Book Antiqua" panose="02040602050305030304" pitchFamily="18" charset="0"/>
              </a:rPr>
              <a:t>media</a:t>
            </a:r>
          </a:p>
        </p:txBody>
      </p:sp>
      <p:pic>
        <p:nvPicPr>
          <p:cNvPr id="1075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913" y="3262313"/>
            <a:ext cx="7045325" cy="324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52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75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piè di pagina 3"/>
          <p:cNvSpPr>
            <a:spLocks noGrp="1"/>
          </p:cNvSpPr>
          <p:nvPr>
            <p:ph type="ftr" sz="quarter" idx="10"/>
          </p:nvPr>
        </p:nvSpPr>
        <p:spPr/>
        <p:txBody>
          <a:bodyPr/>
          <a:lstStyle/>
          <a:p>
            <a:pPr>
              <a:defRPr/>
            </a:pPr>
            <a:r>
              <a:rPr lang="it-IT" altLang="it-IT"/>
              <a:t>Metrologia e Sistema Internazionale</a:t>
            </a:r>
          </a:p>
        </p:txBody>
      </p:sp>
      <p:sp>
        <p:nvSpPr>
          <p:cNvPr id="111618" name="Rectangle 2"/>
          <p:cNvSpPr>
            <a:spLocks noGrp="1" noChangeArrowheads="1"/>
          </p:cNvSpPr>
          <p:nvPr>
            <p:ph type="title"/>
          </p:nvPr>
        </p:nvSpPr>
        <p:spPr>
          <a:xfrm>
            <a:off x="461963" y="0"/>
            <a:ext cx="8053387" cy="1058863"/>
          </a:xfrm>
        </p:spPr>
        <p:txBody>
          <a:bodyPr/>
          <a:lstStyle/>
          <a:p>
            <a:pPr algn="ctr" eaLnBrk="1" hangingPunct="1">
              <a:defRPr/>
            </a:pPr>
            <a:r>
              <a:rPr lang="it-IT" altLang="it-IT" dirty="0" smtClean="0">
                <a:solidFill>
                  <a:schemeClr val="tx1"/>
                </a:solidFill>
                <a:latin typeface="Book Antiqua" panose="02040602050305030304" pitchFamily="18" charset="0"/>
              </a:rPr>
              <a:t>ERRORI DI MISURA (5/6)</a:t>
            </a:r>
          </a:p>
        </p:txBody>
      </p:sp>
      <p:sp>
        <p:nvSpPr>
          <p:cNvPr id="111620" name="Rectangle 4"/>
          <p:cNvSpPr>
            <a:spLocks noChangeArrowheads="1"/>
          </p:cNvSpPr>
          <p:nvPr/>
        </p:nvSpPr>
        <p:spPr bwMode="auto">
          <a:xfrm>
            <a:off x="230188" y="1498600"/>
            <a:ext cx="8913812" cy="60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80000"/>
              </a:lnSpc>
              <a:spcBef>
                <a:spcPct val="30000"/>
              </a:spcBef>
              <a:buClr>
                <a:schemeClr val="tx1"/>
              </a:buClr>
              <a:defRPr/>
            </a:pPr>
            <a:r>
              <a:rPr lang="it-IT" altLang="it-IT" b="1" smtClean="0">
                <a:solidFill>
                  <a:srgbClr val="FFFF00"/>
                </a:solidFill>
                <a:latin typeface="Book Antiqua" panose="02040602050305030304" pitchFamily="18" charset="0"/>
              </a:rPr>
              <a:t>zero (</a:t>
            </a:r>
            <a:r>
              <a:rPr lang="it-IT" altLang="it-IT" b="1" i="1" smtClean="0">
                <a:solidFill>
                  <a:srgbClr val="FFFF00"/>
                </a:solidFill>
                <a:latin typeface="Book Antiqua" panose="02040602050305030304" pitchFamily="18" charset="0"/>
              </a:rPr>
              <a:t>offset</a:t>
            </a:r>
            <a:r>
              <a:rPr lang="it-IT" altLang="it-IT" b="1" smtClean="0">
                <a:solidFill>
                  <a:srgbClr val="FFFF00"/>
                </a:solidFill>
                <a:latin typeface="Book Antiqua" panose="02040602050305030304" pitchFamily="18" charset="0"/>
              </a:rPr>
              <a:t>)</a:t>
            </a:r>
            <a:r>
              <a:rPr lang="it-IT" altLang="it-IT" b="1" smtClean="0">
                <a:latin typeface="Book Antiqua" panose="02040602050305030304" pitchFamily="18" charset="0"/>
              </a:rPr>
              <a:t>,</a:t>
            </a:r>
            <a:r>
              <a:rPr lang="it-IT" altLang="it-IT" smtClean="0">
                <a:latin typeface="Book Antiqua" panose="02040602050305030304" pitchFamily="18" charset="0"/>
              </a:rPr>
              <a:t> </a:t>
            </a:r>
            <a:r>
              <a:rPr lang="it-IT" altLang="it-IT" b="1" smtClean="0">
                <a:solidFill>
                  <a:srgbClr val="FFFF00"/>
                </a:solidFill>
                <a:latin typeface="Book Antiqua" panose="02040602050305030304" pitchFamily="18" charset="0"/>
              </a:rPr>
              <a:t>guadagno/pendenza (</a:t>
            </a:r>
            <a:r>
              <a:rPr lang="it-IT" altLang="it-IT" b="1" i="1" smtClean="0">
                <a:solidFill>
                  <a:srgbClr val="FFFF00"/>
                </a:solidFill>
                <a:latin typeface="Book Antiqua" panose="02040602050305030304" pitchFamily="18" charset="0"/>
              </a:rPr>
              <a:t>gain</a:t>
            </a:r>
            <a:r>
              <a:rPr lang="it-IT" altLang="it-IT" b="1" smtClean="0">
                <a:solidFill>
                  <a:srgbClr val="FFFF00"/>
                </a:solidFill>
                <a:latin typeface="Book Antiqua" panose="02040602050305030304" pitchFamily="18" charset="0"/>
              </a:rPr>
              <a:t>/</a:t>
            </a:r>
            <a:r>
              <a:rPr lang="it-IT" altLang="it-IT" b="1" i="1" smtClean="0">
                <a:solidFill>
                  <a:srgbClr val="FFFF00"/>
                </a:solidFill>
                <a:latin typeface="Book Antiqua" panose="02040602050305030304" pitchFamily="18" charset="0"/>
              </a:rPr>
              <a:t>slope</a:t>
            </a:r>
            <a:r>
              <a:rPr lang="it-IT" altLang="it-IT" b="1" smtClean="0">
                <a:solidFill>
                  <a:srgbClr val="FFFF00"/>
                </a:solidFill>
                <a:latin typeface="Book Antiqua" panose="02040602050305030304" pitchFamily="18" charset="0"/>
              </a:rPr>
              <a:t>)</a:t>
            </a:r>
          </a:p>
        </p:txBody>
      </p:sp>
      <p:pic>
        <p:nvPicPr>
          <p:cNvPr id="111634"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463" y="2219325"/>
            <a:ext cx="4414837" cy="341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1635"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6613" y="2222500"/>
            <a:ext cx="4405312" cy="3411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1639" name="Rectangle 23"/>
          <p:cNvSpPr>
            <a:spLocks noChangeArrowheads="1"/>
          </p:cNvSpPr>
          <p:nvPr/>
        </p:nvSpPr>
        <p:spPr bwMode="auto">
          <a:xfrm>
            <a:off x="316902" y="5764049"/>
            <a:ext cx="8735023" cy="811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80000"/>
              </a:lnSpc>
              <a:spcBef>
                <a:spcPct val="10000"/>
              </a:spcBef>
              <a:buClr>
                <a:schemeClr val="tx1"/>
              </a:buClr>
              <a:buFontTx/>
              <a:buNone/>
              <a:defRPr/>
            </a:pPr>
            <a:r>
              <a:rPr lang="it-IT" altLang="it-IT" sz="2800" dirty="0" smtClean="0">
                <a:latin typeface="Book Antiqua" panose="02040602050305030304" pitchFamily="18" charset="0"/>
              </a:rPr>
              <a:t>sono errori correggibili ("compensabili") agevolmente agendo sull'elettronica analogica di condizionamento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16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163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16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3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egnaposto piè di pagina 3"/>
          <p:cNvSpPr>
            <a:spLocks noGrp="1"/>
          </p:cNvSpPr>
          <p:nvPr>
            <p:ph type="ftr" sz="quarter" idx="10"/>
          </p:nvPr>
        </p:nvSpPr>
        <p:spPr/>
        <p:txBody>
          <a:bodyPr/>
          <a:lstStyle/>
          <a:p>
            <a:pPr>
              <a:defRPr/>
            </a:pPr>
            <a:r>
              <a:rPr lang="it-IT" altLang="it-IT"/>
              <a:t>Metrologia e Sistema Internazionale</a:t>
            </a:r>
          </a:p>
        </p:txBody>
      </p:sp>
      <p:sp>
        <p:nvSpPr>
          <p:cNvPr id="137218" name="Rectangle 2"/>
          <p:cNvSpPr>
            <a:spLocks noGrp="1" noChangeArrowheads="1"/>
          </p:cNvSpPr>
          <p:nvPr>
            <p:ph type="title"/>
          </p:nvPr>
        </p:nvSpPr>
        <p:spPr>
          <a:xfrm>
            <a:off x="461963" y="0"/>
            <a:ext cx="8053387" cy="1058863"/>
          </a:xfrm>
        </p:spPr>
        <p:txBody>
          <a:bodyPr/>
          <a:lstStyle/>
          <a:p>
            <a:pPr algn="ctr" eaLnBrk="1" hangingPunct="1">
              <a:defRPr/>
            </a:pPr>
            <a:r>
              <a:rPr lang="it-IT" altLang="it-IT" dirty="0" smtClean="0">
                <a:solidFill>
                  <a:schemeClr val="tx1"/>
                </a:solidFill>
                <a:latin typeface="Book Antiqua" panose="02040602050305030304" pitchFamily="18" charset="0"/>
              </a:rPr>
              <a:t>ERRORI DI MISURA (6/6)</a:t>
            </a:r>
          </a:p>
        </p:txBody>
      </p:sp>
      <p:sp>
        <p:nvSpPr>
          <p:cNvPr id="137219" name="Rectangle 3"/>
          <p:cNvSpPr>
            <a:spLocks noChangeArrowheads="1"/>
          </p:cNvSpPr>
          <p:nvPr/>
        </p:nvSpPr>
        <p:spPr bwMode="auto">
          <a:xfrm>
            <a:off x="230188" y="1498600"/>
            <a:ext cx="8913812"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80000"/>
              </a:lnSpc>
              <a:spcBef>
                <a:spcPct val="30000"/>
              </a:spcBef>
              <a:buClr>
                <a:schemeClr val="tx1"/>
              </a:buClr>
              <a:defRPr/>
            </a:pPr>
            <a:r>
              <a:rPr lang="it-IT" altLang="it-IT" b="1" smtClean="0">
                <a:solidFill>
                  <a:srgbClr val="FFFF00"/>
                </a:solidFill>
                <a:latin typeface="Book Antiqua" panose="02040602050305030304" pitchFamily="18" charset="0"/>
              </a:rPr>
              <a:t>non-linearità</a:t>
            </a:r>
            <a:r>
              <a:rPr lang="it-IT" altLang="it-IT" b="1" smtClean="0">
                <a:latin typeface="Book Antiqua" panose="02040602050305030304" pitchFamily="18" charset="0"/>
              </a:rPr>
              <a:t>,</a:t>
            </a:r>
            <a:r>
              <a:rPr lang="it-IT" altLang="it-IT" b="1" smtClean="0">
                <a:solidFill>
                  <a:srgbClr val="FFFF00"/>
                </a:solidFill>
                <a:latin typeface="Book Antiqua" panose="02040602050305030304" pitchFamily="18" charset="0"/>
              </a:rPr>
              <a:t> isteresi</a:t>
            </a:r>
          </a:p>
        </p:txBody>
      </p:sp>
      <p:pic>
        <p:nvPicPr>
          <p:cNvPr id="13722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7563" y="2214563"/>
            <a:ext cx="4411662" cy="3414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7224" name="Rectangle 8"/>
          <p:cNvSpPr>
            <a:spLocks noChangeArrowheads="1"/>
          </p:cNvSpPr>
          <p:nvPr/>
        </p:nvSpPr>
        <p:spPr bwMode="auto">
          <a:xfrm>
            <a:off x="5502275" y="5664200"/>
            <a:ext cx="3294063" cy="811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80000"/>
              </a:lnSpc>
              <a:spcBef>
                <a:spcPct val="10000"/>
              </a:spcBef>
              <a:buClr>
                <a:schemeClr val="tx1"/>
              </a:buClr>
              <a:buFontTx/>
              <a:buNone/>
              <a:defRPr/>
            </a:pPr>
            <a:r>
              <a:rPr lang="it-IT" altLang="it-IT" sz="2800" smtClean="0">
                <a:latin typeface="Book Antiqua" panose="02040602050305030304" pitchFamily="18" charset="0"/>
              </a:rPr>
              <a:t>max. apertura del ciclo di isteresi</a:t>
            </a:r>
          </a:p>
        </p:txBody>
      </p:sp>
      <p:sp>
        <p:nvSpPr>
          <p:cNvPr id="137225" name="Line 9"/>
          <p:cNvSpPr>
            <a:spLocks noChangeShapeType="1"/>
          </p:cNvSpPr>
          <p:nvPr/>
        </p:nvSpPr>
        <p:spPr bwMode="auto">
          <a:xfrm flipH="1">
            <a:off x="6607175" y="3798888"/>
            <a:ext cx="12700" cy="579437"/>
          </a:xfrm>
          <a:prstGeom prst="line">
            <a:avLst/>
          </a:prstGeom>
          <a:noFill/>
          <a:ln w="25400">
            <a:solidFill>
              <a:srgbClr val="000000"/>
            </a:solidFill>
            <a:round/>
            <a:headEnd type="arrow" w="lg" len="me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137227" name="Rectangle 11"/>
          <p:cNvSpPr>
            <a:spLocks noChangeArrowheads="1"/>
          </p:cNvSpPr>
          <p:nvPr/>
        </p:nvSpPr>
        <p:spPr bwMode="auto">
          <a:xfrm>
            <a:off x="552450" y="5664200"/>
            <a:ext cx="3903663" cy="811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80000"/>
              </a:lnSpc>
              <a:spcBef>
                <a:spcPct val="10000"/>
              </a:spcBef>
              <a:buClr>
                <a:schemeClr val="tx1"/>
              </a:buClr>
              <a:buFontTx/>
              <a:buNone/>
              <a:defRPr/>
            </a:pPr>
            <a:r>
              <a:rPr lang="it-IT" altLang="it-IT" sz="2800" smtClean="0">
                <a:latin typeface="Book Antiqua" panose="02040602050305030304" pitchFamily="18" charset="0"/>
              </a:rPr>
              <a:t>max. distanza dalla</a:t>
            </a:r>
            <a:br>
              <a:rPr lang="it-IT" altLang="it-IT" sz="2800" smtClean="0">
                <a:latin typeface="Book Antiqua" panose="02040602050305030304" pitchFamily="18" charset="0"/>
              </a:rPr>
            </a:br>
            <a:r>
              <a:rPr lang="it-IT" altLang="it-IT" sz="2800" smtClean="0">
                <a:latin typeface="Book Antiqua" panose="02040602050305030304" pitchFamily="18" charset="0"/>
              </a:rPr>
              <a:t>retta per i punti estremi                    </a:t>
            </a:r>
          </a:p>
        </p:txBody>
      </p:sp>
      <p:grpSp>
        <p:nvGrpSpPr>
          <p:cNvPr id="137231" name="Group 15"/>
          <p:cNvGrpSpPr>
            <a:grpSpLocks/>
          </p:cNvGrpSpPr>
          <p:nvPr/>
        </p:nvGrpSpPr>
        <p:grpSpPr bwMode="auto">
          <a:xfrm>
            <a:off x="133350" y="2219325"/>
            <a:ext cx="4411663" cy="3414713"/>
            <a:chOff x="84" y="1398"/>
            <a:chExt cx="2779" cy="2151"/>
          </a:xfrm>
        </p:grpSpPr>
        <p:pic>
          <p:nvPicPr>
            <p:cNvPr id="2970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 y="1398"/>
              <a:ext cx="2779" cy="2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708" name="Line 12"/>
            <p:cNvSpPr>
              <a:spLocks noChangeShapeType="1"/>
            </p:cNvSpPr>
            <p:nvPr/>
          </p:nvSpPr>
          <p:spPr bwMode="auto">
            <a:xfrm flipH="1" flipV="1">
              <a:off x="1482" y="2349"/>
              <a:ext cx="0" cy="54"/>
            </a:xfrm>
            <a:prstGeom prst="line">
              <a:avLst/>
            </a:prstGeom>
            <a:noFill/>
            <a:ln w="6350">
              <a:solidFill>
                <a:srgbClr val="000000"/>
              </a:solidFill>
              <a:round/>
              <a:headEnd type="none"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29709" name="Line 14"/>
            <p:cNvSpPr>
              <a:spLocks noChangeShapeType="1"/>
            </p:cNvSpPr>
            <p:nvPr/>
          </p:nvSpPr>
          <p:spPr bwMode="auto">
            <a:xfrm rot="10800000" flipH="1" flipV="1">
              <a:off x="1483" y="2389"/>
              <a:ext cx="0" cy="54"/>
            </a:xfrm>
            <a:prstGeom prst="line">
              <a:avLst/>
            </a:prstGeom>
            <a:noFill/>
            <a:ln w="6350">
              <a:solidFill>
                <a:srgbClr val="000000"/>
              </a:solidFill>
              <a:round/>
              <a:headEnd type="none"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72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722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372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72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7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24" grpId="0"/>
      <p:bldP spid="13722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piè di pagina 3"/>
          <p:cNvSpPr>
            <a:spLocks noGrp="1"/>
          </p:cNvSpPr>
          <p:nvPr>
            <p:ph type="ftr" sz="quarter" idx="10"/>
          </p:nvPr>
        </p:nvSpPr>
        <p:spPr/>
        <p:txBody>
          <a:bodyPr/>
          <a:lstStyle/>
          <a:p>
            <a:pPr>
              <a:defRPr/>
            </a:pPr>
            <a:r>
              <a:rPr lang="it-IT" altLang="it-IT"/>
              <a:t>Metrologia e Sistema Internazionale</a:t>
            </a:r>
          </a:p>
        </p:txBody>
      </p:sp>
      <p:sp>
        <p:nvSpPr>
          <p:cNvPr id="101378" name="Rectangle 2"/>
          <p:cNvSpPr>
            <a:spLocks noGrp="1" noChangeArrowheads="1"/>
          </p:cNvSpPr>
          <p:nvPr>
            <p:ph type="title"/>
          </p:nvPr>
        </p:nvSpPr>
        <p:spPr>
          <a:xfrm>
            <a:off x="0" y="0"/>
            <a:ext cx="9144000" cy="1058863"/>
          </a:xfrm>
        </p:spPr>
        <p:txBody>
          <a:bodyPr/>
          <a:lstStyle/>
          <a:p>
            <a:pPr algn="ctr" eaLnBrk="1" hangingPunct="1">
              <a:defRPr/>
            </a:pPr>
            <a:r>
              <a:rPr lang="it-IT" altLang="it-IT" sz="4000" dirty="0" smtClean="0">
                <a:solidFill>
                  <a:schemeClr val="tx1"/>
                </a:solidFill>
                <a:latin typeface="Book Antiqua" panose="02040602050305030304" pitchFamily="18" charset="0"/>
              </a:rPr>
              <a:t>DEFINIZIONI METROLOGICHE (1/4)</a:t>
            </a:r>
          </a:p>
        </p:txBody>
      </p:sp>
      <p:sp>
        <p:nvSpPr>
          <p:cNvPr id="101379" name="Rectangle 3"/>
          <p:cNvSpPr>
            <a:spLocks noChangeArrowheads="1"/>
          </p:cNvSpPr>
          <p:nvPr/>
        </p:nvSpPr>
        <p:spPr bwMode="auto">
          <a:xfrm>
            <a:off x="265113" y="931863"/>
            <a:ext cx="8878887" cy="941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smtClean="0">
                <a:latin typeface="Book Antiqua" panose="02040602050305030304" pitchFamily="18" charset="0"/>
              </a:rPr>
              <a:t>Riferimento internazionalmente riconosciuto: </a:t>
            </a:r>
            <a:r>
              <a:rPr lang="it-IT" altLang="it-IT" smtClean="0">
                <a:solidFill>
                  <a:srgbClr val="FFFF00"/>
                </a:solidFill>
                <a:latin typeface="Book Antiqua" panose="02040602050305030304" pitchFamily="18" charset="0"/>
              </a:rPr>
              <a:t>VIM</a:t>
            </a:r>
            <a:r>
              <a:rPr lang="it-IT" altLang="it-IT" smtClean="0">
                <a:latin typeface="Book Antiqua" panose="02040602050305030304" pitchFamily="18" charset="0"/>
              </a:rPr>
              <a:t> (</a:t>
            </a:r>
            <a:r>
              <a:rPr lang="it-IT" altLang="it-IT" smtClean="0">
                <a:solidFill>
                  <a:srgbClr val="FFFF00"/>
                </a:solidFill>
                <a:latin typeface="Book Antiqua" panose="02040602050305030304" pitchFamily="18" charset="0"/>
              </a:rPr>
              <a:t>Vocabolario Internazionale di Metrologia</a:t>
            </a:r>
            <a:r>
              <a:rPr lang="it-IT" altLang="it-IT" smtClean="0">
                <a:latin typeface="Book Antiqua" panose="02040602050305030304" pitchFamily="18" charset="0"/>
              </a:rPr>
              <a:t>)</a:t>
            </a:r>
          </a:p>
        </p:txBody>
      </p:sp>
      <p:sp>
        <p:nvSpPr>
          <p:cNvPr id="101381" name="Rectangle 5"/>
          <p:cNvSpPr>
            <a:spLocks noChangeArrowheads="1"/>
          </p:cNvSpPr>
          <p:nvPr/>
        </p:nvSpPr>
        <p:spPr bwMode="auto">
          <a:xfrm>
            <a:off x="263525" y="1860550"/>
            <a:ext cx="8880475" cy="318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20000"/>
              <a:buChar char="•"/>
              <a:tabLst>
                <a:tab pos="5197475" algn="l"/>
              </a:tabLst>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tabLst>
                <a:tab pos="5197475" algn="l"/>
              </a:tabLst>
              <a:defRPr sz="2800">
                <a:solidFill>
                  <a:schemeClr val="tx1"/>
                </a:solidFill>
                <a:latin typeface="Tahoma" panose="020B0604030504040204" pitchFamily="34" charset="0"/>
              </a:defRPr>
            </a:lvl2pPr>
            <a:lvl3pPr marL="1143000" indent="-228600">
              <a:spcBef>
                <a:spcPct val="20000"/>
              </a:spcBef>
              <a:buClr>
                <a:schemeClr val="hlink"/>
              </a:buClr>
              <a:buSzPct val="120000"/>
              <a:buChar char="•"/>
              <a:tabLst>
                <a:tab pos="5197475" algn="l"/>
              </a:tabLst>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tabLst>
                <a:tab pos="5197475" algn="l"/>
              </a:tabLst>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9pPr>
          </a:lstStyle>
          <a:p>
            <a:pPr eaLnBrk="1" hangingPunct="1">
              <a:lnSpc>
                <a:spcPct val="90000"/>
              </a:lnSpc>
              <a:buClr>
                <a:schemeClr val="tx1"/>
              </a:buClr>
              <a:buFontTx/>
              <a:buNone/>
              <a:defRPr/>
            </a:pPr>
            <a:r>
              <a:rPr lang="it-IT" altLang="it-IT" b="1" u="sng" dirty="0" smtClean="0">
                <a:solidFill>
                  <a:srgbClr val="FFFF00"/>
                </a:solidFill>
                <a:effectLst>
                  <a:outerShdw blurRad="38100" dist="38100" dir="2700000" algn="tl">
                    <a:srgbClr val="000000"/>
                  </a:outerShdw>
                </a:effectLst>
                <a:latin typeface="Book Antiqua" panose="02040602050305030304" pitchFamily="18" charset="0"/>
                <a:sym typeface="Symbol" panose="05050102010706020507" pitchFamily="18" charset="2"/>
              </a:rPr>
              <a:t>Accuratezza</a:t>
            </a:r>
          </a:p>
          <a:p>
            <a:pPr eaLnBrk="1" hangingPunct="1">
              <a:lnSpc>
                <a:spcPct val="80000"/>
              </a:lnSpc>
              <a:buClr>
                <a:schemeClr val="tx1"/>
              </a:buClr>
              <a:defRPr/>
            </a:pPr>
            <a:r>
              <a:rPr lang="it-IT" altLang="it-IT" dirty="0" smtClean="0">
                <a:effectLst>
                  <a:outerShdw blurRad="38100" dist="38100" dir="2700000" algn="tl">
                    <a:srgbClr val="000000"/>
                  </a:outerShdw>
                </a:effectLst>
                <a:latin typeface="Book Antiqua" panose="02040602050305030304" pitchFamily="18" charset="0"/>
                <a:sym typeface="Symbol" panose="05050102010706020507" pitchFamily="18" charset="2"/>
              </a:rPr>
              <a:t>CAMPIONE: scarto tra la grandezza realizzata</a:t>
            </a:r>
            <a:br>
              <a:rPr lang="it-IT" altLang="it-IT" dirty="0" smtClean="0">
                <a:effectLst>
                  <a:outerShdw blurRad="38100" dist="38100" dir="2700000" algn="tl">
                    <a:srgbClr val="000000"/>
                  </a:outerShdw>
                </a:effectLst>
                <a:latin typeface="Book Antiqua" panose="02040602050305030304" pitchFamily="18" charset="0"/>
                <a:sym typeface="Symbol" panose="05050102010706020507" pitchFamily="18" charset="2"/>
              </a:rPr>
            </a:br>
            <a:r>
              <a:rPr lang="it-IT" altLang="it-IT" dirty="0" smtClean="0">
                <a:effectLst>
                  <a:outerShdw blurRad="38100" dist="38100" dir="2700000" algn="tl">
                    <a:srgbClr val="000000"/>
                  </a:outerShdw>
                </a:effectLst>
                <a:latin typeface="Book Antiqua" panose="02040602050305030304" pitchFamily="18" charset="0"/>
                <a:sym typeface="Symbol" panose="05050102010706020507" pitchFamily="18" charset="2"/>
              </a:rPr>
              <a:t>   con il campione e la definizione dell’unità</a:t>
            </a:r>
          </a:p>
          <a:p>
            <a:pPr eaLnBrk="1" hangingPunct="1">
              <a:lnSpc>
                <a:spcPct val="80000"/>
              </a:lnSpc>
              <a:buClr>
                <a:schemeClr val="tx1"/>
              </a:buClr>
              <a:defRPr/>
            </a:pPr>
            <a:r>
              <a:rPr lang="it-IT" altLang="it-IT" dirty="0" smtClean="0">
                <a:effectLst>
                  <a:outerShdw blurRad="38100" dist="38100" dir="2700000" algn="tl">
                    <a:srgbClr val="000000"/>
                  </a:outerShdw>
                </a:effectLst>
                <a:latin typeface="Book Antiqua" panose="02040602050305030304" pitchFamily="18" charset="0"/>
                <a:sym typeface="Symbol" panose="05050102010706020507" pitchFamily="18" charset="2"/>
              </a:rPr>
              <a:t>MISURA: vicinanza del valore di misura alla</a:t>
            </a:r>
            <a:br>
              <a:rPr lang="it-IT" altLang="it-IT" dirty="0" smtClean="0">
                <a:effectLst>
                  <a:outerShdw blurRad="38100" dist="38100" dir="2700000" algn="tl">
                    <a:srgbClr val="000000"/>
                  </a:outerShdw>
                </a:effectLst>
                <a:latin typeface="Book Antiqua" panose="02040602050305030304" pitchFamily="18" charset="0"/>
                <a:sym typeface="Symbol" panose="05050102010706020507" pitchFamily="18" charset="2"/>
              </a:rPr>
            </a:br>
            <a:r>
              <a:rPr lang="it-IT" altLang="it-IT" dirty="0" smtClean="0">
                <a:effectLst>
                  <a:outerShdw blurRad="38100" dist="38100" dir="2700000" algn="tl">
                    <a:srgbClr val="000000"/>
                  </a:outerShdw>
                </a:effectLst>
                <a:latin typeface="Book Antiqua" panose="02040602050305030304" pitchFamily="18" charset="0"/>
                <a:sym typeface="Symbol" panose="05050102010706020507" pitchFamily="18" charset="2"/>
              </a:rPr>
              <a:t>   miglior stima possibile per il misurando</a:t>
            </a:r>
          </a:p>
          <a:p>
            <a:pPr eaLnBrk="1" hangingPunct="1">
              <a:lnSpc>
                <a:spcPct val="80000"/>
              </a:lnSpc>
              <a:buClr>
                <a:schemeClr val="tx1"/>
              </a:buClr>
              <a:defRPr/>
            </a:pPr>
            <a:r>
              <a:rPr lang="it-IT" altLang="it-IT" dirty="0" smtClean="0">
                <a:effectLst>
                  <a:outerShdw blurRad="38100" dist="38100" dir="2700000" algn="tl">
                    <a:srgbClr val="000000"/>
                  </a:outerShdw>
                </a:effectLst>
                <a:latin typeface="Book Antiqua" panose="02040602050305030304" pitchFamily="18" charset="0"/>
                <a:sym typeface="Symbol" panose="05050102010706020507" pitchFamily="18" charset="2"/>
              </a:rPr>
              <a:t>STRUMENTO: stima dell’incertezza dello</a:t>
            </a:r>
            <a:br>
              <a:rPr lang="it-IT" altLang="it-IT" dirty="0" smtClean="0">
                <a:effectLst>
                  <a:outerShdw blurRad="38100" dist="38100" dir="2700000" algn="tl">
                    <a:srgbClr val="000000"/>
                  </a:outerShdw>
                </a:effectLst>
                <a:latin typeface="Book Antiqua" panose="02040602050305030304" pitchFamily="18" charset="0"/>
                <a:sym typeface="Symbol" panose="05050102010706020507" pitchFamily="18" charset="2"/>
              </a:rPr>
            </a:br>
            <a:r>
              <a:rPr lang="it-IT" altLang="it-IT" dirty="0" smtClean="0">
                <a:effectLst>
                  <a:outerShdw blurRad="38100" dist="38100" dir="2700000" algn="tl">
                    <a:srgbClr val="000000"/>
                  </a:outerShdw>
                </a:effectLst>
                <a:latin typeface="Book Antiqua" panose="02040602050305030304" pitchFamily="18" charset="0"/>
                <a:sym typeface="Symbol" panose="05050102010706020507" pitchFamily="18" charset="2"/>
              </a:rPr>
              <a:t>   strumento o confronto con uno migliore</a:t>
            </a:r>
            <a:endParaRPr lang="it-IT" altLang="it-IT" dirty="0" smtClean="0">
              <a:effectLst>
                <a:outerShdw blurRad="38100" dist="38100" dir="2700000" algn="tl">
                  <a:srgbClr val="000000"/>
                </a:outerShdw>
              </a:effectLst>
              <a:latin typeface="Book Antiqua" panose="02040602050305030304" pitchFamily="18" charset="0"/>
            </a:endParaRPr>
          </a:p>
        </p:txBody>
      </p:sp>
      <p:sp>
        <p:nvSpPr>
          <p:cNvPr id="114691" name="Rectangle 3"/>
          <p:cNvSpPr>
            <a:spLocks noChangeArrowheads="1"/>
          </p:cNvSpPr>
          <p:nvPr/>
        </p:nvSpPr>
        <p:spPr bwMode="auto">
          <a:xfrm>
            <a:off x="341313" y="4951413"/>
            <a:ext cx="8891587" cy="169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20000"/>
              <a:buChar char="•"/>
              <a:tabLst>
                <a:tab pos="5197475" algn="l"/>
              </a:tabLst>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tabLst>
                <a:tab pos="5197475" algn="l"/>
              </a:tabLst>
              <a:defRPr sz="2800">
                <a:solidFill>
                  <a:schemeClr val="tx1"/>
                </a:solidFill>
                <a:latin typeface="Tahoma" panose="020B0604030504040204" pitchFamily="34" charset="0"/>
              </a:defRPr>
            </a:lvl2pPr>
            <a:lvl3pPr marL="1143000" indent="-228600">
              <a:spcBef>
                <a:spcPct val="20000"/>
              </a:spcBef>
              <a:buClr>
                <a:schemeClr val="hlink"/>
              </a:buClr>
              <a:buSzPct val="120000"/>
              <a:buChar char="•"/>
              <a:tabLst>
                <a:tab pos="5197475" algn="l"/>
              </a:tabLst>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tabLst>
                <a:tab pos="5197475" algn="l"/>
              </a:tabLst>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9pPr>
          </a:lstStyle>
          <a:p>
            <a:pPr eaLnBrk="1" hangingPunct="1">
              <a:lnSpc>
                <a:spcPct val="90000"/>
              </a:lnSpc>
              <a:buClr>
                <a:schemeClr val="tx1"/>
              </a:buClr>
              <a:buFontTx/>
              <a:buNone/>
              <a:defRPr/>
            </a:pPr>
            <a:r>
              <a:rPr lang="it-IT" altLang="it-IT" b="1" u="sng" dirty="0" smtClean="0">
                <a:solidFill>
                  <a:srgbClr val="FFFF00"/>
                </a:solidFill>
                <a:effectLst>
                  <a:outerShdw blurRad="38100" dist="38100" dir="2700000" algn="tl">
                    <a:srgbClr val="000000"/>
                  </a:outerShdw>
                </a:effectLst>
                <a:latin typeface="Book Antiqua" panose="02040602050305030304" pitchFamily="18" charset="0"/>
                <a:sym typeface="Symbol" panose="05050102010706020507" pitchFamily="18" charset="2"/>
              </a:rPr>
              <a:t>Incertezza</a:t>
            </a:r>
          </a:p>
          <a:p>
            <a:pPr eaLnBrk="1" hangingPunct="1">
              <a:lnSpc>
                <a:spcPct val="80000"/>
              </a:lnSpc>
              <a:spcBef>
                <a:spcPct val="10000"/>
              </a:spcBef>
              <a:buClr>
                <a:schemeClr val="tx1"/>
              </a:buClr>
              <a:buFontTx/>
              <a:buNone/>
              <a:defRPr/>
            </a:pPr>
            <a:r>
              <a:rPr lang="it-IT" altLang="it-IT" b="1" dirty="0" smtClean="0">
                <a:effectLst>
                  <a:outerShdw blurRad="38100" dist="38100" dir="2700000" algn="tl">
                    <a:srgbClr val="000000"/>
                  </a:outerShdw>
                </a:effectLst>
                <a:latin typeface="Book Antiqua" panose="02040602050305030304" pitchFamily="18" charset="0"/>
              </a:rPr>
              <a:t>Stima quantitativa, con metodi convenzionali, </a:t>
            </a:r>
            <a:br>
              <a:rPr lang="it-IT" altLang="it-IT" b="1" dirty="0" smtClean="0">
                <a:effectLst>
                  <a:outerShdw blurRad="38100" dist="38100" dir="2700000" algn="tl">
                    <a:srgbClr val="000000"/>
                  </a:outerShdw>
                </a:effectLst>
                <a:latin typeface="Book Antiqua" panose="02040602050305030304" pitchFamily="18" charset="0"/>
              </a:rPr>
            </a:br>
            <a:r>
              <a:rPr lang="it-IT" altLang="it-IT" b="1" dirty="0" smtClean="0">
                <a:effectLst>
                  <a:outerShdw blurRad="38100" dist="38100" dir="2700000" algn="tl">
                    <a:srgbClr val="000000"/>
                  </a:outerShdw>
                </a:effectLst>
                <a:latin typeface="Book Antiqua" panose="02040602050305030304" pitchFamily="18" charset="0"/>
              </a:rPr>
              <a:t>del </a:t>
            </a:r>
            <a:r>
              <a:rPr lang="it-IT" altLang="it-IT" b="1" u="sng" dirty="0" smtClean="0">
                <a:effectLst>
                  <a:outerShdw blurRad="38100" dist="38100" dir="2700000" algn="tl">
                    <a:srgbClr val="000000"/>
                  </a:outerShdw>
                </a:effectLst>
                <a:latin typeface="Book Antiqua" panose="02040602050305030304" pitchFamily="18" charset="0"/>
              </a:rPr>
              <a:t>livello di non conoscenza del misurando</a:t>
            </a:r>
            <a:r>
              <a:rPr lang="it-IT" altLang="it-IT" b="1" dirty="0" smtClean="0">
                <a:effectLst>
                  <a:outerShdw blurRad="38100" dist="38100" dir="2700000" algn="tl">
                    <a:srgbClr val="000000"/>
                  </a:outerShdw>
                </a:effectLst>
                <a:latin typeface="Book Antiqua" panose="02040602050305030304" pitchFamily="18" charset="0"/>
              </a:rPr>
              <a:t> (v. Cap. 2)   </a:t>
            </a:r>
            <a:r>
              <a:rPr lang="it-IT" altLang="it-IT" sz="2400" b="1" dirty="0" smtClean="0">
                <a:effectLst>
                  <a:outerShdw blurRad="38100" dist="38100" dir="2700000" algn="tl">
                    <a:srgbClr val="000000"/>
                  </a:outerShdw>
                </a:effectLst>
                <a:latin typeface="Book Antiqua" panose="02040602050305030304" pitchFamily="18" charset="0"/>
              </a:rPr>
              <a:t>INC </a:t>
            </a:r>
            <a:r>
              <a:rPr lang="it-IT" altLang="it-IT" sz="2400" b="1" dirty="0" smtClean="0">
                <a:effectLst>
                  <a:outerShdw blurRad="38100" dist="38100" dir="2700000" algn="tl">
                    <a:srgbClr val="000000"/>
                  </a:outerShdw>
                </a:effectLst>
                <a:latin typeface="Book Antiqua" panose="02040602050305030304" pitchFamily="18" charset="0"/>
                <a:sym typeface="Symbol" panose="05050102010706020507" pitchFamily="18" charset="2"/>
              </a:rPr>
              <a:t> 1/ACC   e  ACC  1/INC </a:t>
            </a:r>
          </a:p>
        </p:txBody>
      </p:sp>
      <p:sp>
        <p:nvSpPr>
          <p:cNvPr id="114695" name="Rectangle 7"/>
          <p:cNvSpPr>
            <a:spLocks noChangeArrowheads="1"/>
          </p:cNvSpPr>
          <p:nvPr/>
        </p:nvSpPr>
        <p:spPr bwMode="auto">
          <a:xfrm>
            <a:off x="2365375" y="5057775"/>
            <a:ext cx="6973888"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80000"/>
              </a:lnSpc>
              <a:spcBef>
                <a:spcPct val="10000"/>
              </a:spcBef>
              <a:buClr>
                <a:schemeClr val="tx1"/>
              </a:buClr>
              <a:buFontTx/>
              <a:buNone/>
              <a:defRPr/>
            </a:pPr>
            <a:r>
              <a:rPr lang="it-IT" altLang="it-IT" sz="2000" dirty="0" smtClean="0">
                <a:solidFill>
                  <a:srgbClr val="00FF00"/>
                </a:solidFill>
                <a:latin typeface="Book Antiqua" panose="02040602050305030304" pitchFamily="18" charset="0"/>
              </a:rPr>
              <a:t>vorremmo avere INC</a:t>
            </a:r>
            <a:r>
              <a:rPr lang="it-IT" altLang="it-IT" sz="2000" dirty="0" smtClean="0">
                <a:solidFill>
                  <a:srgbClr val="00FF00"/>
                </a:solidFill>
                <a:latin typeface="Book Antiqua" panose="02040602050305030304" pitchFamily="18" charset="0"/>
                <a:sym typeface="Wingdings" panose="05000000000000000000" pitchFamily="2" charset="2"/>
              </a:rPr>
              <a:t>0 ossia ACC</a:t>
            </a:r>
            <a:r>
              <a:rPr lang="it-IT" altLang="it-IT" sz="2400" dirty="0" smtClean="0">
                <a:solidFill>
                  <a:srgbClr val="00FF00"/>
                </a:solidFill>
                <a:latin typeface="Book Antiqua" panose="02040602050305030304" pitchFamily="18" charset="0"/>
                <a:sym typeface="Symbol" panose="05050102010706020507" pitchFamily="18" charset="2"/>
              </a:rPr>
              <a:t> (misura esatta!)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138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469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46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81" grpId="0"/>
      <p:bldP spid="114691" grpId="0"/>
      <p:bldP spid="11469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piè di pagina 3"/>
          <p:cNvSpPr>
            <a:spLocks noGrp="1"/>
          </p:cNvSpPr>
          <p:nvPr>
            <p:ph type="ftr" sz="quarter" idx="10"/>
          </p:nvPr>
        </p:nvSpPr>
        <p:spPr/>
        <p:txBody>
          <a:bodyPr/>
          <a:lstStyle/>
          <a:p>
            <a:pPr>
              <a:defRPr/>
            </a:pPr>
            <a:r>
              <a:rPr lang="it-IT" altLang="it-IT"/>
              <a:t>Metrologia e Sistema Internazionale</a:t>
            </a:r>
          </a:p>
        </p:txBody>
      </p:sp>
      <p:sp>
        <p:nvSpPr>
          <p:cNvPr id="109570" name="Rectangle 2"/>
          <p:cNvSpPr>
            <a:spLocks noGrp="1" noChangeArrowheads="1"/>
          </p:cNvSpPr>
          <p:nvPr>
            <p:ph type="title"/>
          </p:nvPr>
        </p:nvSpPr>
        <p:spPr>
          <a:xfrm>
            <a:off x="0" y="0"/>
            <a:ext cx="9144000" cy="1058863"/>
          </a:xfrm>
        </p:spPr>
        <p:txBody>
          <a:bodyPr/>
          <a:lstStyle/>
          <a:p>
            <a:pPr algn="ctr" eaLnBrk="1" hangingPunct="1">
              <a:defRPr/>
            </a:pPr>
            <a:r>
              <a:rPr lang="it-IT" altLang="it-IT" sz="4000" dirty="0" smtClean="0">
                <a:solidFill>
                  <a:schemeClr val="tx1"/>
                </a:solidFill>
                <a:latin typeface="Book Antiqua" panose="02040602050305030304" pitchFamily="18" charset="0"/>
              </a:rPr>
              <a:t>DEFINIZIONI METROLOGICHE (2/4)</a:t>
            </a:r>
          </a:p>
        </p:txBody>
      </p:sp>
      <p:sp>
        <p:nvSpPr>
          <p:cNvPr id="109572" name="Rectangle 4"/>
          <p:cNvSpPr>
            <a:spLocks noChangeArrowheads="1"/>
          </p:cNvSpPr>
          <p:nvPr/>
        </p:nvSpPr>
        <p:spPr bwMode="auto">
          <a:xfrm>
            <a:off x="252413" y="1065213"/>
            <a:ext cx="8751887" cy="169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20000"/>
              <a:buChar char="•"/>
              <a:tabLst>
                <a:tab pos="5197475" algn="l"/>
              </a:tabLst>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tabLst>
                <a:tab pos="5197475" algn="l"/>
              </a:tabLst>
              <a:defRPr sz="2800">
                <a:solidFill>
                  <a:schemeClr val="tx1"/>
                </a:solidFill>
                <a:latin typeface="Tahoma" panose="020B0604030504040204" pitchFamily="34" charset="0"/>
              </a:defRPr>
            </a:lvl2pPr>
            <a:lvl3pPr marL="1143000" indent="-228600">
              <a:spcBef>
                <a:spcPct val="20000"/>
              </a:spcBef>
              <a:buClr>
                <a:schemeClr val="hlink"/>
              </a:buClr>
              <a:buSzPct val="120000"/>
              <a:buChar char="•"/>
              <a:tabLst>
                <a:tab pos="5197475" algn="l"/>
              </a:tabLst>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tabLst>
                <a:tab pos="5197475" algn="l"/>
              </a:tabLst>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9pPr>
          </a:lstStyle>
          <a:p>
            <a:pPr eaLnBrk="1" hangingPunct="1">
              <a:lnSpc>
                <a:spcPct val="90000"/>
              </a:lnSpc>
              <a:buClr>
                <a:schemeClr val="tx1"/>
              </a:buClr>
              <a:buFontTx/>
              <a:buNone/>
              <a:defRPr/>
            </a:pPr>
            <a:r>
              <a:rPr lang="it-IT" altLang="it-IT" b="1" u="sng" dirty="0" smtClean="0">
                <a:solidFill>
                  <a:srgbClr val="FFFF00"/>
                </a:solidFill>
                <a:effectLst>
                  <a:outerShdw blurRad="38100" dist="38100" dir="2700000" algn="tl">
                    <a:srgbClr val="000000"/>
                  </a:outerShdw>
                </a:effectLst>
                <a:latin typeface="Book Antiqua" panose="02040602050305030304" pitchFamily="18" charset="0"/>
                <a:sym typeface="Symbol" panose="05050102010706020507" pitchFamily="18" charset="2"/>
              </a:rPr>
              <a:t>Sensibilità</a:t>
            </a:r>
          </a:p>
          <a:p>
            <a:pPr eaLnBrk="1" hangingPunct="1">
              <a:lnSpc>
                <a:spcPct val="80000"/>
              </a:lnSpc>
              <a:spcBef>
                <a:spcPct val="10000"/>
              </a:spcBef>
              <a:buClr>
                <a:schemeClr val="tx1"/>
              </a:buClr>
              <a:buFontTx/>
              <a:buNone/>
              <a:defRPr/>
            </a:pPr>
            <a:r>
              <a:rPr lang="it-IT" altLang="it-IT" dirty="0" smtClean="0">
                <a:effectLst>
                  <a:outerShdw blurRad="38100" dist="38100" dir="2700000" algn="tl">
                    <a:srgbClr val="000000"/>
                  </a:outerShdw>
                </a:effectLst>
                <a:latin typeface="Book Antiqua" panose="02040602050305030304" pitchFamily="18" charset="0"/>
              </a:rPr>
              <a:t>rapporto tra la </a:t>
            </a:r>
            <a:r>
              <a:rPr lang="it-IT" altLang="it-IT" dirty="0" smtClean="0">
                <a:solidFill>
                  <a:srgbClr val="FFFF00"/>
                </a:solidFill>
                <a:effectLst>
                  <a:outerShdw blurRad="38100" dist="38100" dir="2700000" algn="tl">
                    <a:srgbClr val="000000"/>
                  </a:outerShdw>
                </a:effectLst>
                <a:latin typeface="Book Antiqua" panose="02040602050305030304" pitchFamily="18" charset="0"/>
              </a:rPr>
              <a:t>variazione</a:t>
            </a:r>
            <a:r>
              <a:rPr lang="it-IT" altLang="it-IT" dirty="0" smtClean="0">
                <a:effectLst>
                  <a:outerShdw blurRad="38100" dist="38100" dir="2700000" algn="tl">
                    <a:srgbClr val="000000"/>
                  </a:outerShdw>
                </a:effectLst>
                <a:latin typeface="Book Antiqua" panose="02040602050305030304" pitchFamily="18" charset="0"/>
              </a:rPr>
              <a:t> della grandezza (segnale) di uscita e la corrispondente variazione della grandezza (segnale) d’ingresso</a:t>
            </a:r>
          </a:p>
        </p:txBody>
      </p:sp>
      <p:pic>
        <p:nvPicPr>
          <p:cNvPr id="3379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5200" y="2874963"/>
            <a:ext cx="4711700" cy="3646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9576" name="Rectangle 8"/>
          <p:cNvSpPr>
            <a:spLocks noChangeArrowheads="1"/>
          </p:cNvSpPr>
          <p:nvPr/>
        </p:nvSpPr>
        <p:spPr bwMode="auto">
          <a:xfrm>
            <a:off x="4278313" y="5032375"/>
            <a:ext cx="1928812" cy="6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80000"/>
              </a:lnSpc>
              <a:spcBef>
                <a:spcPct val="10000"/>
              </a:spcBef>
              <a:buClr>
                <a:schemeClr val="tx1"/>
              </a:buClr>
              <a:buFontTx/>
              <a:buNone/>
              <a:defRPr/>
            </a:pPr>
            <a:r>
              <a:rPr lang="it-IT" altLang="it-IT" sz="1600" dirty="0" smtClean="0">
                <a:solidFill>
                  <a:srgbClr val="DC0101"/>
                </a:solidFill>
                <a:latin typeface="Book Antiqua" panose="02040602050305030304" pitchFamily="18" charset="0"/>
              </a:rPr>
              <a:t>pendenza ‘’locale’’</a:t>
            </a:r>
            <a:br>
              <a:rPr lang="it-IT" altLang="it-IT" sz="1600" dirty="0" smtClean="0">
                <a:solidFill>
                  <a:srgbClr val="DC0101"/>
                </a:solidFill>
                <a:latin typeface="Book Antiqua" panose="02040602050305030304" pitchFamily="18" charset="0"/>
              </a:rPr>
            </a:br>
            <a:r>
              <a:rPr lang="it-IT" altLang="it-IT" sz="1600" dirty="0" smtClean="0">
                <a:solidFill>
                  <a:srgbClr val="DC0101"/>
                </a:solidFill>
                <a:latin typeface="Book Antiqua" panose="02040602050305030304" pitchFamily="18" charset="0"/>
              </a:rPr>
              <a:t>della curva </a:t>
            </a:r>
            <a:br>
              <a:rPr lang="it-IT" altLang="it-IT" sz="1600" dirty="0" smtClean="0">
                <a:solidFill>
                  <a:srgbClr val="DC0101"/>
                </a:solidFill>
                <a:latin typeface="Book Antiqua" panose="02040602050305030304" pitchFamily="18" charset="0"/>
              </a:rPr>
            </a:br>
            <a:r>
              <a:rPr lang="it-IT" altLang="it-IT" sz="1600" dirty="0" smtClean="0">
                <a:solidFill>
                  <a:srgbClr val="DC0101"/>
                </a:solidFill>
                <a:latin typeface="Book Antiqua" panose="02040602050305030304" pitchFamily="18" charset="0"/>
              </a:rPr>
              <a:t>ingresso/uscita</a:t>
            </a:r>
            <a:endParaRPr lang="it-IT" altLang="it-IT" sz="1600" dirty="0" smtClean="0">
              <a:latin typeface="Book Antiqua" panose="02040602050305030304" pitchFamily="18" charset="0"/>
            </a:endParaRPr>
          </a:p>
        </p:txBody>
      </p:sp>
      <p:sp>
        <p:nvSpPr>
          <p:cNvPr id="8" name="Rectangle 4"/>
          <p:cNvSpPr>
            <a:spLocks noChangeArrowheads="1"/>
          </p:cNvSpPr>
          <p:nvPr/>
        </p:nvSpPr>
        <p:spPr bwMode="auto">
          <a:xfrm>
            <a:off x="6491288" y="858838"/>
            <a:ext cx="2652712" cy="92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20000"/>
              <a:buChar char="•"/>
              <a:tabLst>
                <a:tab pos="5197475" algn="l"/>
              </a:tabLst>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tabLst>
                <a:tab pos="5197475" algn="l"/>
              </a:tabLst>
              <a:defRPr sz="2800">
                <a:solidFill>
                  <a:schemeClr val="tx1"/>
                </a:solidFill>
                <a:latin typeface="Tahoma" panose="020B0604030504040204" pitchFamily="34" charset="0"/>
              </a:defRPr>
            </a:lvl2pPr>
            <a:lvl3pPr marL="1143000" indent="-228600">
              <a:spcBef>
                <a:spcPct val="20000"/>
              </a:spcBef>
              <a:buClr>
                <a:schemeClr val="hlink"/>
              </a:buClr>
              <a:buSzPct val="120000"/>
              <a:buChar char="•"/>
              <a:tabLst>
                <a:tab pos="5197475" algn="l"/>
              </a:tabLst>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tabLst>
                <a:tab pos="5197475" algn="l"/>
              </a:tabLst>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9pPr>
          </a:lstStyle>
          <a:p>
            <a:pPr algn="r" eaLnBrk="1" hangingPunct="1">
              <a:lnSpc>
                <a:spcPct val="90000"/>
              </a:lnSpc>
              <a:buClr>
                <a:schemeClr val="tx1"/>
              </a:buClr>
              <a:buFontTx/>
              <a:buNone/>
              <a:defRPr/>
            </a:pPr>
            <a:r>
              <a:rPr lang="it-IT" altLang="it-IT" sz="2000" dirty="0" smtClean="0">
                <a:effectLst>
                  <a:outerShdw blurRad="38100" dist="38100" dir="2700000" algn="tl">
                    <a:srgbClr val="000000"/>
                  </a:outerShdw>
                </a:effectLst>
                <a:latin typeface="Book Antiqua" panose="02040602050305030304" pitchFamily="18" charset="0"/>
              </a:rPr>
              <a:t>sensore, strumento, dispositivo, misura…</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p:cNvSpPr>
            <a:spLocks noGrp="1"/>
          </p:cNvSpPr>
          <p:nvPr>
            <p:ph type="ftr" sz="quarter" idx="10"/>
          </p:nvPr>
        </p:nvSpPr>
        <p:spPr/>
        <p:txBody>
          <a:bodyPr/>
          <a:lstStyle/>
          <a:p>
            <a:pPr>
              <a:defRPr/>
            </a:pPr>
            <a:r>
              <a:rPr lang="it-IT" altLang="it-IT" smtClean="0"/>
              <a:t>Metrologia e Sistema Internazionale</a:t>
            </a:r>
            <a:endParaRPr lang="it-IT" altLang="it-IT"/>
          </a:p>
        </p:txBody>
      </p:sp>
      <p:sp>
        <p:nvSpPr>
          <p:cNvPr id="6" name="Rectangle 2"/>
          <p:cNvSpPr>
            <a:spLocks noGrp="1" noChangeArrowheads="1"/>
          </p:cNvSpPr>
          <p:nvPr>
            <p:ph type="title" idx="4294967295"/>
          </p:nvPr>
        </p:nvSpPr>
        <p:spPr>
          <a:xfrm>
            <a:off x="0" y="0"/>
            <a:ext cx="9144000" cy="1058863"/>
          </a:xfrm>
        </p:spPr>
        <p:txBody>
          <a:bodyPr/>
          <a:lstStyle/>
          <a:p>
            <a:pPr algn="ctr" eaLnBrk="1" hangingPunct="1">
              <a:defRPr/>
            </a:pPr>
            <a:r>
              <a:rPr lang="it-IT" altLang="it-IT" sz="4000" dirty="0" smtClean="0">
                <a:solidFill>
                  <a:schemeClr val="tx1"/>
                </a:solidFill>
                <a:latin typeface="Book Antiqua" panose="02040602050305030304" pitchFamily="18" charset="0"/>
              </a:rPr>
              <a:t>DEFINIZIONI METROLOGICHE (3/4)</a:t>
            </a:r>
          </a:p>
        </p:txBody>
      </p:sp>
      <p:sp>
        <p:nvSpPr>
          <p:cNvPr id="7" name="Rectangle 5"/>
          <p:cNvSpPr>
            <a:spLocks noChangeArrowheads="1"/>
          </p:cNvSpPr>
          <p:nvPr/>
        </p:nvSpPr>
        <p:spPr bwMode="auto">
          <a:xfrm>
            <a:off x="252413" y="2482850"/>
            <a:ext cx="8891587" cy="223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20000"/>
              <a:buChar char="•"/>
              <a:tabLst>
                <a:tab pos="5197475" algn="l"/>
              </a:tabLst>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tabLst>
                <a:tab pos="5197475" algn="l"/>
              </a:tabLst>
              <a:defRPr sz="2800">
                <a:solidFill>
                  <a:schemeClr val="tx1"/>
                </a:solidFill>
                <a:latin typeface="Tahoma" panose="020B0604030504040204" pitchFamily="34" charset="0"/>
              </a:defRPr>
            </a:lvl2pPr>
            <a:lvl3pPr marL="1143000" indent="-228600">
              <a:spcBef>
                <a:spcPct val="20000"/>
              </a:spcBef>
              <a:buClr>
                <a:schemeClr val="hlink"/>
              </a:buClr>
              <a:buSzPct val="120000"/>
              <a:buChar char="•"/>
              <a:tabLst>
                <a:tab pos="5197475" algn="l"/>
              </a:tabLst>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tabLst>
                <a:tab pos="5197475" algn="l"/>
              </a:tabLst>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9pPr>
          </a:lstStyle>
          <a:p>
            <a:pPr eaLnBrk="1" hangingPunct="1">
              <a:lnSpc>
                <a:spcPct val="90000"/>
              </a:lnSpc>
              <a:buClr>
                <a:schemeClr val="tx1"/>
              </a:buClr>
              <a:buFontTx/>
              <a:buNone/>
              <a:defRPr/>
            </a:pPr>
            <a:r>
              <a:rPr lang="it-IT" altLang="it-IT" b="1" u="sng" dirty="0" smtClean="0">
                <a:solidFill>
                  <a:srgbClr val="FFFF00"/>
                </a:solidFill>
                <a:effectLst>
                  <a:outerShdw blurRad="38100" dist="38100" dir="2700000" algn="tl">
                    <a:srgbClr val="000000"/>
                  </a:outerShdw>
                </a:effectLst>
                <a:latin typeface="Book Antiqua" panose="02040602050305030304" pitchFamily="18" charset="0"/>
                <a:sym typeface="Symbol" panose="05050102010706020507" pitchFamily="18" charset="2"/>
              </a:rPr>
              <a:t>Ripetibilità</a:t>
            </a:r>
          </a:p>
          <a:p>
            <a:pPr eaLnBrk="1" hangingPunct="1">
              <a:lnSpc>
                <a:spcPct val="80000"/>
              </a:lnSpc>
              <a:spcBef>
                <a:spcPct val="10000"/>
              </a:spcBef>
              <a:buClr>
                <a:schemeClr val="tx1"/>
              </a:buClr>
              <a:buFontTx/>
              <a:buNone/>
              <a:defRPr/>
            </a:pPr>
            <a:r>
              <a:rPr lang="it-IT" altLang="it-IT" sz="2800" dirty="0" smtClean="0">
                <a:effectLst>
                  <a:outerShdw blurRad="38100" dist="38100" dir="2700000" algn="tl">
                    <a:srgbClr val="000000"/>
                  </a:outerShdw>
                </a:effectLst>
                <a:latin typeface="Book Antiqua" panose="02040602050305030304" pitchFamily="18" charset="0"/>
              </a:rPr>
              <a:t>capacità di ottenere, per uno stesso misurando, </a:t>
            </a:r>
            <a:r>
              <a:rPr lang="it-IT" altLang="it-IT" sz="2800" b="1" dirty="0" smtClean="0">
                <a:effectLst>
                  <a:outerShdw blurRad="38100" dist="38100" dir="2700000" algn="tl">
                    <a:srgbClr val="000000"/>
                  </a:outerShdw>
                </a:effectLst>
                <a:latin typeface="Book Antiqua" panose="02040602050305030304" pitchFamily="18" charset="0"/>
              </a:rPr>
              <a:t>valori di lettura vicini</a:t>
            </a:r>
            <a:r>
              <a:rPr lang="it-IT" altLang="it-IT" sz="2800" dirty="0" smtClean="0">
                <a:effectLst>
                  <a:outerShdw blurRad="38100" dist="38100" dir="2700000" algn="tl">
                    <a:srgbClr val="000000"/>
                  </a:outerShdw>
                </a:effectLst>
                <a:latin typeface="Book Antiqua" panose="02040602050305030304" pitchFamily="18" charset="0"/>
              </a:rPr>
              <a:t> tra loro</a:t>
            </a:r>
            <a:r>
              <a:rPr lang="it-IT" altLang="it-IT" dirty="0" smtClean="0">
                <a:effectLst>
                  <a:outerShdw blurRad="38100" dist="38100" dir="2700000" algn="tl">
                    <a:srgbClr val="000000"/>
                  </a:outerShdw>
                </a:effectLst>
                <a:latin typeface="Book Antiqua" panose="02040602050305030304" pitchFamily="18" charset="0"/>
              </a:rPr>
              <a:t> nel </a:t>
            </a:r>
            <a:r>
              <a:rPr lang="it-IT" altLang="it-IT" u="sng" dirty="0" smtClean="0">
                <a:effectLst>
                  <a:outerShdw blurRad="38100" dist="38100" dir="2700000" algn="tl">
                    <a:srgbClr val="000000"/>
                  </a:outerShdw>
                </a:effectLst>
                <a:latin typeface="Book Antiqua" panose="02040602050305030304" pitchFamily="18" charset="0"/>
              </a:rPr>
              <a:t>breve periodo </a:t>
            </a:r>
            <a:r>
              <a:rPr lang="it-IT" altLang="it-IT" dirty="0" smtClean="0">
                <a:effectLst>
                  <a:outerShdw blurRad="38100" dist="38100" dir="2700000" algn="tl">
                    <a:srgbClr val="000000"/>
                  </a:outerShdw>
                </a:effectLst>
                <a:latin typeface="Book Antiqua" panose="02040602050305030304" pitchFamily="18" charset="0"/>
              </a:rPr>
              <a:t>“nelle </a:t>
            </a:r>
            <a:r>
              <a:rPr lang="it-IT" altLang="it-IT" u="sng" dirty="0" smtClean="0">
                <a:effectLst>
                  <a:outerShdw blurRad="38100" dist="38100" dir="2700000" algn="tl">
                    <a:srgbClr val="000000"/>
                  </a:outerShdw>
                </a:effectLst>
                <a:latin typeface="Book Antiqua" panose="02040602050305030304" pitchFamily="18" charset="0"/>
              </a:rPr>
              <a:t>stesse condizioni</a:t>
            </a:r>
            <a:r>
              <a:rPr lang="it-IT" altLang="it-IT" dirty="0" smtClean="0">
                <a:effectLst>
                  <a:outerShdw blurRad="38100" dist="38100" dir="2700000" algn="tl">
                    <a:srgbClr val="000000"/>
                  </a:outerShdw>
                </a:effectLst>
                <a:latin typeface="Book Antiqua" panose="02040602050305030304" pitchFamily="18" charset="0"/>
              </a:rPr>
              <a:t>” </a:t>
            </a:r>
            <a:r>
              <a:rPr lang="it-IT" altLang="it-IT" sz="2800" dirty="0" smtClean="0">
                <a:effectLst>
                  <a:outerShdw blurRad="38100" dist="38100" dir="2700000" algn="tl">
                    <a:srgbClr val="000000"/>
                  </a:outerShdw>
                </a:effectLst>
                <a:latin typeface="Book Antiqua" panose="02040602050305030304" pitchFamily="18" charset="0"/>
              </a:rPr>
              <a:t>(stesso procedimento di misura, operatore, strumenti, luogo, e condizioni </a:t>
            </a:r>
            <a:r>
              <a:rPr lang="it-IT" altLang="it-IT" sz="2800" dirty="0" err="1" smtClean="0">
                <a:effectLst>
                  <a:outerShdw blurRad="38100" dist="38100" dir="2700000" algn="tl">
                    <a:srgbClr val="000000"/>
                  </a:outerShdw>
                </a:effectLst>
                <a:latin typeface="Book Antiqua" panose="02040602050305030304" pitchFamily="18" charset="0"/>
              </a:rPr>
              <a:t>amb</a:t>
            </a:r>
            <a:r>
              <a:rPr lang="it-IT" altLang="it-IT" sz="2800" dirty="0" smtClean="0">
                <a:effectLst>
                  <a:outerShdw blurRad="38100" dist="38100" dir="2700000" algn="tl">
                    <a:srgbClr val="000000"/>
                  </a:outerShdw>
                </a:effectLst>
                <a:latin typeface="Book Antiqua" panose="02040602050305030304" pitchFamily="18" charset="0"/>
              </a:rPr>
              <a:t>.)</a:t>
            </a:r>
          </a:p>
        </p:txBody>
      </p:sp>
      <p:sp>
        <p:nvSpPr>
          <p:cNvPr id="8" name="Rectangle 4"/>
          <p:cNvSpPr>
            <a:spLocks noChangeArrowheads="1"/>
          </p:cNvSpPr>
          <p:nvPr/>
        </p:nvSpPr>
        <p:spPr bwMode="auto">
          <a:xfrm>
            <a:off x="238125" y="1028700"/>
            <a:ext cx="8624888" cy="137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20000"/>
              <a:buChar char="•"/>
              <a:tabLst>
                <a:tab pos="5197475" algn="l"/>
              </a:tabLst>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tabLst>
                <a:tab pos="5197475" algn="l"/>
              </a:tabLst>
              <a:defRPr sz="2800">
                <a:solidFill>
                  <a:schemeClr val="tx1"/>
                </a:solidFill>
                <a:latin typeface="Tahoma" panose="020B0604030504040204" pitchFamily="34" charset="0"/>
              </a:defRPr>
            </a:lvl2pPr>
            <a:lvl3pPr marL="1143000" indent="-228600">
              <a:spcBef>
                <a:spcPct val="20000"/>
              </a:spcBef>
              <a:buClr>
                <a:schemeClr val="hlink"/>
              </a:buClr>
              <a:buSzPct val="120000"/>
              <a:buChar char="•"/>
              <a:tabLst>
                <a:tab pos="5197475" algn="l"/>
              </a:tabLst>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tabLst>
                <a:tab pos="5197475" algn="l"/>
              </a:tabLst>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9pPr>
          </a:lstStyle>
          <a:p>
            <a:pPr eaLnBrk="1" hangingPunct="1">
              <a:lnSpc>
                <a:spcPct val="90000"/>
              </a:lnSpc>
              <a:buClr>
                <a:schemeClr val="tx1"/>
              </a:buClr>
              <a:buFontTx/>
              <a:buNone/>
              <a:defRPr/>
            </a:pPr>
            <a:r>
              <a:rPr lang="it-IT" altLang="it-IT" b="1" u="sng" dirty="0" smtClean="0">
                <a:solidFill>
                  <a:srgbClr val="FFFF00"/>
                </a:solidFill>
                <a:effectLst>
                  <a:outerShdw blurRad="38100" dist="38100" dir="2700000" algn="tl">
                    <a:srgbClr val="000000"/>
                  </a:outerShdw>
                </a:effectLst>
                <a:latin typeface="Book Antiqua" panose="02040602050305030304" pitchFamily="18" charset="0"/>
                <a:sym typeface="Symbol" panose="05050102010706020507" pitchFamily="18" charset="2"/>
              </a:rPr>
              <a:t>Risoluzione</a:t>
            </a:r>
          </a:p>
          <a:p>
            <a:pPr eaLnBrk="1" hangingPunct="1">
              <a:lnSpc>
                <a:spcPct val="80000"/>
              </a:lnSpc>
              <a:spcBef>
                <a:spcPct val="10000"/>
              </a:spcBef>
              <a:buClr>
                <a:schemeClr val="tx1"/>
              </a:buClr>
              <a:buFontTx/>
              <a:buNone/>
              <a:defRPr/>
            </a:pPr>
            <a:r>
              <a:rPr lang="it-IT" altLang="it-IT" b="1" dirty="0" smtClean="0">
                <a:effectLst>
                  <a:outerShdw blurRad="38100" dist="38100" dir="2700000" algn="tl">
                    <a:srgbClr val="000000"/>
                  </a:outerShdw>
                </a:effectLst>
                <a:latin typeface="Book Antiqua" panose="02040602050305030304" pitchFamily="18" charset="0"/>
              </a:rPr>
              <a:t>capacità di uno strumento/misura di risolvere stati (livelli) diversi del misurando</a:t>
            </a:r>
            <a:r>
              <a:rPr lang="it-IT" altLang="it-IT" sz="2000" dirty="0" smtClean="0">
                <a:effectLst>
                  <a:outerShdw blurRad="38100" dist="38100" dir="2700000" algn="tl">
                    <a:srgbClr val="000000"/>
                  </a:outerShdw>
                </a:effectLst>
                <a:latin typeface="Book Antiqua" panose="02040602050305030304" pitchFamily="18" charset="0"/>
              </a:rPr>
              <a:t>      [</a:t>
            </a:r>
            <a:r>
              <a:rPr lang="it-IT" altLang="it-IT" sz="2000" dirty="0" smtClean="0">
                <a:effectLst>
                  <a:outerShdw blurRad="38100" dist="38100" dir="2700000" algn="tl">
                    <a:srgbClr val="000000"/>
                  </a:outerShdw>
                </a:effectLst>
                <a:latin typeface="Book Antiqua" panose="02040602050305030304" pitchFamily="18" charset="0"/>
                <a:sym typeface="Wingdings" panose="05000000000000000000" pitchFamily="2" charset="2"/>
              </a:rPr>
              <a:t></a:t>
            </a:r>
            <a:r>
              <a:rPr lang="it-IT" altLang="it-IT" sz="2000" dirty="0" smtClean="0">
                <a:effectLst>
                  <a:outerShdw blurRad="38100" dist="38100" dir="2700000" algn="tl">
                    <a:srgbClr val="000000"/>
                  </a:outerShdw>
                </a:effectLst>
                <a:latin typeface="Book Antiqua" panose="02040602050305030304" pitchFamily="18" charset="0"/>
              </a:rPr>
              <a:t>variazioni]</a:t>
            </a:r>
          </a:p>
        </p:txBody>
      </p:sp>
      <p:sp>
        <p:nvSpPr>
          <p:cNvPr id="9" name="Rectangle 6"/>
          <p:cNvSpPr>
            <a:spLocks noChangeArrowheads="1"/>
          </p:cNvSpPr>
          <p:nvPr/>
        </p:nvSpPr>
        <p:spPr bwMode="auto">
          <a:xfrm>
            <a:off x="2562225" y="1017588"/>
            <a:ext cx="6788150"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80000"/>
              </a:lnSpc>
              <a:spcBef>
                <a:spcPct val="10000"/>
              </a:spcBef>
              <a:buClr>
                <a:schemeClr val="tx1"/>
              </a:buClr>
              <a:buFontTx/>
              <a:buNone/>
              <a:defRPr/>
            </a:pPr>
            <a:r>
              <a:rPr lang="it-IT" altLang="it-IT" sz="2000" dirty="0" smtClean="0">
                <a:solidFill>
                  <a:srgbClr val="00FF00"/>
                </a:solidFill>
                <a:latin typeface="Book Antiqua" panose="02040602050305030304" pitchFamily="18" charset="0"/>
              </a:rPr>
              <a:t>caratteristica qualitativa (alta/bassa) o </a:t>
            </a:r>
            <a:r>
              <a:rPr lang="it-IT" altLang="it-IT" sz="2000" u="sng" dirty="0" smtClean="0">
                <a:solidFill>
                  <a:srgbClr val="00FF00"/>
                </a:solidFill>
                <a:latin typeface="Book Antiqua" panose="02040602050305030304" pitchFamily="18" charset="0"/>
              </a:rPr>
              <a:t>quantitativa </a:t>
            </a:r>
            <a:r>
              <a:rPr lang="it-IT" altLang="it-IT" sz="2000" dirty="0" smtClean="0">
                <a:solidFill>
                  <a:srgbClr val="00FF00"/>
                </a:solidFill>
                <a:latin typeface="Book Antiqua" panose="02040602050305030304" pitchFamily="18" charset="0"/>
              </a:rPr>
              <a:t>indicando il </a:t>
            </a:r>
            <a:r>
              <a:rPr lang="it-IT" altLang="it-IT" sz="2000" u="sng" dirty="0" smtClean="0">
                <a:solidFill>
                  <a:srgbClr val="00FF00"/>
                </a:solidFill>
                <a:latin typeface="Book Antiqua" panose="02040602050305030304" pitchFamily="18" charset="0"/>
              </a:rPr>
              <a:t>valore della minima variazione apprezzabile</a:t>
            </a:r>
            <a:r>
              <a:rPr lang="it-IT" altLang="it-IT" sz="2000" dirty="0" smtClean="0">
                <a:solidFill>
                  <a:srgbClr val="00FF00"/>
                </a:solidFill>
                <a:latin typeface="Book Antiqua" panose="02040602050305030304" pitchFamily="18" charset="0"/>
              </a:rPr>
              <a:t> </a:t>
            </a:r>
          </a:p>
        </p:txBody>
      </p:sp>
      <p:sp>
        <p:nvSpPr>
          <p:cNvPr id="10" name="Rectangle 3"/>
          <p:cNvSpPr>
            <a:spLocks noChangeArrowheads="1"/>
          </p:cNvSpPr>
          <p:nvPr/>
        </p:nvSpPr>
        <p:spPr bwMode="auto">
          <a:xfrm>
            <a:off x="227013" y="4606925"/>
            <a:ext cx="8751887" cy="207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20000"/>
              <a:buChar char="•"/>
              <a:tabLst>
                <a:tab pos="5197475" algn="l"/>
              </a:tabLst>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tabLst>
                <a:tab pos="5197475" algn="l"/>
              </a:tabLst>
              <a:defRPr sz="2800">
                <a:solidFill>
                  <a:schemeClr val="tx1"/>
                </a:solidFill>
                <a:latin typeface="Tahoma" panose="020B0604030504040204" pitchFamily="34" charset="0"/>
              </a:defRPr>
            </a:lvl2pPr>
            <a:lvl3pPr marL="1143000" indent="-228600">
              <a:spcBef>
                <a:spcPct val="20000"/>
              </a:spcBef>
              <a:buClr>
                <a:schemeClr val="hlink"/>
              </a:buClr>
              <a:buSzPct val="120000"/>
              <a:buChar char="•"/>
              <a:tabLst>
                <a:tab pos="5197475" algn="l"/>
              </a:tabLst>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tabLst>
                <a:tab pos="5197475" algn="l"/>
              </a:tabLst>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9pPr>
          </a:lstStyle>
          <a:p>
            <a:pPr eaLnBrk="1" hangingPunct="1">
              <a:lnSpc>
                <a:spcPct val="90000"/>
              </a:lnSpc>
              <a:buClr>
                <a:schemeClr val="tx1"/>
              </a:buClr>
              <a:buFontTx/>
              <a:buNone/>
              <a:defRPr/>
            </a:pPr>
            <a:r>
              <a:rPr lang="it-IT" altLang="it-IT" b="1" u="sng" dirty="0" smtClean="0">
                <a:solidFill>
                  <a:srgbClr val="FFFF00"/>
                </a:solidFill>
                <a:effectLst>
                  <a:outerShdw blurRad="38100" dist="38100" dir="2700000" algn="tl">
                    <a:srgbClr val="000000"/>
                  </a:outerShdw>
                </a:effectLst>
                <a:latin typeface="Book Antiqua" panose="02040602050305030304" pitchFamily="18" charset="0"/>
                <a:sym typeface="Symbol" panose="05050102010706020507" pitchFamily="18" charset="2"/>
              </a:rPr>
              <a:t>Stabilità</a:t>
            </a:r>
          </a:p>
          <a:p>
            <a:pPr eaLnBrk="1" hangingPunct="1">
              <a:lnSpc>
                <a:spcPct val="80000"/>
              </a:lnSpc>
              <a:spcBef>
                <a:spcPct val="10000"/>
              </a:spcBef>
              <a:buClr>
                <a:schemeClr val="tx1"/>
              </a:buClr>
              <a:buFontTx/>
              <a:buNone/>
              <a:defRPr/>
            </a:pPr>
            <a:r>
              <a:rPr lang="it-IT" altLang="it-IT" sz="2800" dirty="0" smtClean="0">
                <a:effectLst>
                  <a:outerShdw blurRad="38100" dist="38100" dir="2700000" algn="tl">
                    <a:srgbClr val="000000"/>
                  </a:outerShdw>
                </a:effectLst>
                <a:latin typeface="Book Antiqua" panose="02040602050305030304" pitchFamily="18" charset="0"/>
              </a:rPr>
              <a:t>capacità di ottenere, per uno stesso misurando, </a:t>
            </a:r>
            <a:r>
              <a:rPr lang="it-IT" altLang="it-IT" sz="2800" b="1" dirty="0" smtClean="0">
                <a:effectLst>
                  <a:outerShdw blurRad="38100" dist="38100" dir="2700000" algn="tl">
                    <a:srgbClr val="000000"/>
                  </a:outerShdw>
                </a:effectLst>
                <a:latin typeface="Book Antiqua" panose="02040602050305030304" pitchFamily="18" charset="0"/>
              </a:rPr>
              <a:t>valori di lettura vicini</a:t>
            </a:r>
            <a:r>
              <a:rPr lang="it-IT" altLang="it-IT" sz="2800" dirty="0" smtClean="0">
                <a:effectLst>
                  <a:outerShdw blurRad="38100" dist="38100" dir="2700000" algn="tl">
                    <a:srgbClr val="000000"/>
                  </a:outerShdw>
                </a:effectLst>
                <a:latin typeface="Book Antiqua" panose="02040602050305030304" pitchFamily="18" charset="0"/>
              </a:rPr>
              <a:t> tra loro</a:t>
            </a:r>
            <a:r>
              <a:rPr lang="it-IT" altLang="it-IT" dirty="0" smtClean="0">
                <a:effectLst>
                  <a:outerShdw blurRad="38100" dist="38100" dir="2700000" algn="tl">
                    <a:srgbClr val="000000"/>
                  </a:outerShdw>
                </a:effectLst>
                <a:latin typeface="Book Antiqua" panose="02040602050305030304" pitchFamily="18" charset="0"/>
              </a:rPr>
              <a:t> in un </a:t>
            </a:r>
            <a:r>
              <a:rPr lang="it-IT" altLang="it-IT" u="sng" dirty="0" smtClean="0">
                <a:effectLst>
                  <a:outerShdw blurRad="38100" dist="38100" dir="2700000" algn="tl">
                    <a:srgbClr val="000000"/>
                  </a:outerShdw>
                </a:effectLst>
                <a:latin typeface="Book Antiqua" panose="02040602050305030304" pitchFamily="18" charset="0"/>
              </a:rPr>
              <a:t>intervallo di tempo ben definito e chiaramente specificato</a:t>
            </a:r>
            <a:r>
              <a:rPr lang="it-IT" altLang="it-IT" dirty="0" smtClean="0">
                <a:effectLst>
                  <a:outerShdw blurRad="38100" dist="38100" dir="2700000" algn="tl">
                    <a:srgbClr val="000000"/>
                  </a:outerShdw>
                </a:effectLst>
                <a:latin typeface="Book Antiqua" panose="02040602050305030304" pitchFamily="18" charset="0"/>
              </a:rPr>
              <a:t> </a:t>
            </a:r>
            <a:r>
              <a:rPr lang="it-IT" altLang="it-IT" sz="2800" dirty="0" smtClean="0">
                <a:effectLst>
                  <a:outerShdw blurRad="38100" dist="38100" dir="2700000" algn="tl">
                    <a:srgbClr val="000000"/>
                  </a:outerShdw>
                </a:effectLst>
                <a:latin typeface="Book Antiqua" panose="02040602050305030304" pitchFamily="18" charset="0"/>
              </a:rPr>
              <a:t>(stesso </a:t>
            </a:r>
            <a:r>
              <a:rPr lang="it-IT" altLang="it-IT" sz="2800" dirty="0" err="1" smtClean="0">
                <a:effectLst>
                  <a:outerShdw blurRad="38100" dist="38100" dir="2700000" algn="tl">
                    <a:srgbClr val="000000"/>
                  </a:outerShdw>
                </a:effectLst>
                <a:latin typeface="Book Antiqua" panose="02040602050305030304" pitchFamily="18" charset="0"/>
              </a:rPr>
              <a:t>proc</a:t>
            </a:r>
            <a:r>
              <a:rPr lang="it-IT" altLang="it-IT" sz="2800" dirty="0" smtClean="0">
                <a:effectLst>
                  <a:outerShdw blurRad="38100" dist="38100" dir="2700000" algn="tl">
                    <a:srgbClr val="000000"/>
                  </a:outerShdw>
                </a:effectLst>
                <a:latin typeface="Book Antiqua" panose="02040602050305030304" pitchFamily="18" charset="0"/>
              </a:rPr>
              <a:t>. misura, operatore, </a:t>
            </a:r>
            <a:r>
              <a:rPr lang="it-IT" altLang="it-IT" sz="2800" dirty="0" err="1" smtClean="0">
                <a:effectLst>
                  <a:outerShdw blurRad="38100" dist="38100" dir="2700000" algn="tl">
                    <a:srgbClr val="000000"/>
                  </a:outerShdw>
                </a:effectLst>
                <a:latin typeface="Book Antiqua" panose="02040602050305030304" pitchFamily="18" charset="0"/>
              </a:rPr>
              <a:t>strum</a:t>
            </a:r>
            <a:r>
              <a:rPr lang="it-IT" altLang="it-IT" sz="2800" dirty="0" smtClean="0">
                <a:effectLst>
                  <a:outerShdw blurRad="38100" dist="38100" dir="2700000" algn="tl">
                    <a:srgbClr val="000000"/>
                  </a:outerShdw>
                </a:effectLst>
                <a:latin typeface="Book Antiqua" panose="02040602050305030304" pitchFamily="18" charset="0"/>
              </a:rPr>
              <a:t>., luogo, e </a:t>
            </a:r>
            <a:r>
              <a:rPr lang="it-IT" altLang="it-IT" sz="2800" dirty="0" err="1" smtClean="0">
                <a:effectLst>
                  <a:outerShdw blurRad="38100" dist="38100" dir="2700000" algn="tl">
                    <a:srgbClr val="000000"/>
                  </a:outerShdw>
                </a:effectLst>
                <a:latin typeface="Book Antiqua" panose="02040602050305030304" pitchFamily="18" charset="0"/>
              </a:rPr>
              <a:t>condiz</a:t>
            </a:r>
            <a:r>
              <a:rPr lang="it-IT" altLang="it-IT" sz="2800" dirty="0" smtClean="0">
                <a:effectLst>
                  <a:outerShdw blurRad="38100" dist="38100" dir="2700000" algn="tl">
                    <a:srgbClr val="000000"/>
                  </a:outerShdw>
                </a:effectLst>
                <a:latin typeface="Book Antiqua" panose="02040602050305030304" pitchFamily="18" charset="0"/>
              </a:rPr>
              <a:t>. </a:t>
            </a:r>
            <a:r>
              <a:rPr lang="it-IT" altLang="it-IT" sz="2800" dirty="0" err="1" smtClean="0">
                <a:effectLst>
                  <a:outerShdw blurRad="38100" dist="38100" dir="2700000" algn="tl">
                    <a:srgbClr val="000000"/>
                  </a:outerShdw>
                </a:effectLst>
                <a:latin typeface="Book Antiqua" panose="02040602050305030304" pitchFamily="18" charset="0"/>
              </a:rPr>
              <a:t>amb</a:t>
            </a:r>
            <a:r>
              <a:rPr lang="it-IT" altLang="it-IT" sz="2800" dirty="0" smtClean="0">
                <a:effectLst>
                  <a:outerShdw blurRad="38100" dist="38100" dir="2700000" algn="tl">
                    <a:srgbClr val="000000"/>
                  </a:outerShdw>
                </a:effectLst>
                <a:latin typeface="Book Antiqua" panose="02040602050305030304" pitchFamily="18" charset="0"/>
              </a:rPr>
              <a:t>.)</a:t>
            </a:r>
          </a:p>
        </p:txBody>
      </p:sp>
    </p:spTree>
    <p:extLst>
      <p:ext uri="{BB962C8B-B14F-4D97-AF65-F5344CB8AC3E}">
        <p14:creationId xmlns:p14="http://schemas.microsoft.com/office/powerpoint/2010/main" val="59037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piè di pagina 3"/>
          <p:cNvSpPr>
            <a:spLocks noGrp="1"/>
          </p:cNvSpPr>
          <p:nvPr>
            <p:ph type="ftr" sz="quarter" idx="10"/>
          </p:nvPr>
        </p:nvSpPr>
        <p:spPr/>
        <p:txBody>
          <a:bodyPr/>
          <a:lstStyle/>
          <a:p>
            <a:pPr>
              <a:defRPr/>
            </a:pPr>
            <a:r>
              <a:rPr lang="it-IT" altLang="it-IT"/>
              <a:t>Metrologia e Sistema Internazionale</a:t>
            </a:r>
          </a:p>
        </p:txBody>
      </p:sp>
      <p:sp>
        <p:nvSpPr>
          <p:cNvPr id="116738" name="Rectangle 2"/>
          <p:cNvSpPr>
            <a:spLocks noGrp="1" noChangeArrowheads="1"/>
          </p:cNvSpPr>
          <p:nvPr>
            <p:ph type="title"/>
          </p:nvPr>
        </p:nvSpPr>
        <p:spPr>
          <a:xfrm>
            <a:off x="0" y="0"/>
            <a:ext cx="9144000" cy="1058863"/>
          </a:xfrm>
        </p:spPr>
        <p:txBody>
          <a:bodyPr/>
          <a:lstStyle/>
          <a:p>
            <a:pPr algn="ctr" eaLnBrk="1" hangingPunct="1">
              <a:defRPr/>
            </a:pPr>
            <a:r>
              <a:rPr lang="it-IT" altLang="it-IT" sz="4000" dirty="0" smtClean="0">
                <a:solidFill>
                  <a:schemeClr val="tx1"/>
                </a:solidFill>
                <a:latin typeface="Book Antiqua" panose="02040602050305030304" pitchFamily="18" charset="0"/>
              </a:rPr>
              <a:t>DEFINIZIONI METROLOGICHE (4/4)</a:t>
            </a:r>
          </a:p>
        </p:txBody>
      </p:sp>
      <p:sp>
        <p:nvSpPr>
          <p:cNvPr id="116740" name="Rectangle 4"/>
          <p:cNvSpPr>
            <a:spLocks noChangeArrowheads="1"/>
          </p:cNvSpPr>
          <p:nvPr/>
        </p:nvSpPr>
        <p:spPr bwMode="auto">
          <a:xfrm>
            <a:off x="212725" y="3151188"/>
            <a:ext cx="8751888" cy="169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20000"/>
              <a:buChar char="•"/>
              <a:tabLst>
                <a:tab pos="5197475" algn="l"/>
              </a:tabLst>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tabLst>
                <a:tab pos="5197475" algn="l"/>
              </a:tabLst>
              <a:defRPr sz="2800">
                <a:solidFill>
                  <a:schemeClr val="tx1"/>
                </a:solidFill>
                <a:latin typeface="Tahoma" panose="020B0604030504040204" pitchFamily="34" charset="0"/>
              </a:defRPr>
            </a:lvl2pPr>
            <a:lvl3pPr marL="1143000" indent="-228600">
              <a:spcBef>
                <a:spcPct val="20000"/>
              </a:spcBef>
              <a:buClr>
                <a:schemeClr val="hlink"/>
              </a:buClr>
              <a:buSzPct val="120000"/>
              <a:buChar char="•"/>
              <a:tabLst>
                <a:tab pos="5197475" algn="l"/>
              </a:tabLst>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tabLst>
                <a:tab pos="5197475" algn="l"/>
              </a:tabLst>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9pPr>
          </a:lstStyle>
          <a:p>
            <a:pPr eaLnBrk="1" hangingPunct="1">
              <a:lnSpc>
                <a:spcPct val="90000"/>
              </a:lnSpc>
              <a:buClr>
                <a:schemeClr val="tx1"/>
              </a:buClr>
              <a:buFontTx/>
              <a:buNone/>
              <a:defRPr/>
            </a:pPr>
            <a:r>
              <a:rPr lang="it-IT" altLang="it-IT" b="1" u="sng" smtClean="0">
                <a:solidFill>
                  <a:srgbClr val="FFFF00"/>
                </a:solidFill>
                <a:effectLst>
                  <a:outerShdw blurRad="38100" dist="38100" dir="2700000" algn="tl">
                    <a:srgbClr val="000000"/>
                  </a:outerShdw>
                </a:effectLst>
                <a:latin typeface="Book Antiqua" panose="02040602050305030304" pitchFamily="18" charset="0"/>
                <a:sym typeface="Symbol" panose="05050102010706020507" pitchFamily="18" charset="2"/>
              </a:rPr>
              <a:t>Riferibilità</a:t>
            </a:r>
          </a:p>
          <a:p>
            <a:pPr eaLnBrk="1" hangingPunct="1">
              <a:lnSpc>
                <a:spcPct val="80000"/>
              </a:lnSpc>
              <a:spcBef>
                <a:spcPct val="10000"/>
              </a:spcBef>
              <a:buClr>
                <a:schemeClr val="tx1"/>
              </a:buClr>
              <a:buFontTx/>
              <a:buNone/>
              <a:defRPr/>
            </a:pPr>
            <a:r>
              <a:rPr lang="it-IT" altLang="it-IT" smtClean="0">
                <a:effectLst>
                  <a:outerShdw blurRad="38100" dist="38100" dir="2700000" algn="tl">
                    <a:srgbClr val="000000"/>
                  </a:outerShdw>
                </a:effectLst>
                <a:latin typeface="Book Antiqua" panose="02040602050305030304" pitchFamily="18" charset="0"/>
              </a:rPr>
              <a:t>proprietà di una misura di essere messa in relazione (“riferita”) </a:t>
            </a:r>
            <a:r>
              <a:rPr lang="it-IT" altLang="it-IT" u="sng" smtClean="0">
                <a:effectLst>
                  <a:outerShdw blurRad="38100" dist="38100" dir="2700000" algn="tl">
                    <a:srgbClr val="000000"/>
                  </a:outerShdw>
                </a:effectLst>
                <a:latin typeface="Book Antiqua" panose="02040602050305030304" pitchFamily="18" charset="0"/>
              </a:rPr>
              <a:t>con</a:t>
            </a:r>
            <a:r>
              <a:rPr lang="it-IT" altLang="it-IT" smtClean="0">
                <a:effectLst>
                  <a:outerShdw blurRad="38100" dist="38100" dir="2700000" algn="tl">
                    <a:srgbClr val="000000"/>
                  </a:outerShdw>
                </a:effectLst>
                <a:latin typeface="Book Antiqua" panose="02040602050305030304" pitchFamily="18" charset="0"/>
              </a:rPr>
              <a:t> quella fornita da </a:t>
            </a:r>
            <a:br>
              <a:rPr lang="it-IT" altLang="it-IT" smtClean="0">
                <a:effectLst>
                  <a:outerShdw blurRad="38100" dist="38100" dir="2700000" algn="tl">
                    <a:srgbClr val="000000"/>
                  </a:outerShdw>
                </a:effectLst>
                <a:latin typeface="Book Antiqua" panose="02040602050305030304" pitchFamily="18" charset="0"/>
              </a:rPr>
            </a:br>
            <a:r>
              <a:rPr lang="it-IT" altLang="it-IT" smtClean="0">
                <a:effectLst>
                  <a:outerShdw blurRad="38100" dist="38100" dir="2700000" algn="tl">
                    <a:srgbClr val="000000"/>
                  </a:outerShdw>
                </a:effectLst>
                <a:latin typeface="Book Antiqua" panose="02040602050305030304" pitchFamily="18" charset="0"/>
              </a:rPr>
              <a:t>un </a:t>
            </a:r>
            <a:r>
              <a:rPr lang="it-IT" altLang="it-IT" u="sng" smtClean="0">
                <a:effectLst>
                  <a:outerShdw blurRad="38100" dist="38100" dir="2700000" algn="tl">
                    <a:srgbClr val="000000"/>
                  </a:outerShdw>
                </a:effectLst>
                <a:latin typeface="Book Antiqua" panose="02040602050305030304" pitchFamily="18" charset="0"/>
              </a:rPr>
              <a:t>campione riconosciuto</a:t>
            </a:r>
          </a:p>
        </p:txBody>
      </p:sp>
      <p:sp>
        <p:nvSpPr>
          <p:cNvPr id="116742" name="Rectangle 6"/>
          <p:cNvSpPr>
            <a:spLocks noChangeArrowheads="1"/>
          </p:cNvSpPr>
          <p:nvPr/>
        </p:nvSpPr>
        <p:spPr bwMode="auto">
          <a:xfrm>
            <a:off x="798513" y="5170488"/>
            <a:ext cx="7897812" cy="1509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20000"/>
              <a:buChar char="•"/>
              <a:tabLst>
                <a:tab pos="5197475" algn="l"/>
              </a:tabLst>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tabLst>
                <a:tab pos="5197475" algn="l"/>
              </a:tabLst>
              <a:defRPr sz="2800">
                <a:solidFill>
                  <a:schemeClr val="tx1"/>
                </a:solidFill>
                <a:latin typeface="Tahoma" panose="020B0604030504040204" pitchFamily="34" charset="0"/>
              </a:defRPr>
            </a:lvl2pPr>
            <a:lvl3pPr marL="1143000" indent="-228600">
              <a:spcBef>
                <a:spcPct val="20000"/>
              </a:spcBef>
              <a:buClr>
                <a:schemeClr val="hlink"/>
              </a:buClr>
              <a:buSzPct val="120000"/>
              <a:buChar char="•"/>
              <a:tabLst>
                <a:tab pos="5197475" algn="l"/>
              </a:tabLst>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tabLst>
                <a:tab pos="5197475" algn="l"/>
              </a:tabLst>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9pPr>
          </a:lstStyle>
          <a:p>
            <a:pPr algn="ctr" eaLnBrk="1" hangingPunct="1">
              <a:lnSpc>
                <a:spcPct val="90000"/>
              </a:lnSpc>
              <a:buClr>
                <a:schemeClr val="tx1"/>
              </a:buClr>
              <a:buFontTx/>
              <a:buNone/>
              <a:defRPr/>
            </a:pPr>
            <a:r>
              <a:rPr lang="it-IT" altLang="it-IT" i="1" smtClean="0">
                <a:solidFill>
                  <a:srgbClr val="00FF00"/>
                </a:solidFill>
                <a:effectLst>
                  <a:outerShdw blurRad="38100" dist="38100" dir="2700000" algn="tl">
                    <a:srgbClr val="000000"/>
                  </a:outerShdw>
                </a:effectLst>
                <a:latin typeface="Book Antiqua" panose="02040602050305030304" pitchFamily="18" charset="0"/>
              </a:rPr>
              <a:t>sono "solo" </a:t>
            </a:r>
            <a:r>
              <a:rPr lang="it-IT" altLang="it-IT" b="1" i="1" smtClean="0">
                <a:solidFill>
                  <a:srgbClr val="00FF00"/>
                </a:solidFill>
                <a:effectLst>
                  <a:outerShdw blurRad="38100" dist="38100" dir="2700000" algn="tl">
                    <a:srgbClr val="000000"/>
                  </a:outerShdw>
                </a:effectLst>
                <a:latin typeface="Book Antiqua" panose="02040602050305030304" pitchFamily="18" charset="0"/>
              </a:rPr>
              <a:t>8 definizioni</a:t>
            </a:r>
            <a:r>
              <a:rPr lang="it-IT" altLang="it-IT" i="1" smtClean="0">
                <a:solidFill>
                  <a:srgbClr val="00FF00"/>
                </a:solidFill>
                <a:effectLst>
                  <a:outerShdw blurRad="38100" dist="38100" dir="2700000" algn="tl">
                    <a:srgbClr val="000000"/>
                  </a:outerShdw>
                </a:effectLst>
                <a:latin typeface="Book Antiqua" panose="02040602050305030304" pitchFamily="18" charset="0"/>
              </a:rPr>
              <a:t> ma è importante </a:t>
            </a:r>
            <a:br>
              <a:rPr lang="it-IT" altLang="it-IT" i="1" smtClean="0">
                <a:solidFill>
                  <a:srgbClr val="00FF00"/>
                </a:solidFill>
                <a:effectLst>
                  <a:outerShdw blurRad="38100" dist="38100" dir="2700000" algn="tl">
                    <a:srgbClr val="000000"/>
                  </a:outerShdw>
                </a:effectLst>
                <a:latin typeface="Book Antiqua" panose="02040602050305030304" pitchFamily="18" charset="0"/>
              </a:rPr>
            </a:br>
            <a:r>
              <a:rPr lang="it-IT" altLang="it-IT" i="1" smtClean="0">
                <a:solidFill>
                  <a:srgbClr val="00FF00"/>
                </a:solidFill>
                <a:effectLst>
                  <a:outerShdw blurRad="38100" dist="38100" dir="2700000" algn="tl">
                    <a:srgbClr val="000000"/>
                  </a:outerShdw>
                </a:effectLst>
                <a:latin typeface="Book Antiqua" panose="02040602050305030304" pitchFamily="18" charset="0"/>
              </a:rPr>
              <a:t>averle comprese bene e ricordarne i significati</a:t>
            </a:r>
          </a:p>
          <a:p>
            <a:pPr algn="ctr" eaLnBrk="1" hangingPunct="1">
              <a:lnSpc>
                <a:spcPct val="90000"/>
              </a:lnSpc>
              <a:buClr>
                <a:schemeClr val="tx1"/>
              </a:buClr>
              <a:buFontTx/>
              <a:buNone/>
              <a:defRPr/>
            </a:pPr>
            <a:r>
              <a:rPr lang="it-IT" altLang="it-IT" sz="2800" smtClean="0">
                <a:solidFill>
                  <a:srgbClr val="00FF00"/>
                </a:solidFill>
                <a:effectLst>
                  <a:outerShdw blurRad="38100" dist="38100" dir="2700000" algn="tl">
                    <a:srgbClr val="000000"/>
                  </a:outerShdw>
                </a:effectLst>
                <a:latin typeface="Book Antiqua" panose="02040602050305030304" pitchFamily="18" charset="0"/>
              </a:rPr>
              <a:t>(anche con esempi e controesempi)</a:t>
            </a:r>
          </a:p>
        </p:txBody>
      </p:sp>
      <p:sp>
        <p:nvSpPr>
          <p:cNvPr id="114694" name="Rectangle 6"/>
          <p:cNvSpPr>
            <a:spLocks noChangeArrowheads="1"/>
          </p:cNvSpPr>
          <p:nvPr/>
        </p:nvSpPr>
        <p:spPr bwMode="auto">
          <a:xfrm>
            <a:off x="214313" y="1219200"/>
            <a:ext cx="8751887" cy="169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20000"/>
              <a:buChar char="•"/>
              <a:tabLst>
                <a:tab pos="5197475" algn="l"/>
              </a:tabLst>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tabLst>
                <a:tab pos="5197475" algn="l"/>
              </a:tabLst>
              <a:defRPr sz="2800">
                <a:solidFill>
                  <a:schemeClr val="tx1"/>
                </a:solidFill>
                <a:latin typeface="Tahoma" panose="020B0604030504040204" pitchFamily="34" charset="0"/>
              </a:defRPr>
            </a:lvl2pPr>
            <a:lvl3pPr marL="1143000" indent="-228600">
              <a:spcBef>
                <a:spcPct val="20000"/>
              </a:spcBef>
              <a:buClr>
                <a:schemeClr val="hlink"/>
              </a:buClr>
              <a:buSzPct val="120000"/>
              <a:buChar char="•"/>
              <a:tabLst>
                <a:tab pos="5197475" algn="l"/>
              </a:tabLst>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tabLst>
                <a:tab pos="5197475" algn="l"/>
              </a:tabLst>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9pPr>
          </a:lstStyle>
          <a:p>
            <a:pPr eaLnBrk="1" hangingPunct="1">
              <a:lnSpc>
                <a:spcPct val="90000"/>
              </a:lnSpc>
              <a:buClr>
                <a:schemeClr val="tx1"/>
              </a:buClr>
              <a:buFontTx/>
              <a:buNone/>
              <a:defRPr/>
            </a:pPr>
            <a:r>
              <a:rPr lang="it-IT" altLang="it-IT" b="1" u="sng" smtClean="0">
                <a:solidFill>
                  <a:srgbClr val="FFFF00"/>
                </a:solidFill>
                <a:effectLst>
                  <a:outerShdw blurRad="38100" dist="38100" dir="2700000" algn="tl">
                    <a:srgbClr val="000000"/>
                  </a:outerShdw>
                </a:effectLst>
                <a:latin typeface="Book Antiqua" panose="02040602050305030304" pitchFamily="18" charset="0"/>
                <a:sym typeface="Symbol" panose="05050102010706020507" pitchFamily="18" charset="2"/>
              </a:rPr>
              <a:t>Riproducibilità</a:t>
            </a:r>
          </a:p>
          <a:p>
            <a:pPr eaLnBrk="1" hangingPunct="1">
              <a:lnSpc>
                <a:spcPct val="80000"/>
              </a:lnSpc>
              <a:spcBef>
                <a:spcPct val="10000"/>
              </a:spcBef>
              <a:buClr>
                <a:schemeClr val="tx1"/>
              </a:buClr>
              <a:buFontTx/>
              <a:buNone/>
              <a:defRPr/>
            </a:pPr>
            <a:r>
              <a:rPr lang="it-IT" altLang="it-IT" sz="2800" smtClean="0">
                <a:effectLst>
                  <a:outerShdw blurRad="38100" dist="38100" dir="2700000" algn="tl">
                    <a:srgbClr val="000000"/>
                  </a:outerShdw>
                </a:effectLst>
                <a:latin typeface="Book Antiqua" panose="02040602050305030304" pitchFamily="18" charset="0"/>
              </a:rPr>
              <a:t>capacità di ottenere, per uno stesso misurando, </a:t>
            </a:r>
            <a:r>
              <a:rPr lang="it-IT" altLang="it-IT" sz="2800" b="1" smtClean="0">
                <a:effectLst>
                  <a:outerShdw blurRad="38100" dist="38100" dir="2700000" algn="tl">
                    <a:srgbClr val="000000"/>
                  </a:outerShdw>
                </a:effectLst>
                <a:latin typeface="Book Antiqua" panose="02040602050305030304" pitchFamily="18" charset="0"/>
              </a:rPr>
              <a:t>risultati vicini</a:t>
            </a:r>
            <a:r>
              <a:rPr lang="it-IT" altLang="it-IT" sz="2800" smtClean="0">
                <a:effectLst>
                  <a:outerShdw blurRad="38100" dist="38100" dir="2700000" algn="tl">
                    <a:srgbClr val="000000"/>
                  </a:outerShdw>
                </a:effectLst>
                <a:latin typeface="Book Antiqua" panose="02040602050305030304" pitchFamily="18" charset="0"/>
              </a:rPr>
              <a:t> tra loro</a:t>
            </a:r>
            <a:r>
              <a:rPr lang="it-IT" altLang="it-IT" smtClean="0">
                <a:effectLst>
                  <a:outerShdw blurRad="38100" dist="38100" dir="2700000" algn="tl">
                    <a:srgbClr val="000000"/>
                  </a:outerShdw>
                </a:effectLst>
                <a:latin typeface="Book Antiqua" panose="02040602050305030304" pitchFamily="18" charset="0"/>
              </a:rPr>
              <a:t> “in </a:t>
            </a:r>
            <a:r>
              <a:rPr lang="it-IT" altLang="it-IT" u="sng" smtClean="0">
                <a:effectLst>
                  <a:outerShdw blurRad="38100" dist="38100" dir="2700000" algn="tl">
                    <a:srgbClr val="000000"/>
                  </a:outerShdw>
                </a:effectLst>
                <a:latin typeface="Book Antiqua" panose="02040602050305030304" pitchFamily="18" charset="0"/>
              </a:rPr>
              <a:t>diverse e specificate  condizioni di misura</a:t>
            </a:r>
            <a:r>
              <a:rPr lang="it-IT" altLang="it-IT" smtClean="0">
                <a:effectLst>
                  <a:outerShdw blurRad="38100" dist="38100" dir="2700000" algn="tl">
                    <a:srgbClr val="000000"/>
                  </a:outerShdw>
                </a:effectLst>
                <a:latin typeface="Book Antiqua" panose="02040602050305030304" pitchFamily="18" charset="0"/>
              </a:rPr>
              <a:t>” (il tempo non conta)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69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674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53" presetClass="entr" presetSubtype="0" fill="hold" nodeType="clickEffect">
                                  <p:stCondLst>
                                    <p:cond delay="0"/>
                                  </p:stCondLst>
                                  <p:childTnLst>
                                    <p:set>
                                      <p:cBhvr>
                                        <p:cTn id="14" dur="1" fill="hold">
                                          <p:stCondLst>
                                            <p:cond delay="0"/>
                                          </p:stCondLst>
                                        </p:cTn>
                                        <p:tgtEl>
                                          <p:spTgt spid="116742">
                                            <p:txEl>
                                              <p:pRg st="0" end="0"/>
                                            </p:txEl>
                                          </p:spTgt>
                                        </p:tgtEl>
                                        <p:attrNameLst>
                                          <p:attrName>style.visibility</p:attrName>
                                        </p:attrNameLst>
                                      </p:cBhvr>
                                      <p:to>
                                        <p:strVal val="visible"/>
                                      </p:to>
                                    </p:set>
                                    <p:anim calcmode="lin" valueType="num">
                                      <p:cBhvr>
                                        <p:cTn id="15" dur="1000" fill="hold"/>
                                        <p:tgtEl>
                                          <p:spTgt spid="116742">
                                            <p:txEl>
                                              <p:pRg st="0" end="0"/>
                                            </p:txEl>
                                          </p:spTgt>
                                        </p:tgtEl>
                                        <p:attrNameLst>
                                          <p:attrName>ppt_w</p:attrName>
                                        </p:attrNameLst>
                                      </p:cBhvr>
                                      <p:tavLst>
                                        <p:tav tm="0">
                                          <p:val>
                                            <p:fltVal val="0"/>
                                          </p:val>
                                        </p:tav>
                                        <p:tav tm="100000">
                                          <p:val>
                                            <p:strVal val="#ppt_w"/>
                                          </p:val>
                                        </p:tav>
                                      </p:tavLst>
                                    </p:anim>
                                    <p:anim calcmode="lin" valueType="num">
                                      <p:cBhvr>
                                        <p:cTn id="16" dur="1000" fill="hold"/>
                                        <p:tgtEl>
                                          <p:spTgt spid="116742">
                                            <p:txEl>
                                              <p:pRg st="0" end="0"/>
                                            </p:txEl>
                                          </p:spTgt>
                                        </p:tgtEl>
                                        <p:attrNameLst>
                                          <p:attrName>ppt_h</p:attrName>
                                        </p:attrNameLst>
                                      </p:cBhvr>
                                      <p:tavLst>
                                        <p:tav tm="0">
                                          <p:val>
                                            <p:fltVal val="0"/>
                                          </p:val>
                                        </p:tav>
                                        <p:tav tm="100000">
                                          <p:val>
                                            <p:strVal val="#ppt_h"/>
                                          </p:val>
                                        </p:tav>
                                      </p:tavLst>
                                    </p:anim>
                                    <p:animEffect transition="in" filter="fade">
                                      <p:cBhvr>
                                        <p:cTn id="17" dur="1000"/>
                                        <p:tgtEl>
                                          <p:spTgt spid="116742">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3" presetClass="entr" presetSubtype="0" fill="hold" nodeType="clickEffect">
                                  <p:stCondLst>
                                    <p:cond delay="0"/>
                                  </p:stCondLst>
                                  <p:childTnLst>
                                    <p:set>
                                      <p:cBhvr>
                                        <p:cTn id="21" dur="1" fill="hold">
                                          <p:stCondLst>
                                            <p:cond delay="0"/>
                                          </p:stCondLst>
                                        </p:cTn>
                                        <p:tgtEl>
                                          <p:spTgt spid="116742">
                                            <p:txEl>
                                              <p:pRg st="1" end="1"/>
                                            </p:txEl>
                                          </p:spTgt>
                                        </p:tgtEl>
                                        <p:attrNameLst>
                                          <p:attrName>style.visibility</p:attrName>
                                        </p:attrNameLst>
                                      </p:cBhvr>
                                      <p:to>
                                        <p:strVal val="visible"/>
                                      </p:to>
                                    </p:set>
                                    <p:anim calcmode="lin" valueType="num">
                                      <p:cBhvr>
                                        <p:cTn id="22" dur="1000" fill="hold"/>
                                        <p:tgtEl>
                                          <p:spTgt spid="116742">
                                            <p:txEl>
                                              <p:pRg st="1" end="1"/>
                                            </p:txEl>
                                          </p:spTgt>
                                        </p:tgtEl>
                                        <p:attrNameLst>
                                          <p:attrName>ppt_w</p:attrName>
                                        </p:attrNameLst>
                                      </p:cBhvr>
                                      <p:tavLst>
                                        <p:tav tm="0">
                                          <p:val>
                                            <p:fltVal val="0"/>
                                          </p:val>
                                        </p:tav>
                                        <p:tav tm="100000">
                                          <p:val>
                                            <p:strVal val="#ppt_w"/>
                                          </p:val>
                                        </p:tav>
                                      </p:tavLst>
                                    </p:anim>
                                    <p:anim calcmode="lin" valueType="num">
                                      <p:cBhvr>
                                        <p:cTn id="23" dur="1000" fill="hold"/>
                                        <p:tgtEl>
                                          <p:spTgt spid="116742">
                                            <p:txEl>
                                              <p:pRg st="1" end="1"/>
                                            </p:txEl>
                                          </p:spTgt>
                                        </p:tgtEl>
                                        <p:attrNameLst>
                                          <p:attrName>ppt_h</p:attrName>
                                        </p:attrNameLst>
                                      </p:cBhvr>
                                      <p:tavLst>
                                        <p:tav tm="0">
                                          <p:val>
                                            <p:fltVal val="0"/>
                                          </p:val>
                                        </p:tav>
                                        <p:tav tm="100000">
                                          <p:val>
                                            <p:strVal val="#ppt_h"/>
                                          </p:val>
                                        </p:tav>
                                      </p:tavLst>
                                    </p:anim>
                                    <p:animEffect transition="in" filter="fade">
                                      <p:cBhvr>
                                        <p:cTn id="24" dur="1000"/>
                                        <p:tgtEl>
                                          <p:spTgt spid="11674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0" grpId="0"/>
      <p:bldP spid="11469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piè di pagina 3"/>
          <p:cNvSpPr>
            <a:spLocks noGrp="1"/>
          </p:cNvSpPr>
          <p:nvPr>
            <p:ph type="ftr" sz="quarter" idx="10"/>
          </p:nvPr>
        </p:nvSpPr>
        <p:spPr/>
        <p:txBody>
          <a:bodyPr/>
          <a:lstStyle/>
          <a:p>
            <a:pPr>
              <a:defRPr/>
            </a:pPr>
            <a:r>
              <a:rPr lang="it-IT" altLang="it-IT"/>
              <a:t>Metrologia e Sistema Internazionale</a:t>
            </a:r>
          </a:p>
        </p:txBody>
      </p:sp>
      <p:sp>
        <p:nvSpPr>
          <p:cNvPr id="118786" name="Rectangle 2"/>
          <p:cNvSpPr>
            <a:spLocks noGrp="1" noChangeArrowheads="1"/>
          </p:cNvSpPr>
          <p:nvPr>
            <p:ph type="title"/>
          </p:nvPr>
        </p:nvSpPr>
        <p:spPr>
          <a:xfrm>
            <a:off x="0" y="0"/>
            <a:ext cx="9144000" cy="1058863"/>
          </a:xfrm>
        </p:spPr>
        <p:txBody>
          <a:bodyPr/>
          <a:lstStyle/>
          <a:p>
            <a:pPr algn="ctr" eaLnBrk="1" hangingPunct="1">
              <a:defRPr/>
            </a:pPr>
            <a:r>
              <a:rPr lang="it-IT" altLang="it-IT" sz="4000" dirty="0" smtClean="0">
                <a:solidFill>
                  <a:schemeClr val="tx1"/>
                </a:solidFill>
                <a:latin typeface="Book Antiqua" panose="02040602050305030304" pitchFamily="18" charset="0"/>
              </a:rPr>
              <a:t>ORGANISMI INTERNAZIONALI</a:t>
            </a:r>
            <a:br>
              <a:rPr lang="it-IT" altLang="it-IT" sz="4000" dirty="0" smtClean="0">
                <a:solidFill>
                  <a:schemeClr val="tx1"/>
                </a:solidFill>
                <a:latin typeface="Book Antiqua" panose="02040602050305030304" pitchFamily="18" charset="0"/>
              </a:rPr>
            </a:br>
            <a:r>
              <a:rPr lang="it-IT" altLang="it-IT" sz="4000" dirty="0" smtClean="0">
                <a:solidFill>
                  <a:schemeClr val="tx1"/>
                </a:solidFill>
                <a:latin typeface="Book Antiqua" panose="02040602050305030304" pitchFamily="18" charset="0"/>
              </a:rPr>
              <a:t>PER LA METROLOGIA</a:t>
            </a:r>
          </a:p>
        </p:txBody>
      </p:sp>
      <p:sp>
        <p:nvSpPr>
          <p:cNvPr id="118787" name="Rectangle 3"/>
          <p:cNvSpPr>
            <a:spLocks noChangeArrowheads="1"/>
          </p:cNvSpPr>
          <p:nvPr/>
        </p:nvSpPr>
        <p:spPr bwMode="auto">
          <a:xfrm>
            <a:off x="119063" y="1047750"/>
            <a:ext cx="8891587" cy="132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b="1" dirty="0" smtClean="0">
                <a:solidFill>
                  <a:srgbClr val="FFFF00"/>
                </a:solidFill>
                <a:latin typeface="Book Antiqua" panose="02040602050305030304" pitchFamily="18" charset="0"/>
                <a:sym typeface="Symbol" panose="05050102010706020507" pitchFamily="18" charset="2"/>
              </a:rPr>
              <a:t>CGPM </a:t>
            </a:r>
            <a:r>
              <a:rPr lang="fr-FR" altLang="it-IT" sz="2800" i="1" dirty="0" smtClean="0">
                <a:solidFill>
                  <a:srgbClr val="FFFF00"/>
                </a:solidFill>
                <a:latin typeface="Book Antiqua" panose="02040602050305030304" pitchFamily="18" charset="0"/>
                <a:sym typeface="Symbol" panose="05050102010706020507" pitchFamily="18" charset="2"/>
              </a:rPr>
              <a:t>Conférence Générale des Poids et Mesures</a:t>
            </a:r>
          </a:p>
          <a:p>
            <a:pPr eaLnBrk="1" hangingPunct="1">
              <a:lnSpc>
                <a:spcPct val="80000"/>
              </a:lnSpc>
              <a:spcBef>
                <a:spcPct val="10000"/>
              </a:spcBef>
              <a:buClr>
                <a:schemeClr val="tx1"/>
              </a:buClr>
              <a:buFontTx/>
              <a:buNone/>
              <a:defRPr/>
            </a:pPr>
            <a:r>
              <a:rPr lang="it-IT" altLang="it-IT" dirty="0" smtClean="0">
                <a:latin typeface="Book Antiqua" panose="02040602050305030304" pitchFamily="18" charset="0"/>
              </a:rPr>
              <a:t>conferenza a livello diplomatico tra gli Stati </a:t>
            </a:r>
            <a:br>
              <a:rPr lang="it-IT" altLang="it-IT" dirty="0" smtClean="0">
                <a:latin typeface="Book Antiqua" panose="02040602050305030304" pitchFamily="18" charset="0"/>
              </a:rPr>
            </a:br>
            <a:r>
              <a:rPr lang="it-IT" altLang="it-IT" dirty="0" smtClean="0">
                <a:latin typeface="Book Antiqua" panose="02040602050305030304" pitchFamily="18" charset="0"/>
              </a:rPr>
              <a:t>(17</a:t>
            </a:r>
            <a:r>
              <a:rPr lang="it-IT" altLang="it-IT" dirty="0" smtClean="0">
                <a:latin typeface="Book Antiqua" panose="02040602050305030304" pitchFamily="18" charset="0"/>
                <a:sym typeface="Wingdings" panose="05000000000000000000" pitchFamily="2" charset="2"/>
              </a:rPr>
              <a:t></a:t>
            </a:r>
            <a:r>
              <a:rPr lang="it-IT" altLang="it-IT" dirty="0" smtClean="0">
                <a:latin typeface="Book Antiqua" panose="02040602050305030304" pitchFamily="18" charset="0"/>
              </a:rPr>
              <a:t>59) membri della Convenzione del Metro</a:t>
            </a:r>
          </a:p>
        </p:txBody>
      </p:sp>
      <p:sp>
        <p:nvSpPr>
          <p:cNvPr id="118788" name="Rectangle 4"/>
          <p:cNvSpPr>
            <a:spLocks noChangeArrowheads="1"/>
          </p:cNvSpPr>
          <p:nvPr/>
        </p:nvSpPr>
        <p:spPr bwMode="auto">
          <a:xfrm>
            <a:off x="119063" y="2343150"/>
            <a:ext cx="8891587" cy="138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b="1" smtClean="0">
                <a:solidFill>
                  <a:srgbClr val="FFFF00"/>
                </a:solidFill>
                <a:latin typeface="Book Antiqua" panose="02040602050305030304" pitchFamily="18" charset="0"/>
                <a:sym typeface="Symbol" panose="05050102010706020507" pitchFamily="18" charset="2"/>
              </a:rPr>
              <a:t>BIPM </a:t>
            </a:r>
            <a:r>
              <a:rPr lang="fr-FR" altLang="it-IT" sz="2800" i="1" smtClean="0">
                <a:solidFill>
                  <a:srgbClr val="FFFF00"/>
                </a:solidFill>
                <a:latin typeface="Book Antiqua" panose="02040602050305030304" pitchFamily="18" charset="0"/>
                <a:sym typeface="Symbol" panose="05050102010706020507" pitchFamily="18" charset="2"/>
              </a:rPr>
              <a:t>Bureau International des Poids et Mesures</a:t>
            </a:r>
            <a:endParaRPr lang="it-IT" altLang="it-IT" b="1" i="1" smtClean="0">
              <a:solidFill>
                <a:srgbClr val="FFFF00"/>
              </a:solidFill>
              <a:latin typeface="Book Antiqua" panose="02040602050305030304" pitchFamily="18" charset="0"/>
              <a:sym typeface="Symbol" panose="05050102010706020507" pitchFamily="18" charset="2"/>
            </a:endParaRPr>
          </a:p>
          <a:p>
            <a:pPr eaLnBrk="1" hangingPunct="1">
              <a:lnSpc>
                <a:spcPct val="80000"/>
              </a:lnSpc>
              <a:spcBef>
                <a:spcPct val="10000"/>
              </a:spcBef>
              <a:buClr>
                <a:schemeClr val="tx1"/>
              </a:buClr>
              <a:buFontTx/>
              <a:buNone/>
              <a:defRPr/>
            </a:pPr>
            <a:r>
              <a:rPr lang="it-IT" altLang="it-IT" smtClean="0">
                <a:latin typeface="Book Antiqua" panose="02040602050305030304" pitchFamily="18" charset="0"/>
              </a:rPr>
              <a:t>ESECUTIVO responsabile della unificazione delle misure di grandezze fisiche (Parigi)</a:t>
            </a:r>
          </a:p>
        </p:txBody>
      </p:sp>
      <p:sp>
        <p:nvSpPr>
          <p:cNvPr id="118789" name="Rectangle 5"/>
          <p:cNvSpPr>
            <a:spLocks noChangeArrowheads="1"/>
          </p:cNvSpPr>
          <p:nvPr/>
        </p:nvSpPr>
        <p:spPr bwMode="auto">
          <a:xfrm>
            <a:off x="119063" y="3625850"/>
            <a:ext cx="8751887" cy="222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b="1" smtClean="0">
                <a:solidFill>
                  <a:srgbClr val="FFFF00"/>
                </a:solidFill>
                <a:latin typeface="Book Antiqua" panose="02040602050305030304" pitchFamily="18" charset="0"/>
                <a:sym typeface="Symbol" panose="05050102010706020507" pitchFamily="18" charset="2"/>
              </a:rPr>
              <a:t>CIPM </a:t>
            </a:r>
            <a:r>
              <a:rPr lang="fr-FR" altLang="it-IT" sz="2800" i="1" smtClean="0">
                <a:solidFill>
                  <a:srgbClr val="FFFF00"/>
                </a:solidFill>
                <a:latin typeface="Book Antiqua" panose="02040602050305030304" pitchFamily="18" charset="0"/>
                <a:sym typeface="Symbol" panose="05050102010706020507" pitchFamily="18" charset="2"/>
              </a:rPr>
              <a:t>Comité International des Poids et Mesures</a:t>
            </a:r>
            <a:endParaRPr lang="it-IT" altLang="it-IT" b="1" i="1" smtClean="0">
              <a:solidFill>
                <a:srgbClr val="FFFF00"/>
              </a:solidFill>
              <a:latin typeface="Book Antiqua" panose="02040602050305030304" pitchFamily="18" charset="0"/>
              <a:sym typeface="Symbol" panose="05050102010706020507" pitchFamily="18" charset="2"/>
            </a:endParaRPr>
          </a:p>
          <a:p>
            <a:pPr eaLnBrk="1" hangingPunct="1">
              <a:lnSpc>
                <a:spcPct val="80000"/>
              </a:lnSpc>
              <a:spcBef>
                <a:spcPct val="10000"/>
              </a:spcBef>
              <a:buClr>
                <a:schemeClr val="tx1"/>
              </a:buClr>
              <a:buFontTx/>
              <a:buNone/>
              <a:defRPr/>
            </a:pPr>
            <a:r>
              <a:rPr lang="it-IT" altLang="it-IT" smtClean="0">
                <a:latin typeface="Book Antiqua" panose="02040602050305030304" pitchFamily="18" charset="0"/>
              </a:rPr>
              <a:t>TECNICO-SCIENTIFICO con compiti di supervisione sul BIPM; è organizzato in </a:t>
            </a:r>
            <a:r>
              <a:rPr lang="fr-FR" altLang="it-IT" i="1" smtClean="0">
                <a:latin typeface="Book Antiqua" panose="02040602050305030304" pitchFamily="18" charset="0"/>
              </a:rPr>
              <a:t>Comités Consultatifs</a:t>
            </a:r>
            <a:r>
              <a:rPr lang="it-IT" altLang="it-IT" smtClean="0">
                <a:latin typeface="Book Antiqua" panose="02040602050305030304" pitchFamily="18" charset="0"/>
              </a:rPr>
              <a:t> specifici (CCEM, CCTF, CCT, CCL, …) per le diverse grandezze</a:t>
            </a:r>
          </a:p>
        </p:txBody>
      </p:sp>
      <p:sp>
        <p:nvSpPr>
          <p:cNvPr id="118790" name="Rectangle 6"/>
          <p:cNvSpPr>
            <a:spLocks noChangeArrowheads="1"/>
          </p:cNvSpPr>
          <p:nvPr/>
        </p:nvSpPr>
        <p:spPr bwMode="auto">
          <a:xfrm>
            <a:off x="119063" y="5656263"/>
            <a:ext cx="9037637" cy="95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b="1" smtClean="0">
                <a:solidFill>
                  <a:srgbClr val="FFFF00"/>
                </a:solidFill>
                <a:latin typeface="Book Antiqua" panose="02040602050305030304" pitchFamily="18" charset="0"/>
                <a:sym typeface="Symbol" panose="05050102010706020507" pitchFamily="18" charset="2"/>
              </a:rPr>
              <a:t>OIML </a:t>
            </a:r>
            <a:r>
              <a:rPr lang="fr-FR" altLang="it-IT" sz="2500" i="1" smtClean="0">
                <a:solidFill>
                  <a:srgbClr val="FFFF00"/>
                </a:solidFill>
                <a:latin typeface="Book Antiqua" panose="02040602050305030304" pitchFamily="18" charset="0"/>
                <a:sym typeface="Symbol" panose="05050102010706020507" pitchFamily="18" charset="2"/>
              </a:rPr>
              <a:t>Organisation Internationale pour la Métrologie Légale</a:t>
            </a:r>
            <a:endParaRPr lang="it-IT" altLang="it-IT" sz="2500" b="1" i="1" smtClean="0">
              <a:solidFill>
                <a:srgbClr val="FFFF00"/>
              </a:solidFill>
              <a:latin typeface="Book Antiqua" panose="02040602050305030304" pitchFamily="18" charset="0"/>
              <a:sym typeface="Symbol" panose="05050102010706020507" pitchFamily="18" charset="2"/>
            </a:endParaRPr>
          </a:p>
          <a:p>
            <a:pPr eaLnBrk="1" hangingPunct="1">
              <a:lnSpc>
                <a:spcPct val="80000"/>
              </a:lnSpc>
              <a:spcBef>
                <a:spcPct val="0"/>
              </a:spcBef>
              <a:buClr>
                <a:schemeClr val="tx1"/>
              </a:buClr>
              <a:buFontTx/>
              <a:buNone/>
              <a:defRPr/>
            </a:pPr>
            <a:r>
              <a:rPr lang="it-IT" altLang="it-IT" smtClean="0">
                <a:latin typeface="Book Antiqua" panose="02040602050305030304" pitchFamily="18" charset="0"/>
              </a:rPr>
              <a:t>questioni di metrologia legale (controversie int.)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878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878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878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87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7" grpId="0"/>
      <p:bldP spid="118788" grpId="0"/>
      <p:bldP spid="118789" grpId="0"/>
      <p:bldP spid="11879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egnaposto piè di pagina 3"/>
          <p:cNvSpPr>
            <a:spLocks noGrp="1"/>
          </p:cNvSpPr>
          <p:nvPr>
            <p:ph type="ftr" sz="quarter" idx="10"/>
          </p:nvPr>
        </p:nvSpPr>
        <p:spPr/>
        <p:txBody>
          <a:bodyPr/>
          <a:lstStyle/>
          <a:p>
            <a:pPr>
              <a:defRPr/>
            </a:pPr>
            <a:r>
              <a:rPr lang="it-IT" altLang="it-IT"/>
              <a:t>Metrologia e Sistema Internazionale</a:t>
            </a:r>
          </a:p>
        </p:txBody>
      </p:sp>
      <p:sp>
        <p:nvSpPr>
          <p:cNvPr id="257026" name="Rectangle 2"/>
          <p:cNvSpPr>
            <a:spLocks noGrp="1" noChangeArrowheads="1"/>
          </p:cNvSpPr>
          <p:nvPr>
            <p:ph type="title"/>
          </p:nvPr>
        </p:nvSpPr>
        <p:spPr>
          <a:xfrm>
            <a:off x="0" y="0"/>
            <a:ext cx="9144000" cy="1058863"/>
          </a:xfrm>
        </p:spPr>
        <p:txBody>
          <a:bodyPr/>
          <a:lstStyle/>
          <a:p>
            <a:pPr algn="ctr" eaLnBrk="1" hangingPunct="1">
              <a:defRPr/>
            </a:pPr>
            <a:r>
              <a:rPr lang="it-IT" altLang="it-IT" sz="4000" dirty="0" smtClean="0">
                <a:solidFill>
                  <a:schemeClr val="tx1"/>
                </a:solidFill>
                <a:latin typeface="Book Antiqua" panose="02040602050305030304" pitchFamily="18" charset="0"/>
              </a:rPr>
              <a:t>ORGANISMI INTERNAZIONALI</a:t>
            </a:r>
            <a:br>
              <a:rPr lang="it-IT" altLang="it-IT" sz="4000" dirty="0" smtClean="0">
                <a:solidFill>
                  <a:schemeClr val="tx1"/>
                </a:solidFill>
                <a:latin typeface="Book Antiqua" panose="02040602050305030304" pitchFamily="18" charset="0"/>
              </a:rPr>
            </a:br>
            <a:r>
              <a:rPr lang="it-IT" altLang="it-IT" sz="4000" dirty="0" smtClean="0">
                <a:solidFill>
                  <a:schemeClr val="tx1"/>
                </a:solidFill>
                <a:latin typeface="Book Antiqua" panose="02040602050305030304" pitchFamily="18" charset="0"/>
              </a:rPr>
              <a:t>PER LA METROLOGIA</a:t>
            </a:r>
          </a:p>
        </p:txBody>
      </p:sp>
      <p:sp>
        <p:nvSpPr>
          <p:cNvPr id="257027" name="Rectangle 3"/>
          <p:cNvSpPr>
            <a:spLocks noChangeArrowheads="1"/>
          </p:cNvSpPr>
          <p:nvPr/>
        </p:nvSpPr>
        <p:spPr bwMode="auto">
          <a:xfrm>
            <a:off x="119063" y="1047750"/>
            <a:ext cx="8891587" cy="132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b="1" dirty="0" smtClean="0">
                <a:solidFill>
                  <a:srgbClr val="FFFF00"/>
                </a:solidFill>
                <a:latin typeface="Book Antiqua" panose="02040602050305030304" pitchFamily="18" charset="0"/>
                <a:sym typeface="Symbol" panose="05050102010706020507" pitchFamily="18" charset="2"/>
              </a:rPr>
              <a:t>CGPM </a:t>
            </a:r>
            <a:r>
              <a:rPr lang="fr-FR" altLang="it-IT" sz="2800" i="1" dirty="0" smtClean="0">
                <a:solidFill>
                  <a:srgbClr val="FFFF00"/>
                </a:solidFill>
                <a:latin typeface="Book Antiqua" panose="02040602050305030304" pitchFamily="18" charset="0"/>
                <a:sym typeface="Symbol" panose="05050102010706020507" pitchFamily="18" charset="2"/>
              </a:rPr>
              <a:t>Conférence Générale des Poids et Mesures</a:t>
            </a:r>
          </a:p>
          <a:p>
            <a:pPr eaLnBrk="1" hangingPunct="1">
              <a:lnSpc>
                <a:spcPct val="80000"/>
              </a:lnSpc>
              <a:spcBef>
                <a:spcPct val="10000"/>
              </a:spcBef>
              <a:buClr>
                <a:schemeClr val="tx1"/>
              </a:buClr>
              <a:buFontTx/>
              <a:buNone/>
              <a:defRPr/>
            </a:pPr>
            <a:r>
              <a:rPr lang="it-IT" altLang="it-IT" dirty="0" smtClean="0">
                <a:latin typeface="Book Antiqua" panose="02040602050305030304" pitchFamily="18" charset="0"/>
              </a:rPr>
              <a:t>conferenza a livello diplomatico tra gli Stati </a:t>
            </a:r>
            <a:br>
              <a:rPr lang="it-IT" altLang="it-IT" dirty="0" smtClean="0">
                <a:latin typeface="Book Antiqua" panose="02040602050305030304" pitchFamily="18" charset="0"/>
              </a:rPr>
            </a:br>
            <a:r>
              <a:rPr lang="it-IT" altLang="it-IT" dirty="0" smtClean="0">
                <a:latin typeface="Book Antiqua" panose="02040602050305030304" pitchFamily="18" charset="0"/>
              </a:rPr>
              <a:t>(17</a:t>
            </a:r>
            <a:r>
              <a:rPr lang="it-IT" altLang="it-IT" dirty="0" smtClean="0">
                <a:latin typeface="Book Antiqua" panose="02040602050305030304" pitchFamily="18" charset="0"/>
                <a:sym typeface="Wingdings" panose="05000000000000000000" pitchFamily="2" charset="2"/>
              </a:rPr>
              <a:t></a:t>
            </a:r>
            <a:r>
              <a:rPr lang="it-IT" altLang="it-IT" dirty="0" smtClean="0">
                <a:latin typeface="Book Antiqua" panose="02040602050305030304" pitchFamily="18" charset="0"/>
              </a:rPr>
              <a:t>60) membri della Convenzione del Metro</a:t>
            </a:r>
          </a:p>
        </p:txBody>
      </p:sp>
      <p:sp>
        <p:nvSpPr>
          <p:cNvPr id="257028" name="Rectangle 4"/>
          <p:cNvSpPr>
            <a:spLocks noChangeArrowheads="1"/>
          </p:cNvSpPr>
          <p:nvPr/>
        </p:nvSpPr>
        <p:spPr bwMode="auto">
          <a:xfrm>
            <a:off x="119063" y="2343150"/>
            <a:ext cx="8891587" cy="138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b="1" dirty="0" smtClean="0">
                <a:solidFill>
                  <a:srgbClr val="FFFF00"/>
                </a:solidFill>
                <a:latin typeface="Book Antiqua" panose="02040602050305030304" pitchFamily="18" charset="0"/>
                <a:sym typeface="Symbol" panose="05050102010706020507" pitchFamily="18" charset="2"/>
              </a:rPr>
              <a:t>BIPM </a:t>
            </a:r>
            <a:r>
              <a:rPr lang="fr-FR" altLang="it-IT" sz="2800" i="1" dirty="0" smtClean="0">
                <a:solidFill>
                  <a:srgbClr val="FFFF00"/>
                </a:solidFill>
                <a:latin typeface="Book Antiqua" panose="02040602050305030304" pitchFamily="18" charset="0"/>
                <a:sym typeface="Symbol" panose="05050102010706020507" pitchFamily="18" charset="2"/>
              </a:rPr>
              <a:t>Bureau International des Poids et Mesures</a:t>
            </a:r>
            <a:endParaRPr lang="it-IT" altLang="it-IT" b="1" i="1" dirty="0" smtClean="0">
              <a:solidFill>
                <a:srgbClr val="FFFF00"/>
              </a:solidFill>
              <a:latin typeface="Book Antiqua" panose="02040602050305030304" pitchFamily="18" charset="0"/>
              <a:sym typeface="Symbol" panose="05050102010706020507" pitchFamily="18" charset="2"/>
            </a:endParaRPr>
          </a:p>
          <a:p>
            <a:pPr eaLnBrk="1" hangingPunct="1">
              <a:lnSpc>
                <a:spcPct val="80000"/>
              </a:lnSpc>
              <a:spcBef>
                <a:spcPct val="10000"/>
              </a:spcBef>
              <a:buClr>
                <a:schemeClr val="tx1"/>
              </a:buClr>
              <a:buFontTx/>
              <a:buNone/>
              <a:defRPr/>
            </a:pPr>
            <a:r>
              <a:rPr lang="it-IT" altLang="it-IT" dirty="0" smtClean="0">
                <a:latin typeface="Book Antiqua" panose="02040602050305030304" pitchFamily="18" charset="0"/>
              </a:rPr>
              <a:t>ESECUTIVO responsabile della unificazione delle misure di grandezze fisiche (Parigi)</a:t>
            </a:r>
          </a:p>
        </p:txBody>
      </p:sp>
      <p:sp>
        <p:nvSpPr>
          <p:cNvPr id="257029" name="Rectangle 5"/>
          <p:cNvSpPr>
            <a:spLocks noChangeArrowheads="1"/>
          </p:cNvSpPr>
          <p:nvPr/>
        </p:nvSpPr>
        <p:spPr bwMode="auto">
          <a:xfrm>
            <a:off x="119063" y="3625850"/>
            <a:ext cx="8751887" cy="222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b="1" dirty="0" smtClean="0">
                <a:solidFill>
                  <a:srgbClr val="FFFF00"/>
                </a:solidFill>
                <a:latin typeface="Book Antiqua" panose="02040602050305030304" pitchFamily="18" charset="0"/>
                <a:sym typeface="Symbol" panose="05050102010706020507" pitchFamily="18" charset="2"/>
              </a:rPr>
              <a:t>CIPM </a:t>
            </a:r>
            <a:r>
              <a:rPr lang="fr-FR" altLang="it-IT" sz="2800" i="1" dirty="0" smtClean="0">
                <a:solidFill>
                  <a:srgbClr val="FFFF00"/>
                </a:solidFill>
                <a:latin typeface="Book Antiqua" panose="02040602050305030304" pitchFamily="18" charset="0"/>
                <a:sym typeface="Symbol" panose="05050102010706020507" pitchFamily="18" charset="2"/>
              </a:rPr>
              <a:t>Comité International des Poids et Mesures</a:t>
            </a:r>
            <a:endParaRPr lang="it-IT" altLang="it-IT" b="1" i="1" dirty="0" smtClean="0">
              <a:solidFill>
                <a:srgbClr val="FFFF00"/>
              </a:solidFill>
              <a:latin typeface="Book Antiqua" panose="02040602050305030304" pitchFamily="18" charset="0"/>
              <a:sym typeface="Symbol" panose="05050102010706020507" pitchFamily="18" charset="2"/>
            </a:endParaRPr>
          </a:p>
          <a:p>
            <a:pPr eaLnBrk="1" hangingPunct="1">
              <a:lnSpc>
                <a:spcPct val="80000"/>
              </a:lnSpc>
              <a:spcBef>
                <a:spcPct val="10000"/>
              </a:spcBef>
              <a:buClr>
                <a:schemeClr val="tx1"/>
              </a:buClr>
              <a:buFontTx/>
              <a:buNone/>
              <a:defRPr/>
            </a:pPr>
            <a:r>
              <a:rPr lang="it-IT" altLang="it-IT" dirty="0" smtClean="0">
                <a:latin typeface="Book Antiqua" panose="02040602050305030304" pitchFamily="18" charset="0"/>
              </a:rPr>
              <a:t>TECNICO-SCIENTIFICO con compiti di supervisione sul BIPM; è organizzato in </a:t>
            </a:r>
            <a:r>
              <a:rPr lang="fr-FR" altLang="it-IT" i="1" dirty="0" smtClean="0">
                <a:latin typeface="Book Antiqua" panose="02040602050305030304" pitchFamily="18" charset="0"/>
              </a:rPr>
              <a:t>Comités Consultatifs</a:t>
            </a:r>
            <a:r>
              <a:rPr lang="it-IT" altLang="it-IT" dirty="0" smtClean="0">
                <a:latin typeface="Book Antiqua" panose="02040602050305030304" pitchFamily="18" charset="0"/>
              </a:rPr>
              <a:t> specifici (CCEM, CCTF, CCT, CCL, …) per le diverse grandezze</a:t>
            </a:r>
          </a:p>
        </p:txBody>
      </p:sp>
      <p:sp>
        <p:nvSpPr>
          <p:cNvPr id="257030" name="Rectangle 6"/>
          <p:cNvSpPr>
            <a:spLocks noChangeArrowheads="1"/>
          </p:cNvSpPr>
          <p:nvPr/>
        </p:nvSpPr>
        <p:spPr bwMode="auto">
          <a:xfrm>
            <a:off x="119063" y="5656263"/>
            <a:ext cx="9037637" cy="95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b="1" smtClean="0">
                <a:solidFill>
                  <a:srgbClr val="FFFF00"/>
                </a:solidFill>
                <a:latin typeface="Book Antiqua" panose="02040602050305030304" pitchFamily="18" charset="0"/>
                <a:sym typeface="Symbol" panose="05050102010706020507" pitchFamily="18" charset="2"/>
              </a:rPr>
              <a:t>OIML </a:t>
            </a:r>
            <a:r>
              <a:rPr lang="fr-FR" altLang="it-IT" sz="2500" i="1" smtClean="0">
                <a:solidFill>
                  <a:srgbClr val="FFFF00"/>
                </a:solidFill>
                <a:latin typeface="Book Antiqua" panose="02040602050305030304" pitchFamily="18" charset="0"/>
                <a:sym typeface="Symbol" panose="05050102010706020507" pitchFamily="18" charset="2"/>
              </a:rPr>
              <a:t>Organisation Internationale pour la Métrologie Légale</a:t>
            </a:r>
            <a:endParaRPr lang="it-IT" altLang="it-IT" sz="2500" b="1" i="1" smtClean="0">
              <a:solidFill>
                <a:srgbClr val="FFFF00"/>
              </a:solidFill>
              <a:latin typeface="Book Antiqua" panose="02040602050305030304" pitchFamily="18" charset="0"/>
              <a:sym typeface="Symbol" panose="05050102010706020507" pitchFamily="18" charset="2"/>
            </a:endParaRPr>
          </a:p>
          <a:p>
            <a:pPr eaLnBrk="1" hangingPunct="1">
              <a:lnSpc>
                <a:spcPct val="80000"/>
              </a:lnSpc>
              <a:spcBef>
                <a:spcPct val="0"/>
              </a:spcBef>
              <a:buClr>
                <a:schemeClr val="tx1"/>
              </a:buClr>
              <a:buFontTx/>
              <a:buNone/>
              <a:defRPr/>
            </a:pPr>
            <a:r>
              <a:rPr lang="it-IT" altLang="it-IT" smtClean="0">
                <a:latin typeface="Book Antiqua" panose="02040602050305030304" pitchFamily="18" charset="0"/>
              </a:rPr>
              <a:t>questioni di metrologia legale (controversie int.)</a:t>
            </a:r>
          </a:p>
        </p:txBody>
      </p:sp>
      <p:grpSp>
        <p:nvGrpSpPr>
          <p:cNvPr id="257031" name="Group 7"/>
          <p:cNvGrpSpPr>
            <a:grpSpLocks/>
          </p:cNvGrpSpPr>
          <p:nvPr/>
        </p:nvGrpSpPr>
        <p:grpSpPr bwMode="auto">
          <a:xfrm>
            <a:off x="1439863" y="1666875"/>
            <a:ext cx="6778625" cy="4097338"/>
            <a:chOff x="991" y="1029"/>
            <a:chExt cx="4270" cy="2581"/>
          </a:xfrm>
        </p:grpSpPr>
        <p:sp>
          <p:nvSpPr>
            <p:cNvPr id="41994" name="Rectangle 8"/>
            <p:cNvSpPr>
              <a:spLocks noChangeArrowheads="1"/>
            </p:cNvSpPr>
            <p:nvPr/>
          </p:nvSpPr>
          <p:spPr bwMode="auto">
            <a:xfrm>
              <a:off x="991" y="1029"/>
              <a:ext cx="4270" cy="2581"/>
            </a:xfrm>
            <a:prstGeom prst="rect">
              <a:avLst/>
            </a:prstGeom>
            <a:solidFill>
              <a:srgbClr val="0000FF"/>
            </a:solidFill>
            <a:ln w="254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sp>
          <p:nvSpPr>
            <p:cNvPr id="41995" name="Oval 9"/>
            <p:cNvSpPr>
              <a:spLocks noChangeArrowheads="1"/>
            </p:cNvSpPr>
            <p:nvPr/>
          </p:nvSpPr>
          <p:spPr bwMode="auto">
            <a:xfrm>
              <a:off x="1889" y="1161"/>
              <a:ext cx="2465" cy="700"/>
            </a:xfrm>
            <a:prstGeom prst="ellipse">
              <a:avLst/>
            </a:prstGeom>
            <a:solidFill>
              <a:schemeClr val="accent1"/>
            </a:solidFill>
            <a:ln w="25400">
              <a:solidFill>
                <a:schemeClr val="tx1"/>
              </a:solidFill>
              <a:round/>
              <a:headEnd/>
              <a:tailEnd/>
            </a:ln>
            <a:effectLst/>
            <a:extLst>
              <a:ext uri="{AF507438-7753-43E0-B8FC-AC1667EBCBE1}">
                <a14:hiddenEffects xmlns:a14="http://schemas.microsoft.com/office/drawing/2010/main">
                  <a:effectLst>
                    <a:outerShdw dist="107763" dir="13500000" algn="ctr" rotWithShape="0">
                      <a:schemeClr val="bg2">
                        <a:alpha val="50000"/>
                      </a:schemeClr>
                    </a:outerShdw>
                  </a:effectLst>
                </a14:hiddenEffects>
              </a:ext>
            </a:extLst>
          </p:spPr>
          <p:txBody>
            <a:bodyPr wrap="none" anchor="ct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sp>
          <p:nvSpPr>
            <p:cNvPr id="41996" name="Oval 10"/>
            <p:cNvSpPr>
              <a:spLocks noChangeArrowheads="1"/>
            </p:cNvSpPr>
            <p:nvPr/>
          </p:nvSpPr>
          <p:spPr bwMode="auto">
            <a:xfrm>
              <a:off x="1036" y="2160"/>
              <a:ext cx="1113" cy="700"/>
            </a:xfrm>
            <a:prstGeom prst="ellipse">
              <a:avLst/>
            </a:prstGeom>
            <a:solidFill>
              <a:schemeClr val="accent1"/>
            </a:solidFill>
            <a:ln>
              <a:noFill/>
            </a:ln>
            <a:effectLst/>
            <a:extLst>
              <a:ext uri="{91240B29-F687-4F45-9708-019B960494DF}">
                <a14:hiddenLine xmlns:a14="http://schemas.microsoft.com/office/drawing/2010/main" w="25400">
                  <a:solidFill>
                    <a:schemeClr val="tx1"/>
                  </a:solidFill>
                  <a:round/>
                  <a:headEnd/>
                  <a:tailEnd/>
                </a14:hiddenLine>
              </a:ext>
              <a:ext uri="{AF507438-7753-43E0-B8FC-AC1667EBCBE1}">
                <a14:hiddenEffects xmlns:a14="http://schemas.microsoft.com/office/drawing/2010/main">
                  <a:effectLst>
                    <a:outerShdw dist="107763" dir="13500000" sx="125000" sy="125000" algn="br" rotWithShape="0">
                      <a:srgbClr val="808080">
                        <a:alpha val="50000"/>
                      </a:srgbClr>
                    </a:outerShdw>
                  </a:effectLst>
                </a14:hiddenEffects>
              </a:ext>
            </a:extLst>
          </p:spPr>
          <p:txBody>
            <a:bodyPr wrap="none" anchor="ct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sp>
          <p:nvSpPr>
            <p:cNvPr id="41997" name="Oval 11"/>
            <p:cNvSpPr>
              <a:spLocks noChangeArrowheads="1"/>
            </p:cNvSpPr>
            <p:nvPr/>
          </p:nvSpPr>
          <p:spPr bwMode="auto">
            <a:xfrm>
              <a:off x="4054" y="2160"/>
              <a:ext cx="1113" cy="700"/>
            </a:xfrm>
            <a:prstGeom prst="ellipse">
              <a:avLst/>
            </a:prstGeom>
            <a:solidFill>
              <a:schemeClr val="accent1"/>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sp>
          <p:nvSpPr>
            <p:cNvPr id="41998" name="Oval 12"/>
            <p:cNvSpPr>
              <a:spLocks noChangeArrowheads="1"/>
            </p:cNvSpPr>
            <p:nvPr/>
          </p:nvSpPr>
          <p:spPr bwMode="auto">
            <a:xfrm>
              <a:off x="2566" y="2160"/>
              <a:ext cx="1113" cy="700"/>
            </a:xfrm>
            <a:prstGeom prst="ellipse">
              <a:avLst/>
            </a:prstGeom>
            <a:solidFill>
              <a:schemeClr val="accent1"/>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sp>
          <p:nvSpPr>
            <p:cNvPr id="41999" name="Oval 13"/>
            <p:cNvSpPr>
              <a:spLocks noChangeArrowheads="1"/>
            </p:cNvSpPr>
            <p:nvPr/>
          </p:nvSpPr>
          <p:spPr bwMode="auto">
            <a:xfrm>
              <a:off x="2678" y="3142"/>
              <a:ext cx="852" cy="300"/>
            </a:xfrm>
            <a:prstGeom prst="ellipse">
              <a:avLst/>
            </a:prstGeom>
            <a:solidFill>
              <a:schemeClr val="accent1"/>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sp>
          <p:nvSpPr>
            <p:cNvPr id="42000" name="Line 14"/>
            <p:cNvSpPr>
              <a:spLocks noChangeShapeType="1"/>
            </p:cNvSpPr>
            <p:nvPr/>
          </p:nvSpPr>
          <p:spPr bwMode="auto">
            <a:xfrm flipH="1">
              <a:off x="1920" y="1866"/>
              <a:ext cx="1198" cy="354"/>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42001" name="Line 15"/>
            <p:cNvSpPr>
              <a:spLocks noChangeShapeType="1"/>
            </p:cNvSpPr>
            <p:nvPr/>
          </p:nvSpPr>
          <p:spPr bwMode="auto">
            <a:xfrm>
              <a:off x="3101" y="1879"/>
              <a:ext cx="0" cy="276"/>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42002" name="Line 16"/>
            <p:cNvSpPr>
              <a:spLocks noChangeShapeType="1"/>
            </p:cNvSpPr>
            <p:nvPr/>
          </p:nvSpPr>
          <p:spPr bwMode="auto">
            <a:xfrm>
              <a:off x="3099" y="2867"/>
              <a:ext cx="0" cy="276"/>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42003" name="Text Box 17"/>
            <p:cNvSpPr txBox="1">
              <a:spLocks noChangeArrowheads="1"/>
            </p:cNvSpPr>
            <p:nvPr/>
          </p:nvSpPr>
          <p:spPr bwMode="auto">
            <a:xfrm>
              <a:off x="2418" y="1306"/>
              <a:ext cx="1398"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50000"/>
                </a:spcBef>
                <a:buClrTx/>
                <a:buSzTx/>
                <a:buFontTx/>
                <a:buNone/>
              </a:pPr>
              <a:r>
                <a:rPr lang="it-IT" altLang="it-IT" sz="3600" b="1"/>
                <a:t>CGPM</a:t>
              </a:r>
            </a:p>
          </p:txBody>
        </p:sp>
        <p:sp>
          <p:nvSpPr>
            <p:cNvPr id="42004" name="Text Box 18"/>
            <p:cNvSpPr txBox="1">
              <a:spLocks noChangeArrowheads="1"/>
            </p:cNvSpPr>
            <p:nvPr/>
          </p:nvSpPr>
          <p:spPr bwMode="auto">
            <a:xfrm>
              <a:off x="1074" y="2304"/>
              <a:ext cx="101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50000"/>
                </a:spcBef>
                <a:buClrTx/>
                <a:buSzTx/>
                <a:buFontTx/>
                <a:buNone/>
              </a:pPr>
              <a:r>
                <a:rPr lang="it-IT" altLang="it-IT" sz="3600" b="1"/>
                <a:t>BIPM</a:t>
              </a:r>
            </a:p>
          </p:txBody>
        </p:sp>
        <p:sp>
          <p:nvSpPr>
            <p:cNvPr id="42005" name="Text Box 19"/>
            <p:cNvSpPr txBox="1">
              <a:spLocks noChangeArrowheads="1"/>
            </p:cNvSpPr>
            <p:nvPr/>
          </p:nvSpPr>
          <p:spPr bwMode="auto">
            <a:xfrm>
              <a:off x="2618" y="2303"/>
              <a:ext cx="101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50000"/>
                </a:spcBef>
                <a:buClrTx/>
                <a:buSzTx/>
                <a:buFontTx/>
                <a:buNone/>
              </a:pPr>
              <a:r>
                <a:rPr lang="it-IT" altLang="it-IT" sz="3600" b="1"/>
                <a:t>CIPM</a:t>
              </a:r>
            </a:p>
          </p:txBody>
        </p:sp>
        <p:sp>
          <p:nvSpPr>
            <p:cNvPr id="42006" name="Text Box 20"/>
            <p:cNvSpPr txBox="1">
              <a:spLocks noChangeArrowheads="1"/>
            </p:cNvSpPr>
            <p:nvPr/>
          </p:nvSpPr>
          <p:spPr bwMode="auto">
            <a:xfrm>
              <a:off x="4108" y="2302"/>
              <a:ext cx="101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50000"/>
                </a:spcBef>
                <a:buClrTx/>
                <a:buSzTx/>
                <a:buFontTx/>
                <a:buNone/>
              </a:pPr>
              <a:r>
                <a:rPr lang="it-IT" altLang="it-IT" sz="3600" b="1"/>
                <a:t>OIML</a:t>
              </a:r>
            </a:p>
          </p:txBody>
        </p:sp>
        <p:sp>
          <p:nvSpPr>
            <p:cNvPr id="42007" name="Text Box 21"/>
            <p:cNvSpPr txBox="1">
              <a:spLocks noChangeArrowheads="1"/>
            </p:cNvSpPr>
            <p:nvPr/>
          </p:nvSpPr>
          <p:spPr bwMode="auto">
            <a:xfrm>
              <a:off x="2625" y="3128"/>
              <a:ext cx="101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50000"/>
                </a:spcBef>
                <a:buClrTx/>
                <a:buSzTx/>
                <a:buFontTx/>
                <a:buNone/>
              </a:pPr>
              <a:r>
                <a:rPr lang="it-IT" altLang="it-IT" sz="2800" b="1"/>
                <a:t>CC…</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0" presetClass="entr" presetSubtype="0" fill="hold" nodeType="withEffect">
                                  <p:stCondLst>
                                    <p:cond delay="0"/>
                                  </p:stCondLst>
                                  <p:childTnLst>
                                    <p:set>
                                      <p:cBhvr>
                                        <p:cTn id="6" dur="1" fill="hold">
                                          <p:stCondLst>
                                            <p:cond delay="0"/>
                                          </p:stCondLst>
                                        </p:cTn>
                                        <p:tgtEl>
                                          <p:spTgt spid="257031"/>
                                        </p:tgtEl>
                                        <p:attrNameLst>
                                          <p:attrName>style.visibility</p:attrName>
                                        </p:attrNameLst>
                                      </p:cBhvr>
                                      <p:to>
                                        <p:strVal val="visible"/>
                                      </p:to>
                                    </p:set>
                                    <p:animEffect transition="in" filter="wedge">
                                      <p:cBhvr>
                                        <p:cTn id="7" dur="2000"/>
                                        <p:tgtEl>
                                          <p:spTgt spid="257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3"/>
          <p:cNvSpPr>
            <a:spLocks noGrp="1"/>
          </p:cNvSpPr>
          <p:nvPr>
            <p:ph type="ftr" sz="quarter" idx="10"/>
          </p:nvPr>
        </p:nvSpPr>
        <p:spPr/>
        <p:txBody>
          <a:bodyPr/>
          <a:lstStyle/>
          <a:p>
            <a:pPr>
              <a:defRPr/>
            </a:pPr>
            <a:r>
              <a:rPr lang="it-IT" altLang="it-IT"/>
              <a:t>Metrologia e Sistema Internazionale</a:t>
            </a:r>
          </a:p>
        </p:txBody>
      </p:sp>
      <p:sp>
        <p:nvSpPr>
          <p:cNvPr id="91138" name="Rectangle 2"/>
          <p:cNvSpPr>
            <a:spLocks noGrp="1" noChangeArrowheads="1"/>
          </p:cNvSpPr>
          <p:nvPr>
            <p:ph type="title"/>
          </p:nvPr>
        </p:nvSpPr>
        <p:spPr>
          <a:xfrm>
            <a:off x="461963" y="0"/>
            <a:ext cx="8053387" cy="1058863"/>
          </a:xfrm>
        </p:spPr>
        <p:txBody>
          <a:bodyPr/>
          <a:lstStyle/>
          <a:p>
            <a:pPr algn="ctr" eaLnBrk="1" hangingPunct="1">
              <a:defRPr/>
            </a:pPr>
            <a:r>
              <a:rPr lang="it-IT" altLang="it-IT" dirty="0" smtClean="0">
                <a:solidFill>
                  <a:schemeClr val="tx1"/>
                </a:solidFill>
                <a:latin typeface="Book Antiqua" panose="02040602050305030304" pitchFamily="18" charset="0"/>
              </a:rPr>
              <a:t>METROLOGIA (1/3)</a:t>
            </a:r>
          </a:p>
        </p:txBody>
      </p:sp>
      <p:sp>
        <p:nvSpPr>
          <p:cNvPr id="91139" name="Rectangle 3"/>
          <p:cNvSpPr>
            <a:spLocks noChangeArrowheads="1"/>
          </p:cNvSpPr>
          <p:nvPr/>
        </p:nvSpPr>
        <p:spPr bwMode="auto">
          <a:xfrm>
            <a:off x="276225" y="1033463"/>
            <a:ext cx="8391525" cy="677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b="1" u="sng" smtClean="0">
                <a:solidFill>
                  <a:srgbClr val="FFFF00"/>
                </a:solidFill>
                <a:latin typeface="Book Antiqua" panose="02040602050305030304" pitchFamily="18" charset="0"/>
              </a:rPr>
              <a:t>MISURARE</a:t>
            </a:r>
            <a:r>
              <a:rPr lang="it-IT" altLang="it-IT" smtClean="0">
                <a:latin typeface="Book Antiqua" panose="02040602050305030304" pitchFamily="18" charset="0"/>
              </a:rPr>
              <a:t> significa </a:t>
            </a:r>
            <a:r>
              <a:rPr lang="it-IT" altLang="it-IT" b="1" u="sng" smtClean="0">
                <a:solidFill>
                  <a:srgbClr val="FFFF00"/>
                </a:solidFill>
                <a:latin typeface="Book Antiqua" panose="02040602050305030304" pitchFamily="18" charset="0"/>
              </a:rPr>
              <a:t>CONOSCERE</a:t>
            </a:r>
          </a:p>
        </p:txBody>
      </p:sp>
      <p:sp>
        <p:nvSpPr>
          <p:cNvPr id="91140" name="Rectangle 4"/>
          <p:cNvSpPr>
            <a:spLocks noChangeArrowheads="1"/>
          </p:cNvSpPr>
          <p:nvPr/>
        </p:nvSpPr>
        <p:spPr bwMode="auto">
          <a:xfrm>
            <a:off x="265113" y="1681163"/>
            <a:ext cx="8878887"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627063"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627063"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627063"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627063"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627063"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627063"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627063"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627063"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627063"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dirty="0" smtClean="0">
                <a:solidFill>
                  <a:srgbClr val="FFFF00"/>
                </a:solidFill>
                <a:latin typeface="Book Antiqua" panose="02040602050305030304" pitchFamily="18" charset="0"/>
              </a:rPr>
              <a:t>Da sempre l’uomo effettua misure</a:t>
            </a:r>
            <a:r>
              <a:rPr lang="it-IT" altLang="it-IT" dirty="0" smtClean="0">
                <a:latin typeface="Book Antiqua" panose="02040602050305030304" pitchFamily="18" charset="0"/>
              </a:rPr>
              <a:t> per conoscere il mondo che ci circonda e le </a:t>
            </a:r>
            <a:r>
              <a:rPr lang="it-IT" altLang="it-IT" dirty="0" smtClean="0">
                <a:solidFill>
                  <a:srgbClr val="FFFF00"/>
                </a:solidFill>
                <a:latin typeface="Book Antiqua" panose="02040602050305030304" pitchFamily="18" charset="0"/>
              </a:rPr>
              <a:t>proprietà</a:t>
            </a:r>
            <a:r>
              <a:rPr lang="it-IT" altLang="it-IT" dirty="0" smtClean="0">
                <a:latin typeface="Book Antiqua" panose="02040602050305030304" pitchFamily="18" charset="0"/>
              </a:rPr>
              <a:t> degli oggetti/</a:t>
            </a:r>
            <a:r>
              <a:rPr lang="it-IT" altLang="it-IT" dirty="0" smtClean="0">
                <a:solidFill>
                  <a:srgbClr val="FFFF00"/>
                </a:solidFill>
                <a:latin typeface="Book Antiqua" panose="02040602050305030304" pitchFamily="18" charset="0"/>
              </a:rPr>
              <a:t>fenomeni di interesse</a:t>
            </a:r>
          </a:p>
        </p:txBody>
      </p:sp>
      <p:sp>
        <p:nvSpPr>
          <p:cNvPr id="91141" name="Rectangle 5"/>
          <p:cNvSpPr>
            <a:spLocks noChangeArrowheads="1"/>
          </p:cNvSpPr>
          <p:nvPr/>
        </p:nvSpPr>
        <p:spPr bwMode="auto">
          <a:xfrm>
            <a:off x="277813" y="3167063"/>
            <a:ext cx="8878887"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60400" indent="-660400">
              <a:spcBef>
                <a:spcPct val="20000"/>
              </a:spcBef>
              <a:buClr>
                <a:schemeClr val="hlink"/>
              </a:buClr>
              <a:buSzPct val="120000"/>
              <a:buChar char="•"/>
              <a:tabLst>
                <a:tab pos="627063" algn="l"/>
              </a:tabLst>
              <a:defRPr sz="3200">
                <a:solidFill>
                  <a:schemeClr val="tx1"/>
                </a:solidFill>
                <a:latin typeface="Tahoma" panose="020B0604030504040204" pitchFamily="34" charset="0"/>
              </a:defRPr>
            </a:lvl1pPr>
            <a:lvl2pPr marL="1035050" indent="-577850">
              <a:spcBef>
                <a:spcPct val="20000"/>
              </a:spcBef>
              <a:buFont typeface="Tahoma" panose="020B0604030504040204" pitchFamily="34" charset="0"/>
              <a:buChar char="–"/>
              <a:tabLst>
                <a:tab pos="627063" algn="l"/>
              </a:tabLst>
              <a:defRPr sz="2800">
                <a:solidFill>
                  <a:schemeClr val="tx1"/>
                </a:solidFill>
                <a:latin typeface="Tahoma" panose="020B0604030504040204" pitchFamily="34" charset="0"/>
              </a:defRPr>
            </a:lvl2pPr>
            <a:lvl3pPr marL="1409700" indent="-495300">
              <a:spcBef>
                <a:spcPct val="20000"/>
              </a:spcBef>
              <a:buClr>
                <a:schemeClr val="hlink"/>
              </a:buClr>
              <a:buSzPct val="120000"/>
              <a:buChar char="•"/>
              <a:tabLst>
                <a:tab pos="627063" algn="l"/>
              </a:tabLst>
              <a:defRPr sz="2400">
                <a:solidFill>
                  <a:schemeClr val="tx1"/>
                </a:solidFill>
                <a:latin typeface="Tahoma" panose="020B0604030504040204" pitchFamily="34" charset="0"/>
              </a:defRPr>
            </a:lvl3pPr>
            <a:lvl4pPr marL="1784350" indent="-412750">
              <a:spcBef>
                <a:spcPct val="20000"/>
              </a:spcBef>
              <a:buFont typeface="Tahoma" panose="020B0604030504040204" pitchFamily="34" charset="0"/>
              <a:buChar char="–"/>
              <a:tabLst>
                <a:tab pos="627063" algn="l"/>
              </a:tabLst>
              <a:defRPr sz="2000">
                <a:solidFill>
                  <a:schemeClr val="tx1"/>
                </a:solidFill>
                <a:latin typeface="Tahoma" panose="020B0604030504040204" pitchFamily="34" charset="0"/>
              </a:defRPr>
            </a:lvl4pPr>
            <a:lvl5pPr marL="2241550" indent="-412750">
              <a:spcBef>
                <a:spcPct val="20000"/>
              </a:spcBef>
              <a:buClr>
                <a:schemeClr val="hlink"/>
              </a:buClr>
              <a:buSzPct val="80000"/>
              <a:buFont typeface="Wingdings" panose="05000000000000000000" pitchFamily="2" charset="2"/>
              <a:buChar char="v"/>
              <a:tabLst>
                <a:tab pos="627063" algn="l"/>
              </a:tabLst>
              <a:defRPr sz="2000">
                <a:solidFill>
                  <a:schemeClr val="tx1"/>
                </a:solidFill>
                <a:latin typeface="Tahoma" panose="020B0604030504040204" pitchFamily="34" charset="0"/>
              </a:defRPr>
            </a:lvl5pPr>
            <a:lvl6pPr marL="2698750" indent="-412750" eaLnBrk="0" fontAlgn="base" hangingPunct="0">
              <a:spcBef>
                <a:spcPct val="20000"/>
              </a:spcBef>
              <a:spcAft>
                <a:spcPct val="0"/>
              </a:spcAft>
              <a:buClr>
                <a:schemeClr val="hlink"/>
              </a:buClr>
              <a:buSzPct val="80000"/>
              <a:buFont typeface="Wingdings" panose="05000000000000000000" pitchFamily="2" charset="2"/>
              <a:buChar char="v"/>
              <a:tabLst>
                <a:tab pos="627063" algn="l"/>
              </a:tabLst>
              <a:defRPr sz="2000">
                <a:solidFill>
                  <a:schemeClr val="tx1"/>
                </a:solidFill>
                <a:latin typeface="Tahoma" panose="020B0604030504040204" pitchFamily="34" charset="0"/>
              </a:defRPr>
            </a:lvl6pPr>
            <a:lvl7pPr marL="3155950" indent="-412750" eaLnBrk="0" fontAlgn="base" hangingPunct="0">
              <a:spcBef>
                <a:spcPct val="20000"/>
              </a:spcBef>
              <a:spcAft>
                <a:spcPct val="0"/>
              </a:spcAft>
              <a:buClr>
                <a:schemeClr val="hlink"/>
              </a:buClr>
              <a:buSzPct val="80000"/>
              <a:buFont typeface="Wingdings" panose="05000000000000000000" pitchFamily="2" charset="2"/>
              <a:buChar char="v"/>
              <a:tabLst>
                <a:tab pos="627063" algn="l"/>
              </a:tabLst>
              <a:defRPr sz="2000">
                <a:solidFill>
                  <a:schemeClr val="tx1"/>
                </a:solidFill>
                <a:latin typeface="Tahoma" panose="020B0604030504040204" pitchFamily="34" charset="0"/>
              </a:defRPr>
            </a:lvl7pPr>
            <a:lvl8pPr marL="3613150" indent="-412750" eaLnBrk="0" fontAlgn="base" hangingPunct="0">
              <a:spcBef>
                <a:spcPct val="20000"/>
              </a:spcBef>
              <a:spcAft>
                <a:spcPct val="0"/>
              </a:spcAft>
              <a:buClr>
                <a:schemeClr val="hlink"/>
              </a:buClr>
              <a:buSzPct val="80000"/>
              <a:buFont typeface="Wingdings" panose="05000000000000000000" pitchFamily="2" charset="2"/>
              <a:buChar char="v"/>
              <a:tabLst>
                <a:tab pos="627063" algn="l"/>
              </a:tabLst>
              <a:defRPr sz="2000">
                <a:solidFill>
                  <a:schemeClr val="tx1"/>
                </a:solidFill>
                <a:latin typeface="Tahoma" panose="020B0604030504040204" pitchFamily="34" charset="0"/>
              </a:defRPr>
            </a:lvl8pPr>
            <a:lvl9pPr marL="4070350" indent="-412750" eaLnBrk="0" fontAlgn="base" hangingPunct="0">
              <a:spcBef>
                <a:spcPct val="20000"/>
              </a:spcBef>
              <a:spcAft>
                <a:spcPct val="0"/>
              </a:spcAft>
              <a:buClr>
                <a:schemeClr val="hlink"/>
              </a:buClr>
              <a:buSzPct val="80000"/>
              <a:buFont typeface="Wingdings" panose="05000000000000000000" pitchFamily="2" charset="2"/>
              <a:buChar char="v"/>
              <a:tabLst>
                <a:tab pos="627063" algn="l"/>
              </a:tabLst>
              <a:defRPr sz="2000">
                <a:solidFill>
                  <a:schemeClr val="tx1"/>
                </a:solidFill>
                <a:latin typeface="Tahoma" panose="020B0604030504040204" pitchFamily="34" charset="0"/>
              </a:defRPr>
            </a:lvl9pPr>
          </a:lstStyle>
          <a:p>
            <a:pPr algn="ctr" eaLnBrk="1" hangingPunct="1">
              <a:lnSpc>
                <a:spcPct val="90000"/>
              </a:lnSpc>
              <a:buClr>
                <a:schemeClr val="tx1"/>
              </a:buClr>
              <a:buFontTx/>
              <a:buNone/>
              <a:defRPr/>
            </a:pPr>
            <a:r>
              <a:rPr lang="it-IT" altLang="it-IT" b="1" u="sng" smtClean="0">
                <a:solidFill>
                  <a:srgbClr val="FFFF00"/>
                </a:solidFill>
                <a:effectLst>
                  <a:outerShdw blurRad="38100" dist="38100" dir="2700000" algn="tl">
                    <a:srgbClr val="000000"/>
                  </a:outerShdw>
                </a:effectLst>
                <a:latin typeface="Book Antiqua" panose="02040602050305030304" pitchFamily="18" charset="0"/>
              </a:rPr>
              <a:t>MISURA</a:t>
            </a:r>
            <a:r>
              <a:rPr lang="it-IT" altLang="it-IT" b="1" smtClean="0">
                <a:solidFill>
                  <a:srgbClr val="FFFF00"/>
                </a:solidFill>
                <a:effectLst>
                  <a:outerShdw blurRad="38100" dist="38100" dir="2700000" algn="tl">
                    <a:srgbClr val="000000"/>
                  </a:outerShdw>
                </a:effectLst>
                <a:latin typeface="Book Antiqua" panose="02040602050305030304" pitchFamily="18" charset="0"/>
              </a:rPr>
              <a:t> </a:t>
            </a:r>
            <a:r>
              <a:rPr lang="it-IT" altLang="it-IT" sz="2000" b="1" smtClean="0">
                <a:effectLst>
                  <a:outerShdw blurRad="38100" dist="38100" dir="2700000" algn="tl">
                    <a:srgbClr val="000000"/>
                  </a:outerShdw>
                </a:effectLst>
                <a:latin typeface="Book Antiqua" panose="02040602050305030304" pitchFamily="18" charset="0"/>
              </a:rPr>
              <a:t>(da VIM)</a:t>
            </a:r>
            <a:endParaRPr lang="it-IT" altLang="it-IT" sz="2000" u="sng" smtClean="0">
              <a:effectLst>
                <a:outerShdw blurRad="38100" dist="38100" dir="2700000" algn="tl">
                  <a:srgbClr val="000000"/>
                </a:outerShdw>
              </a:effectLst>
              <a:latin typeface="Book Antiqua" panose="02040602050305030304" pitchFamily="18" charset="0"/>
            </a:endParaRPr>
          </a:p>
        </p:txBody>
      </p:sp>
      <p:sp>
        <p:nvSpPr>
          <p:cNvPr id="91143" name="Rectangle 7"/>
          <p:cNvSpPr>
            <a:spLocks noChangeArrowheads="1"/>
          </p:cNvSpPr>
          <p:nvPr/>
        </p:nvSpPr>
        <p:spPr bwMode="auto">
          <a:xfrm>
            <a:off x="277813" y="3660775"/>
            <a:ext cx="8878887" cy="1309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60400" indent="-660400" algn="l">
              <a:spcBef>
                <a:spcPct val="20000"/>
              </a:spcBef>
              <a:buClr>
                <a:schemeClr val="hlink"/>
              </a:buClr>
              <a:buSzPct val="120000"/>
              <a:buChar char="•"/>
              <a:tabLst>
                <a:tab pos="627063" algn="l"/>
              </a:tabLst>
              <a:defRPr sz="3200">
                <a:solidFill>
                  <a:schemeClr val="tx1"/>
                </a:solidFill>
                <a:effectLst>
                  <a:outerShdw blurRad="38100" dist="38100" dir="2700000" algn="tl">
                    <a:srgbClr val="000000"/>
                  </a:outerShdw>
                </a:effectLst>
                <a:latin typeface="Tahoma" panose="020B0604030504040204" pitchFamily="34" charset="0"/>
              </a:defRPr>
            </a:lvl1pPr>
            <a:lvl2pPr marL="1035050" indent="-577850" algn="l">
              <a:spcBef>
                <a:spcPct val="20000"/>
              </a:spcBef>
              <a:buFont typeface="Tahoma" panose="020B0604030504040204" pitchFamily="34" charset="0"/>
              <a:buChar char="–"/>
              <a:tabLst>
                <a:tab pos="627063" algn="l"/>
              </a:tabLst>
              <a:defRPr sz="2800">
                <a:solidFill>
                  <a:schemeClr val="tx1"/>
                </a:solidFill>
                <a:effectLst>
                  <a:outerShdw blurRad="38100" dist="38100" dir="2700000" algn="tl">
                    <a:srgbClr val="000000"/>
                  </a:outerShdw>
                </a:effectLst>
                <a:latin typeface="Tahoma" panose="020B0604030504040204" pitchFamily="34" charset="0"/>
              </a:defRPr>
            </a:lvl2pPr>
            <a:lvl3pPr marL="1409700" indent="-495300" algn="l">
              <a:spcBef>
                <a:spcPct val="20000"/>
              </a:spcBef>
              <a:buClr>
                <a:schemeClr val="hlink"/>
              </a:buClr>
              <a:buSzPct val="120000"/>
              <a:buChar char="•"/>
              <a:tabLst>
                <a:tab pos="627063" algn="l"/>
              </a:tabLst>
              <a:defRPr sz="2400">
                <a:solidFill>
                  <a:schemeClr val="tx1"/>
                </a:solidFill>
                <a:effectLst>
                  <a:outerShdw blurRad="38100" dist="38100" dir="2700000" algn="tl">
                    <a:srgbClr val="000000"/>
                  </a:outerShdw>
                </a:effectLst>
                <a:latin typeface="Tahoma" panose="020B0604030504040204" pitchFamily="34" charset="0"/>
              </a:defRPr>
            </a:lvl3pPr>
            <a:lvl4pPr marL="1784350" indent="-412750" algn="l">
              <a:spcBef>
                <a:spcPct val="20000"/>
              </a:spcBef>
              <a:buFont typeface="Tahoma" panose="020B0604030504040204" pitchFamily="34" charset="0"/>
              <a:buChar char="–"/>
              <a:tabLst>
                <a:tab pos="627063" algn="l"/>
              </a:tabLst>
              <a:defRPr sz="2000">
                <a:solidFill>
                  <a:schemeClr val="tx1"/>
                </a:solidFill>
                <a:effectLst>
                  <a:outerShdw blurRad="38100" dist="38100" dir="2700000" algn="tl">
                    <a:srgbClr val="000000"/>
                  </a:outerShdw>
                </a:effectLst>
                <a:latin typeface="Tahoma" panose="020B0604030504040204" pitchFamily="34" charset="0"/>
              </a:defRPr>
            </a:lvl4pPr>
            <a:lvl5pPr marL="2241550" indent="-412750" algn="l">
              <a:spcBef>
                <a:spcPct val="20000"/>
              </a:spcBef>
              <a:buClr>
                <a:schemeClr val="hlink"/>
              </a:buClr>
              <a:buSzPct val="80000"/>
              <a:buFont typeface="Wingdings" panose="05000000000000000000" pitchFamily="2" charset="2"/>
              <a:buChar char="v"/>
              <a:tabLst>
                <a:tab pos="627063" algn="l"/>
              </a:tabLst>
              <a:defRPr sz="2000">
                <a:solidFill>
                  <a:schemeClr val="tx1"/>
                </a:solidFill>
                <a:effectLst>
                  <a:outerShdw blurRad="38100" dist="38100" dir="2700000" algn="tl">
                    <a:srgbClr val="000000"/>
                  </a:outerShdw>
                </a:effectLst>
                <a:latin typeface="Tahoma" panose="020B0604030504040204" pitchFamily="34" charset="0"/>
              </a:defRPr>
            </a:lvl5pPr>
            <a:lvl6pPr marL="2698750" indent="-412750" fontAlgn="base">
              <a:spcBef>
                <a:spcPct val="20000"/>
              </a:spcBef>
              <a:spcAft>
                <a:spcPct val="0"/>
              </a:spcAft>
              <a:buClr>
                <a:schemeClr val="hlink"/>
              </a:buClr>
              <a:buSzPct val="80000"/>
              <a:buFont typeface="Wingdings" panose="05000000000000000000" pitchFamily="2" charset="2"/>
              <a:buChar char="v"/>
              <a:tabLst>
                <a:tab pos="627063" algn="l"/>
              </a:tabLst>
              <a:defRPr sz="2000">
                <a:solidFill>
                  <a:schemeClr val="tx1"/>
                </a:solidFill>
                <a:effectLst>
                  <a:outerShdw blurRad="38100" dist="38100" dir="2700000" algn="tl">
                    <a:srgbClr val="000000"/>
                  </a:outerShdw>
                </a:effectLst>
                <a:latin typeface="Tahoma" panose="020B0604030504040204" pitchFamily="34" charset="0"/>
              </a:defRPr>
            </a:lvl6pPr>
            <a:lvl7pPr marL="3155950" indent="-412750" fontAlgn="base">
              <a:spcBef>
                <a:spcPct val="20000"/>
              </a:spcBef>
              <a:spcAft>
                <a:spcPct val="0"/>
              </a:spcAft>
              <a:buClr>
                <a:schemeClr val="hlink"/>
              </a:buClr>
              <a:buSzPct val="80000"/>
              <a:buFont typeface="Wingdings" panose="05000000000000000000" pitchFamily="2" charset="2"/>
              <a:buChar char="v"/>
              <a:tabLst>
                <a:tab pos="627063" algn="l"/>
              </a:tabLst>
              <a:defRPr sz="2000">
                <a:solidFill>
                  <a:schemeClr val="tx1"/>
                </a:solidFill>
                <a:effectLst>
                  <a:outerShdw blurRad="38100" dist="38100" dir="2700000" algn="tl">
                    <a:srgbClr val="000000"/>
                  </a:outerShdw>
                </a:effectLst>
                <a:latin typeface="Tahoma" panose="020B0604030504040204" pitchFamily="34" charset="0"/>
              </a:defRPr>
            </a:lvl7pPr>
            <a:lvl8pPr marL="3613150" indent="-412750" fontAlgn="base">
              <a:spcBef>
                <a:spcPct val="20000"/>
              </a:spcBef>
              <a:spcAft>
                <a:spcPct val="0"/>
              </a:spcAft>
              <a:buClr>
                <a:schemeClr val="hlink"/>
              </a:buClr>
              <a:buSzPct val="80000"/>
              <a:buFont typeface="Wingdings" panose="05000000000000000000" pitchFamily="2" charset="2"/>
              <a:buChar char="v"/>
              <a:tabLst>
                <a:tab pos="627063" algn="l"/>
              </a:tabLst>
              <a:defRPr sz="2000">
                <a:solidFill>
                  <a:schemeClr val="tx1"/>
                </a:solidFill>
                <a:effectLst>
                  <a:outerShdw blurRad="38100" dist="38100" dir="2700000" algn="tl">
                    <a:srgbClr val="000000"/>
                  </a:outerShdw>
                </a:effectLst>
                <a:latin typeface="Tahoma" panose="020B0604030504040204" pitchFamily="34" charset="0"/>
              </a:defRPr>
            </a:lvl8pPr>
            <a:lvl9pPr marL="4070350" indent="-412750" fontAlgn="base">
              <a:spcBef>
                <a:spcPct val="20000"/>
              </a:spcBef>
              <a:spcAft>
                <a:spcPct val="0"/>
              </a:spcAft>
              <a:buClr>
                <a:schemeClr val="hlink"/>
              </a:buClr>
              <a:buSzPct val="80000"/>
              <a:buFont typeface="Wingdings" panose="05000000000000000000" pitchFamily="2" charset="2"/>
              <a:buChar char="v"/>
              <a:tabLst>
                <a:tab pos="627063"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80000"/>
              </a:lnSpc>
              <a:spcBef>
                <a:spcPct val="10000"/>
              </a:spcBef>
              <a:buClr>
                <a:schemeClr val="tx1"/>
              </a:buClr>
              <a:buFontTx/>
              <a:buNone/>
              <a:defRPr/>
            </a:pPr>
            <a:r>
              <a:rPr lang="it-IT" altLang="it-IT" dirty="0" smtClean="0">
                <a:latin typeface="Book Antiqua" panose="02040602050305030304" pitchFamily="18" charset="0"/>
              </a:rPr>
              <a:t>(</a:t>
            </a:r>
            <a:r>
              <a:rPr lang="it-IT" altLang="it-IT" i="1" dirty="0" smtClean="0">
                <a:latin typeface="Book Antiqua" panose="02040602050305030304" pitchFamily="18" charset="0"/>
              </a:rPr>
              <a:t>i</a:t>
            </a:r>
            <a:r>
              <a:rPr lang="it-IT" altLang="it-IT" dirty="0" smtClean="0">
                <a:latin typeface="Book Antiqua" panose="02040602050305030304" pitchFamily="18" charset="0"/>
              </a:rPr>
              <a:t>)	</a:t>
            </a:r>
            <a:r>
              <a:rPr lang="it-IT" altLang="it-IT" b="1" u="sng" dirty="0" smtClean="0">
                <a:solidFill>
                  <a:srgbClr val="FFFF00"/>
                </a:solidFill>
                <a:latin typeface="Book Antiqua" panose="02040602050305030304" pitchFamily="18" charset="0"/>
              </a:rPr>
              <a:t>procedimento</a:t>
            </a:r>
            <a:r>
              <a:rPr lang="it-IT" altLang="it-IT" b="1" dirty="0" smtClean="0">
                <a:solidFill>
                  <a:srgbClr val="FFFF00"/>
                </a:solidFill>
                <a:latin typeface="Book Antiqua" panose="02040602050305030304" pitchFamily="18" charset="0"/>
              </a:rPr>
              <a:t> di misurazione</a:t>
            </a:r>
            <a:r>
              <a:rPr lang="it-IT" altLang="it-IT" dirty="0" smtClean="0">
                <a:solidFill>
                  <a:srgbClr val="FFFF00"/>
                </a:solidFill>
                <a:latin typeface="Book Antiqua" panose="02040602050305030304" pitchFamily="18" charset="0"/>
              </a:rPr>
              <a:t/>
            </a:r>
            <a:br>
              <a:rPr lang="it-IT" altLang="it-IT" dirty="0" smtClean="0">
                <a:solidFill>
                  <a:srgbClr val="FFFF00"/>
                </a:solidFill>
                <a:latin typeface="Book Antiqua" panose="02040602050305030304" pitchFamily="18" charset="0"/>
              </a:rPr>
            </a:br>
            <a:r>
              <a:rPr lang="it-IT" altLang="it-IT" dirty="0" smtClean="0">
                <a:latin typeface="Book Antiqua" panose="02040602050305030304" pitchFamily="18" charset="0"/>
              </a:rPr>
              <a:t>porta all’</a:t>
            </a:r>
            <a:r>
              <a:rPr lang="it-IT" altLang="it-IT" u="sng" dirty="0" smtClean="0">
                <a:latin typeface="Book Antiqua" panose="02040602050305030304" pitchFamily="18" charset="0"/>
              </a:rPr>
              <a:t>assegnazione di un </a:t>
            </a:r>
            <a:r>
              <a:rPr lang="it-IT" altLang="it-IT" b="1" u="sng" dirty="0" smtClean="0">
                <a:latin typeface="Book Antiqua" panose="02040602050305030304" pitchFamily="18" charset="0"/>
              </a:rPr>
              <a:t>valore</a:t>
            </a:r>
            <a:r>
              <a:rPr lang="it-IT" altLang="it-IT" u="sng" dirty="0" smtClean="0">
                <a:latin typeface="Book Antiqua" panose="02040602050305030304" pitchFamily="18" charset="0"/>
              </a:rPr>
              <a:t> a        una  grandezza fisica detta </a:t>
            </a:r>
            <a:r>
              <a:rPr lang="it-IT" altLang="it-IT" b="1" u="sng" dirty="0" smtClean="0">
                <a:latin typeface="Book Antiqua" panose="02040602050305030304" pitchFamily="18" charset="0"/>
              </a:rPr>
              <a:t>misurando</a:t>
            </a:r>
          </a:p>
        </p:txBody>
      </p:sp>
      <p:sp>
        <p:nvSpPr>
          <p:cNvPr id="91144" name="Rectangle 8"/>
          <p:cNvSpPr>
            <a:spLocks noChangeArrowheads="1"/>
          </p:cNvSpPr>
          <p:nvPr/>
        </p:nvSpPr>
        <p:spPr bwMode="auto">
          <a:xfrm>
            <a:off x="265113" y="4868863"/>
            <a:ext cx="8878887" cy="1700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60400" indent="-660400" algn="l">
              <a:spcBef>
                <a:spcPct val="20000"/>
              </a:spcBef>
              <a:buClr>
                <a:schemeClr val="hlink"/>
              </a:buClr>
              <a:buSzPct val="120000"/>
              <a:buChar char="•"/>
              <a:tabLst>
                <a:tab pos="627063" algn="l"/>
              </a:tabLst>
              <a:defRPr sz="3200">
                <a:solidFill>
                  <a:schemeClr val="tx1"/>
                </a:solidFill>
                <a:effectLst>
                  <a:outerShdw blurRad="38100" dist="38100" dir="2700000" algn="tl">
                    <a:srgbClr val="000000"/>
                  </a:outerShdw>
                </a:effectLst>
                <a:latin typeface="Tahoma" panose="020B0604030504040204" pitchFamily="34" charset="0"/>
              </a:defRPr>
            </a:lvl1pPr>
            <a:lvl2pPr marL="1035050" indent="-577850" algn="l">
              <a:spcBef>
                <a:spcPct val="20000"/>
              </a:spcBef>
              <a:buFont typeface="Tahoma" panose="020B0604030504040204" pitchFamily="34" charset="0"/>
              <a:buChar char="–"/>
              <a:tabLst>
                <a:tab pos="627063" algn="l"/>
              </a:tabLst>
              <a:defRPr sz="2800">
                <a:solidFill>
                  <a:schemeClr val="tx1"/>
                </a:solidFill>
                <a:effectLst>
                  <a:outerShdw blurRad="38100" dist="38100" dir="2700000" algn="tl">
                    <a:srgbClr val="000000"/>
                  </a:outerShdw>
                </a:effectLst>
                <a:latin typeface="Tahoma" panose="020B0604030504040204" pitchFamily="34" charset="0"/>
              </a:defRPr>
            </a:lvl2pPr>
            <a:lvl3pPr marL="1409700" indent="-495300" algn="l">
              <a:spcBef>
                <a:spcPct val="20000"/>
              </a:spcBef>
              <a:buClr>
                <a:schemeClr val="hlink"/>
              </a:buClr>
              <a:buSzPct val="120000"/>
              <a:buChar char="•"/>
              <a:tabLst>
                <a:tab pos="627063" algn="l"/>
              </a:tabLst>
              <a:defRPr sz="2400">
                <a:solidFill>
                  <a:schemeClr val="tx1"/>
                </a:solidFill>
                <a:effectLst>
                  <a:outerShdw blurRad="38100" dist="38100" dir="2700000" algn="tl">
                    <a:srgbClr val="000000"/>
                  </a:outerShdw>
                </a:effectLst>
                <a:latin typeface="Tahoma" panose="020B0604030504040204" pitchFamily="34" charset="0"/>
              </a:defRPr>
            </a:lvl3pPr>
            <a:lvl4pPr marL="1784350" indent="-412750" algn="l">
              <a:spcBef>
                <a:spcPct val="20000"/>
              </a:spcBef>
              <a:buFont typeface="Tahoma" panose="020B0604030504040204" pitchFamily="34" charset="0"/>
              <a:buChar char="–"/>
              <a:tabLst>
                <a:tab pos="627063" algn="l"/>
              </a:tabLst>
              <a:defRPr sz="2000">
                <a:solidFill>
                  <a:schemeClr val="tx1"/>
                </a:solidFill>
                <a:effectLst>
                  <a:outerShdw blurRad="38100" dist="38100" dir="2700000" algn="tl">
                    <a:srgbClr val="000000"/>
                  </a:outerShdw>
                </a:effectLst>
                <a:latin typeface="Tahoma" panose="020B0604030504040204" pitchFamily="34" charset="0"/>
              </a:defRPr>
            </a:lvl4pPr>
            <a:lvl5pPr marL="2241550" indent="-412750" algn="l">
              <a:spcBef>
                <a:spcPct val="20000"/>
              </a:spcBef>
              <a:buClr>
                <a:schemeClr val="hlink"/>
              </a:buClr>
              <a:buSzPct val="80000"/>
              <a:buFont typeface="Wingdings" panose="05000000000000000000" pitchFamily="2" charset="2"/>
              <a:buChar char="v"/>
              <a:tabLst>
                <a:tab pos="627063" algn="l"/>
              </a:tabLst>
              <a:defRPr sz="2000">
                <a:solidFill>
                  <a:schemeClr val="tx1"/>
                </a:solidFill>
                <a:effectLst>
                  <a:outerShdw blurRad="38100" dist="38100" dir="2700000" algn="tl">
                    <a:srgbClr val="000000"/>
                  </a:outerShdw>
                </a:effectLst>
                <a:latin typeface="Tahoma" panose="020B0604030504040204" pitchFamily="34" charset="0"/>
              </a:defRPr>
            </a:lvl5pPr>
            <a:lvl6pPr marL="2698750" indent="-412750" fontAlgn="base">
              <a:spcBef>
                <a:spcPct val="20000"/>
              </a:spcBef>
              <a:spcAft>
                <a:spcPct val="0"/>
              </a:spcAft>
              <a:buClr>
                <a:schemeClr val="hlink"/>
              </a:buClr>
              <a:buSzPct val="80000"/>
              <a:buFont typeface="Wingdings" panose="05000000000000000000" pitchFamily="2" charset="2"/>
              <a:buChar char="v"/>
              <a:tabLst>
                <a:tab pos="627063" algn="l"/>
              </a:tabLst>
              <a:defRPr sz="2000">
                <a:solidFill>
                  <a:schemeClr val="tx1"/>
                </a:solidFill>
                <a:effectLst>
                  <a:outerShdw blurRad="38100" dist="38100" dir="2700000" algn="tl">
                    <a:srgbClr val="000000"/>
                  </a:outerShdw>
                </a:effectLst>
                <a:latin typeface="Tahoma" panose="020B0604030504040204" pitchFamily="34" charset="0"/>
              </a:defRPr>
            </a:lvl6pPr>
            <a:lvl7pPr marL="3155950" indent="-412750" fontAlgn="base">
              <a:spcBef>
                <a:spcPct val="20000"/>
              </a:spcBef>
              <a:spcAft>
                <a:spcPct val="0"/>
              </a:spcAft>
              <a:buClr>
                <a:schemeClr val="hlink"/>
              </a:buClr>
              <a:buSzPct val="80000"/>
              <a:buFont typeface="Wingdings" panose="05000000000000000000" pitchFamily="2" charset="2"/>
              <a:buChar char="v"/>
              <a:tabLst>
                <a:tab pos="627063" algn="l"/>
              </a:tabLst>
              <a:defRPr sz="2000">
                <a:solidFill>
                  <a:schemeClr val="tx1"/>
                </a:solidFill>
                <a:effectLst>
                  <a:outerShdw blurRad="38100" dist="38100" dir="2700000" algn="tl">
                    <a:srgbClr val="000000"/>
                  </a:outerShdw>
                </a:effectLst>
                <a:latin typeface="Tahoma" panose="020B0604030504040204" pitchFamily="34" charset="0"/>
              </a:defRPr>
            </a:lvl7pPr>
            <a:lvl8pPr marL="3613150" indent="-412750" fontAlgn="base">
              <a:spcBef>
                <a:spcPct val="20000"/>
              </a:spcBef>
              <a:spcAft>
                <a:spcPct val="0"/>
              </a:spcAft>
              <a:buClr>
                <a:schemeClr val="hlink"/>
              </a:buClr>
              <a:buSzPct val="80000"/>
              <a:buFont typeface="Wingdings" panose="05000000000000000000" pitchFamily="2" charset="2"/>
              <a:buChar char="v"/>
              <a:tabLst>
                <a:tab pos="627063" algn="l"/>
              </a:tabLst>
              <a:defRPr sz="2000">
                <a:solidFill>
                  <a:schemeClr val="tx1"/>
                </a:solidFill>
                <a:effectLst>
                  <a:outerShdw blurRad="38100" dist="38100" dir="2700000" algn="tl">
                    <a:srgbClr val="000000"/>
                  </a:outerShdw>
                </a:effectLst>
                <a:latin typeface="Tahoma" panose="020B0604030504040204" pitchFamily="34" charset="0"/>
              </a:defRPr>
            </a:lvl8pPr>
            <a:lvl9pPr marL="4070350" indent="-412750" fontAlgn="base">
              <a:spcBef>
                <a:spcPct val="20000"/>
              </a:spcBef>
              <a:spcAft>
                <a:spcPct val="0"/>
              </a:spcAft>
              <a:buClr>
                <a:schemeClr val="hlink"/>
              </a:buClr>
              <a:buSzPct val="80000"/>
              <a:buFont typeface="Wingdings" panose="05000000000000000000" pitchFamily="2" charset="2"/>
              <a:buChar char="v"/>
              <a:tabLst>
                <a:tab pos="627063"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80000"/>
              </a:lnSpc>
              <a:spcBef>
                <a:spcPct val="10000"/>
              </a:spcBef>
              <a:buClr>
                <a:schemeClr val="tx1"/>
              </a:buClr>
              <a:buFontTx/>
              <a:buNone/>
              <a:defRPr/>
            </a:pPr>
            <a:r>
              <a:rPr lang="it-IT" altLang="it-IT" dirty="0" smtClean="0">
                <a:latin typeface="Book Antiqua" panose="02040602050305030304" pitchFamily="18" charset="0"/>
              </a:rPr>
              <a:t>(</a:t>
            </a:r>
            <a:r>
              <a:rPr lang="it-IT" altLang="it-IT" i="1" dirty="0" smtClean="0">
                <a:latin typeface="Book Antiqua" panose="02040602050305030304" pitchFamily="18" charset="0"/>
              </a:rPr>
              <a:t>ii</a:t>
            </a:r>
            <a:r>
              <a:rPr lang="it-IT" altLang="it-IT" dirty="0" smtClean="0">
                <a:latin typeface="Book Antiqua" panose="02040602050305030304" pitchFamily="18" charset="0"/>
              </a:rPr>
              <a:t>)	 </a:t>
            </a:r>
            <a:r>
              <a:rPr lang="it-IT" altLang="it-IT" b="1" u="sng" dirty="0" smtClean="0">
                <a:solidFill>
                  <a:srgbClr val="FFFF00"/>
                </a:solidFill>
                <a:latin typeface="Book Antiqua" panose="02040602050305030304" pitchFamily="18" charset="0"/>
              </a:rPr>
              <a:t>risultato</a:t>
            </a:r>
            <a:r>
              <a:rPr lang="it-IT" altLang="it-IT" b="1" dirty="0" smtClean="0">
                <a:solidFill>
                  <a:srgbClr val="FFFF00"/>
                </a:solidFill>
                <a:latin typeface="Book Antiqua" panose="02040602050305030304" pitchFamily="18" charset="0"/>
              </a:rPr>
              <a:t> della misurazione</a:t>
            </a:r>
            <a:r>
              <a:rPr lang="it-IT" altLang="it-IT" dirty="0" smtClean="0">
                <a:latin typeface="Book Antiqua" panose="02040602050305030304" pitchFamily="18" charset="0"/>
              </a:rPr>
              <a:t> </a:t>
            </a:r>
            <a:br>
              <a:rPr lang="it-IT" altLang="it-IT" dirty="0" smtClean="0">
                <a:latin typeface="Book Antiqua" panose="02040602050305030304" pitchFamily="18" charset="0"/>
              </a:rPr>
            </a:br>
            <a:r>
              <a:rPr lang="it-IT" altLang="it-IT" dirty="0" smtClean="0">
                <a:latin typeface="Book Antiqua" panose="02040602050305030304" pitchFamily="18" charset="0"/>
              </a:rPr>
              <a:t>oggi è convenientemente espresso da </a:t>
            </a:r>
            <a:br>
              <a:rPr lang="it-IT" altLang="it-IT" dirty="0" smtClean="0">
                <a:latin typeface="Book Antiqua" panose="02040602050305030304" pitchFamily="18" charset="0"/>
              </a:rPr>
            </a:br>
            <a:r>
              <a:rPr lang="it-IT" altLang="it-IT" dirty="0" smtClean="0">
                <a:latin typeface="Book Antiqua" panose="02040602050305030304" pitchFamily="18" charset="0"/>
              </a:rPr>
              <a:t>un </a:t>
            </a:r>
            <a:r>
              <a:rPr lang="it-IT" altLang="it-IT" b="1" u="sng" dirty="0" smtClean="0">
                <a:latin typeface="Book Antiqua" panose="02040602050305030304" pitchFamily="18" charset="0"/>
              </a:rPr>
              <a:t>valore</a:t>
            </a:r>
            <a:r>
              <a:rPr lang="it-IT" altLang="it-IT" u="sng" dirty="0" smtClean="0">
                <a:latin typeface="Book Antiqua" panose="02040602050305030304" pitchFamily="18" charset="0"/>
              </a:rPr>
              <a:t> numerico</a:t>
            </a:r>
            <a:r>
              <a:rPr lang="it-IT" altLang="it-IT" dirty="0" smtClean="0">
                <a:latin typeface="Book Antiqua" panose="02040602050305030304" pitchFamily="18" charset="0"/>
              </a:rPr>
              <a:t>, un’</a:t>
            </a:r>
            <a:r>
              <a:rPr lang="it-IT" altLang="it-IT" b="1" u="sng" dirty="0" smtClean="0">
                <a:latin typeface="Book Antiqua" panose="02040602050305030304" pitchFamily="18" charset="0"/>
              </a:rPr>
              <a:t>unità</a:t>
            </a:r>
            <a:r>
              <a:rPr lang="it-IT" altLang="it-IT" u="sng" dirty="0" smtClean="0">
                <a:latin typeface="Book Antiqua" panose="02040602050305030304" pitchFamily="18" charset="0"/>
              </a:rPr>
              <a:t> di misura</a:t>
            </a:r>
            <a:r>
              <a:rPr lang="it-IT" altLang="it-IT" dirty="0" smtClean="0">
                <a:latin typeface="Book Antiqua" panose="02040602050305030304" pitchFamily="18" charset="0"/>
              </a:rPr>
              <a:t>,       e l’</a:t>
            </a:r>
            <a:r>
              <a:rPr lang="it-IT" altLang="it-IT" b="1" u="sng" dirty="0" smtClean="0">
                <a:latin typeface="Book Antiqua" panose="02040602050305030304" pitchFamily="18" charset="0"/>
              </a:rPr>
              <a:t>incertezza</a:t>
            </a:r>
            <a:r>
              <a:rPr lang="it-IT" altLang="it-IT" u="sng" dirty="0" smtClean="0">
                <a:latin typeface="Book Antiqua" panose="02040602050305030304" pitchFamily="18" charset="0"/>
              </a:rPr>
              <a:t> associata alla misura</a:t>
            </a:r>
            <a:r>
              <a:rPr lang="it-IT" altLang="it-IT" dirty="0" smtClean="0">
                <a:latin typeface="Book Antiqua" panose="02040602050305030304" pitchFamily="18" charset="0"/>
              </a:rPr>
              <a:t>, …</a:t>
            </a:r>
            <a:endParaRPr lang="it-IT" altLang="it-IT" u="sng" dirty="0" smtClean="0">
              <a:latin typeface="Book Antiqua" panose="02040602050305030304" pitchFamily="18" charset="0"/>
            </a:endParaRPr>
          </a:p>
        </p:txBody>
      </p:sp>
    </p:spTree>
    <p:extLst>
      <p:ext uri="{BB962C8B-B14F-4D97-AF65-F5344CB8AC3E}">
        <p14:creationId xmlns:p14="http://schemas.microsoft.com/office/powerpoint/2010/main" val="5140046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14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114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114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1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0" grpId="0"/>
      <p:bldP spid="91141" grpId="0"/>
      <p:bldP spid="91143" grpId="0"/>
      <p:bldP spid="9114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egnaposto piè di pagina 3"/>
          <p:cNvSpPr>
            <a:spLocks noGrp="1"/>
          </p:cNvSpPr>
          <p:nvPr>
            <p:ph type="ftr" sz="quarter" idx="10"/>
          </p:nvPr>
        </p:nvSpPr>
        <p:spPr/>
        <p:txBody>
          <a:bodyPr/>
          <a:lstStyle/>
          <a:p>
            <a:pPr>
              <a:defRPr/>
            </a:pPr>
            <a:r>
              <a:rPr lang="it-IT" altLang="it-IT"/>
              <a:t>Metrologia e Sistema Internazionale</a:t>
            </a:r>
          </a:p>
        </p:txBody>
      </p:sp>
      <p:sp>
        <p:nvSpPr>
          <p:cNvPr id="257026" name="Rectangle 2"/>
          <p:cNvSpPr>
            <a:spLocks noGrp="1" noChangeArrowheads="1"/>
          </p:cNvSpPr>
          <p:nvPr>
            <p:ph type="title"/>
          </p:nvPr>
        </p:nvSpPr>
        <p:spPr>
          <a:xfrm>
            <a:off x="0" y="39415"/>
            <a:ext cx="9144000" cy="1058863"/>
          </a:xfrm>
        </p:spPr>
        <p:txBody>
          <a:bodyPr/>
          <a:lstStyle/>
          <a:p>
            <a:pPr algn="ctr" eaLnBrk="1" hangingPunct="1">
              <a:defRPr/>
            </a:pPr>
            <a:r>
              <a:rPr lang="it-IT" altLang="it-IT" sz="4000" dirty="0" smtClean="0">
                <a:solidFill>
                  <a:schemeClr val="tx1"/>
                </a:solidFill>
                <a:latin typeface="Book Antiqua" panose="02040602050305030304" pitchFamily="18" charset="0"/>
              </a:rPr>
              <a:t>ORGANISMI INTERNAZIONALI</a:t>
            </a:r>
            <a:br>
              <a:rPr lang="it-IT" altLang="it-IT" sz="4000" dirty="0" smtClean="0">
                <a:solidFill>
                  <a:schemeClr val="tx1"/>
                </a:solidFill>
                <a:latin typeface="Book Antiqua" panose="02040602050305030304" pitchFamily="18" charset="0"/>
              </a:rPr>
            </a:br>
            <a:r>
              <a:rPr lang="it-IT" altLang="it-IT" sz="4000" dirty="0" smtClean="0">
                <a:solidFill>
                  <a:schemeClr val="tx1"/>
                </a:solidFill>
                <a:latin typeface="Book Antiqua" panose="02040602050305030304" pitchFamily="18" charset="0"/>
              </a:rPr>
              <a:t>PER LA METROLOGIA</a:t>
            </a:r>
          </a:p>
        </p:txBody>
      </p:sp>
      <p:pic>
        <p:nvPicPr>
          <p:cNvPr id="44037" name="Immagin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713" y="1972111"/>
            <a:ext cx="5141912"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3"/>
          <p:cNvSpPr>
            <a:spLocks noChangeArrowheads="1"/>
          </p:cNvSpPr>
          <p:nvPr/>
        </p:nvSpPr>
        <p:spPr bwMode="auto">
          <a:xfrm>
            <a:off x="390525" y="1414463"/>
            <a:ext cx="8670925"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70000"/>
              </a:lnSpc>
              <a:spcBef>
                <a:spcPct val="10000"/>
              </a:spcBef>
              <a:buClr>
                <a:schemeClr val="tx1"/>
              </a:buClr>
              <a:buFontTx/>
              <a:buNone/>
              <a:defRPr/>
            </a:pPr>
            <a:r>
              <a:rPr lang="it-IT" altLang="it-IT" dirty="0" smtClean="0">
                <a:solidFill>
                  <a:srgbClr val="FFFF00"/>
                </a:solidFill>
                <a:latin typeface="Book Antiqua" panose="02040602050305030304" pitchFamily="18" charset="0"/>
              </a:rPr>
              <a:t>Stati membri CGPM                    Comitati BIPM</a:t>
            </a:r>
            <a:br>
              <a:rPr lang="it-IT" altLang="it-IT" dirty="0" smtClean="0">
                <a:solidFill>
                  <a:srgbClr val="FFFF00"/>
                </a:solidFill>
                <a:latin typeface="Book Antiqua" panose="02040602050305030304" pitchFamily="18" charset="0"/>
              </a:rPr>
            </a:br>
            <a:endParaRPr lang="it-IT" altLang="it-IT" dirty="0" smtClean="0">
              <a:latin typeface="Book Antiqua" panose="02040602050305030304" pitchFamily="18" charset="0"/>
            </a:endParaRPr>
          </a:p>
        </p:txBody>
      </p:sp>
      <p:pic>
        <p:nvPicPr>
          <p:cNvPr id="44039" name="Immagin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65863" y="1886386"/>
            <a:ext cx="2601912" cy="298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ella 5"/>
          <p:cNvGraphicFramePr>
            <a:graphicFrameLocks noGrp="1"/>
          </p:cNvGraphicFramePr>
          <p:nvPr>
            <p:extLst>
              <p:ext uri="{D42A27DB-BD31-4B8C-83A1-F6EECF244321}">
                <p14:modId xmlns:p14="http://schemas.microsoft.com/office/powerpoint/2010/main" val="3711049979"/>
              </p:ext>
            </p:extLst>
          </p:nvPr>
        </p:nvGraphicFramePr>
        <p:xfrm>
          <a:off x="3846295" y="4911834"/>
          <a:ext cx="5329237" cy="1784350"/>
        </p:xfrm>
        <a:graphic>
          <a:graphicData uri="http://schemas.openxmlformats.org/drawingml/2006/table">
            <a:tbl>
              <a:tblPr/>
              <a:tblGrid>
                <a:gridCol w="5329237">
                  <a:extLst>
                    <a:ext uri="{9D8B030D-6E8A-4147-A177-3AD203B41FA5}">
                      <a16:colId xmlns:a16="http://schemas.microsoft.com/office/drawing/2014/main" val="20000"/>
                    </a:ext>
                  </a:extLst>
                </a:gridCol>
              </a:tblGrid>
              <a:tr h="1784350">
                <a:tc>
                  <a:txBody>
                    <a:bodyPr/>
                    <a:lstStyle>
                      <a:lvl1pPr>
                        <a:spcBef>
                          <a:spcPct val="20000"/>
                        </a:spcBef>
                        <a:buClr>
                          <a:schemeClr val="hlink"/>
                        </a:buClr>
                        <a:buSzPct val="120000"/>
                        <a:defRPr sz="2800">
                          <a:solidFill>
                            <a:schemeClr val="tx1"/>
                          </a:solidFill>
                          <a:latin typeface="Tahoma" panose="020B0604030504040204" pitchFamily="34" charset="0"/>
                        </a:defRPr>
                      </a:lvl1pPr>
                      <a:lvl2pPr marL="742950" indent="-285750">
                        <a:spcBef>
                          <a:spcPct val="20000"/>
                        </a:spcBef>
                        <a:buFont typeface="Tahoma" panose="020B0604030504040204" pitchFamily="34" charset="0"/>
                        <a:defRPr sz="2400">
                          <a:solidFill>
                            <a:schemeClr val="tx1"/>
                          </a:solidFill>
                          <a:latin typeface="Tahoma" panose="020B0604030504040204" pitchFamily="34" charset="0"/>
                        </a:defRPr>
                      </a:lvl2pPr>
                      <a:lvl3pPr marL="1143000" indent="-228600">
                        <a:spcBef>
                          <a:spcPct val="20000"/>
                        </a:spcBef>
                        <a:buClr>
                          <a:schemeClr val="hlink"/>
                        </a:buClr>
                        <a:buSzPct val="120000"/>
                        <a:defRPr sz="2000">
                          <a:solidFill>
                            <a:schemeClr val="tx1"/>
                          </a:solidFill>
                          <a:latin typeface="Tahoma" panose="020B0604030504040204" pitchFamily="34" charset="0"/>
                        </a:defRPr>
                      </a:lvl3pPr>
                      <a:lvl4pPr marL="1600200" indent="-228600">
                        <a:spcBef>
                          <a:spcPct val="20000"/>
                        </a:spcBef>
                        <a:buFont typeface="Tahoma" panose="020B0604030504040204" pitchFamily="34" charset="0"/>
                        <a:defRPr>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defRPr>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defRPr>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defRPr>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defRPr>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it-IT" sz="1600" b="0" i="0" u="none" strike="noStrike" cap="none" normalizeH="0" baseline="0" dirty="0" smtClean="0">
                          <a:ln>
                            <a:noFill/>
                          </a:ln>
                          <a:solidFill>
                            <a:schemeClr val="tx1"/>
                          </a:solidFill>
                          <a:effectLst/>
                          <a:latin typeface="Tahoma" panose="020B0604030504040204" pitchFamily="34" charset="0"/>
                        </a:rPr>
                        <a:t>In the "New SI" </a:t>
                      </a:r>
                      <a:r>
                        <a:rPr kumimoji="0" lang="en-US" altLang="it-IT" sz="1600" b="1" i="0" u="none" strike="noStrike" cap="none" normalizeH="0" baseline="0" dirty="0" smtClean="0">
                          <a:ln>
                            <a:noFill/>
                          </a:ln>
                          <a:solidFill>
                            <a:schemeClr val="tx1"/>
                          </a:solidFill>
                          <a:effectLst/>
                          <a:latin typeface="Tahoma" panose="020B0604030504040204" pitchFamily="34" charset="0"/>
                        </a:rPr>
                        <a:t>four</a:t>
                      </a:r>
                      <a:r>
                        <a:rPr kumimoji="0" lang="en-US" altLang="it-IT" sz="1600" b="0" i="0" u="none" strike="noStrike" cap="none" normalizeH="0" baseline="0" dirty="0" smtClean="0">
                          <a:ln>
                            <a:noFill/>
                          </a:ln>
                          <a:solidFill>
                            <a:schemeClr val="tx1"/>
                          </a:solidFill>
                          <a:effectLst/>
                          <a:latin typeface="Tahoma" panose="020B0604030504040204" pitchFamily="34" charset="0"/>
                        </a:rPr>
                        <a:t> of the </a:t>
                      </a:r>
                      <a:r>
                        <a:rPr kumimoji="0" lang="en-US" altLang="it-IT" sz="1600" b="1" i="0" u="none" strike="noStrike" cap="none" normalizeH="0" baseline="0" dirty="0" smtClean="0">
                          <a:ln>
                            <a:noFill/>
                          </a:ln>
                          <a:solidFill>
                            <a:schemeClr val="tx1"/>
                          </a:solidFill>
                          <a:effectLst/>
                          <a:latin typeface="Tahoma" panose="020B0604030504040204" pitchFamily="34" charset="0"/>
                        </a:rPr>
                        <a:t>SI base units </a:t>
                      </a:r>
                      <a:r>
                        <a:rPr kumimoji="0" lang="en-US" altLang="it-IT" sz="1600" b="0" i="0" u="none" strike="noStrike" cap="none" normalizeH="0" baseline="0" dirty="0" smtClean="0">
                          <a:ln>
                            <a:noFill/>
                          </a:ln>
                          <a:solidFill>
                            <a:schemeClr val="tx1"/>
                          </a:solidFill>
                          <a:effectLst/>
                          <a:latin typeface="Tahoma" panose="020B0604030504040204" pitchFamily="34" charset="0"/>
                        </a:rPr>
                        <a:t>– namely the </a:t>
                      </a:r>
                      <a:r>
                        <a:rPr kumimoji="0" lang="en-US" altLang="it-IT" sz="1600" b="0" i="0" u="none" strike="noStrike" cap="none" normalizeH="0" baseline="0" dirty="0" smtClean="0">
                          <a:ln>
                            <a:noFill/>
                          </a:ln>
                          <a:solidFill>
                            <a:schemeClr val="tx1"/>
                          </a:solidFill>
                          <a:effectLst/>
                          <a:latin typeface="Tahoma" panose="020B0604030504040204" pitchFamily="34" charset="0"/>
                          <a:hlinkClick r:id="rId5"/>
                        </a:rPr>
                        <a:t>kilogram</a:t>
                      </a:r>
                      <a:r>
                        <a:rPr kumimoji="0" lang="en-US" altLang="it-IT" sz="1600" b="0" i="0" u="none" strike="noStrike" cap="none" normalizeH="0" baseline="0" dirty="0" smtClean="0">
                          <a:ln>
                            <a:noFill/>
                          </a:ln>
                          <a:solidFill>
                            <a:schemeClr val="tx1"/>
                          </a:solidFill>
                          <a:effectLst/>
                          <a:latin typeface="Tahoma" panose="020B0604030504040204" pitchFamily="34" charset="0"/>
                        </a:rPr>
                        <a:t>, the </a:t>
                      </a:r>
                      <a:r>
                        <a:rPr kumimoji="0" lang="en-US" altLang="it-IT" sz="1600" b="0" i="0" u="none" strike="noStrike" cap="none" normalizeH="0" baseline="0" dirty="0" smtClean="0">
                          <a:ln>
                            <a:noFill/>
                          </a:ln>
                          <a:solidFill>
                            <a:schemeClr val="tx1"/>
                          </a:solidFill>
                          <a:effectLst/>
                          <a:latin typeface="Tahoma" panose="020B0604030504040204" pitchFamily="34" charset="0"/>
                          <a:hlinkClick r:id="rId6"/>
                        </a:rPr>
                        <a:t>ampere</a:t>
                      </a:r>
                      <a:r>
                        <a:rPr kumimoji="0" lang="en-US" altLang="it-IT" sz="1600" b="0" i="0" u="none" strike="noStrike" cap="none" normalizeH="0" baseline="0" dirty="0" smtClean="0">
                          <a:ln>
                            <a:noFill/>
                          </a:ln>
                          <a:solidFill>
                            <a:schemeClr val="tx1"/>
                          </a:solidFill>
                          <a:effectLst/>
                          <a:latin typeface="Tahoma" panose="020B0604030504040204" pitchFamily="34" charset="0"/>
                        </a:rPr>
                        <a:t>, the </a:t>
                      </a:r>
                      <a:r>
                        <a:rPr kumimoji="0" lang="en-US" altLang="it-IT" sz="1600" b="0" i="0" u="none" strike="noStrike" cap="none" normalizeH="0" baseline="0" dirty="0" smtClean="0">
                          <a:ln>
                            <a:noFill/>
                          </a:ln>
                          <a:solidFill>
                            <a:schemeClr val="tx1"/>
                          </a:solidFill>
                          <a:effectLst/>
                          <a:latin typeface="Tahoma" panose="020B0604030504040204" pitchFamily="34" charset="0"/>
                          <a:hlinkClick r:id="rId7"/>
                        </a:rPr>
                        <a:t>kelvin</a:t>
                      </a:r>
                      <a:r>
                        <a:rPr kumimoji="0" lang="en-US" altLang="it-IT" sz="1600" b="0" i="0" u="none" strike="noStrike" cap="none" normalizeH="0" baseline="0" dirty="0" smtClean="0">
                          <a:ln>
                            <a:noFill/>
                          </a:ln>
                          <a:solidFill>
                            <a:schemeClr val="tx1"/>
                          </a:solidFill>
                          <a:effectLst/>
                          <a:latin typeface="Tahoma" panose="020B0604030504040204" pitchFamily="34" charset="0"/>
                        </a:rPr>
                        <a:t> and the </a:t>
                      </a:r>
                      <a:r>
                        <a:rPr kumimoji="0" lang="en-US" altLang="it-IT" sz="1600" b="0" i="0" u="none" strike="noStrike" cap="none" normalizeH="0" baseline="0" dirty="0" smtClean="0">
                          <a:ln>
                            <a:noFill/>
                          </a:ln>
                          <a:solidFill>
                            <a:schemeClr val="tx1"/>
                          </a:solidFill>
                          <a:effectLst/>
                          <a:latin typeface="Tahoma" panose="020B0604030504040204" pitchFamily="34" charset="0"/>
                          <a:hlinkClick r:id="rId8"/>
                        </a:rPr>
                        <a:t>mole</a:t>
                      </a:r>
                      <a:r>
                        <a:rPr kumimoji="0" lang="en-US" altLang="it-IT" sz="1600" b="0" i="0" u="none" strike="noStrike" cap="none" normalizeH="0" baseline="0" dirty="0" smtClean="0">
                          <a:ln>
                            <a:noFill/>
                          </a:ln>
                          <a:solidFill>
                            <a:schemeClr val="tx1"/>
                          </a:solidFill>
                          <a:effectLst/>
                          <a:latin typeface="Tahoma" panose="020B0604030504040204" pitchFamily="34" charset="0"/>
                        </a:rPr>
                        <a:t> – will be </a:t>
                      </a:r>
                      <a:r>
                        <a:rPr kumimoji="0" lang="en-US" altLang="it-IT" sz="1600" b="1" i="0" u="none" strike="noStrike" cap="none" normalizeH="0" baseline="0" dirty="0" smtClean="0">
                          <a:ln>
                            <a:noFill/>
                          </a:ln>
                          <a:solidFill>
                            <a:schemeClr val="tx1"/>
                          </a:solidFill>
                          <a:effectLst/>
                          <a:latin typeface="Tahoma" panose="020B0604030504040204" pitchFamily="34" charset="0"/>
                        </a:rPr>
                        <a:t>redefined in terms of constants</a:t>
                      </a:r>
                      <a:r>
                        <a:rPr kumimoji="0" lang="en-US" altLang="it-IT" sz="1600" b="0" i="0" u="none" strike="noStrike" cap="none" normalizeH="0" baseline="0" dirty="0" smtClean="0">
                          <a:ln>
                            <a:noFill/>
                          </a:ln>
                          <a:solidFill>
                            <a:schemeClr val="tx1"/>
                          </a:solidFill>
                          <a:effectLst/>
                          <a:latin typeface="Tahoma" panose="020B0604030504040204" pitchFamily="34" charset="0"/>
                        </a:rPr>
                        <a:t>; the new definitions will be based on fixed numerical values of the Planck constant (</a:t>
                      </a:r>
                      <a:r>
                        <a:rPr kumimoji="0" lang="en-US" altLang="it-IT" sz="1600" b="0" i="1" u="none" strike="noStrike" cap="none" normalizeH="0" baseline="0" dirty="0" smtClean="0">
                          <a:ln>
                            <a:noFill/>
                          </a:ln>
                          <a:solidFill>
                            <a:schemeClr val="tx1"/>
                          </a:solidFill>
                          <a:effectLst/>
                          <a:latin typeface="Tahoma" panose="020B0604030504040204" pitchFamily="34" charset="0"/>
                        </a:rPr>
                        <a:t>h</a:t>
                      </a:r>
                      <a:r>
                        <a:rPr kumimoji="0" lang="en-US" altLang="it-IT" sz="1600" b="0" i="0" u="none" strike="noStrike" cap="none" normalizeH="0" baseline="0" dirty="0" smtClean="0">
                          <a:ln>
                            <a:noFill/>
                          </a:ln>
                          <a:solidFill>
                            <a:schemeClr val="tx1"/>
                          </a:solidFill>
                          <a:effectLst/>
                          <a:latin typeface="Tahoma" panose="020B0604030504040204" pitchFamily="34" charset="0"/>
                        </a:rPr>
                        <a:t>), the elementary charge (</a:t>
                      </a:r>
                      <a:r>
                        <a:rPr kumimoji="0" lang="en-US" altLang="it-IT" sz="1600" b="0" i="1" u="none" strike="noStrike" cap="none" normalizeH="0" baseline="0" dirty="0" smtClean="0">
                          <a:ln>
                            <a:noFill/>
                          </a:ln>
                          <a:solidFill>
                            <a:schemeClr val="tx1"/>
                          </a:solidFill>
                          <a:effectLst/>
                          <a:latin typeface="Tahoma" panose="020B0604030504040204" pitchFamily="34" charset="0"/>
                        </a:rPr>
                        <a:t>e</a:t>
                      </a:r>
                      <a:r>
                        <a:rPr kumimoji="0" lang="en-US" altLang="it-IT" sz="1600" b="0" i="0" u="none" strike="noStrike" cap="none" normalizeH="0" baseline="0" dirty="0" smtClean="0">
                          <a:ln>
                            <a:noFill/>
                          </a:ln>
                          <a:solidFill>
                            <a:schemeClr val="tx1"/>
                          </a:solidFill>
                          <a:effectLst/>
                          <a:latin typeface="Tahoma" panose="020B0604030504040204" pitchFamily="34" charset="0"/>
                        </a:rPr>
                        <a:t>), the Boltzmann constant (</a:t>
                      </a:r>
                      <a:r>
                        <a:rPr kumimoji="0" lang="en-US" altLang="it-IT" sz="1600" b="0" i="1" u="none" strike="noStrike" cap="none" normalizeH="0" baseline="0" dirty="0" smtClean="0">
                          <a:ln>
                            <a:noFill/>
                          </a:ln>
                          <a:solidFill>
                            <a:schemeClr val="tx1"/>
                          </a:solidFill>
                          <a:effectLst/>
                          <a:latin typeface="Tahoma" panose="020B0604030504040204" pitchFamily="34" charset="0"/>
                        </a:rPr>
                        <a:t>k</a:t>
                      </a:r>
                      <a:r>
                        <a:rPr kumimoji="0" lang="en-US" altLang="it-IT" sz="1600" b="0" i="0" u="none" strike="noStrike" cap="none" normalizeH="0" baseline="-25000" dirty="0" smtClean="0">
                          <a:ln>
                            <a:noFill/>
                          </a:ln>
                          <a:solidFill>
                            <a:schemeClr val="tx1"/>
                          </a:solidFill>
                          <a:effectLst/>
                          <a:latin typeface="Tahoma" panose="020B0604030504040204" pitchFamily="34" charset="0"/>
                        </a:rPr>
                        <a:t>B</a:t>
                      </a:r>
                      <a:r>
                        <a:rPr kumimoji="0" lang="en-US" altLang="it-IT" sz="1600" b="0" i="0" u="none" strike="noStrike" cap="none" normalizeH="0" baseline="0" dirty="0" smtClean="0">
                          <a:ln>
                            <a:noFill/>
                          </a:ln>
                          <a:solidFill>
                            <a:schemeClr val="tx1"/>
                          </a:solidFill>
                          <a:effectLst/>
                          <a:latin typeface="Tahoma" panose="020B0604030504040204" pitchFamily="34" charset="0"/>
                        </a:rPr>
                        <a:t>), and the Avogadro constant (</a:t>
                      </a:r>
                      <a:r>
                        <a:rPr kumimoji="0" lang="en-US" altLang="it-IT" sz="1600" b="0" i="1" u="none" strike="noStrike" cap="none" normalizeH="0" baseline="0" dirty="0" smtClean="0">
                          <a:ln>
                            <a:noFill/>
                          </a:ln>
                          <a:solidFill>
                            <a:schemeClr val="tx1"/>
                          </a:solidFill>
                          <a:effectLst/>
                          <a:latin typeface="Tahoma" panose="020B0604030504040204" pitchFamily="34" charset="0"/>
                        </a:rPr>
                        <a:t>N</a:t>
                      </a:r>
                      <a:r>
                        <a:rPr kumimoji="0" lang="en-US" altLang="it-IT" sz="1600" b="0" i="0" u="none" strike="noStrike" cap="none" normalizeH="0" baseline="-25000" dirty="0" smtClean="0">
                          <a:ln>
                            <a:noFill/>
                          </a:ln>
                          <a:solidFill>
                            <a:schemeClr val="tx1"/>
                          </a:solidFill>
                          <a:effectLst/>
                          <a:latin typeface="Tahoma" panose="020B0604030504040204" pitchFamily="34" charset="0"/>
                        </a:rPr>
                        <a:t>A</a:t>
                      </a:r>
                      <a:r>
                        <a:rPr kumimoji="0" lang="en-US" altLang="it-IT" sz="1600" b="0" i="0" u="none" strike="noStrike" cap="none" normalizeH="0" baseline="0" dirty="0" smtClean="0">
                          <a:ln>
                            <a:noFill/>
                          </a:ln>
                          <a:solidFill>
                            <a:schemeClr val="tx1"/>
                          </a:solidFill>
                          <a:effectLst/>
                          <a:latin typeface="Tahoma" panose="020B0604030504040204" pitchFamily="34" charset="0"/>
                        </a:rPr>
                        <a:t>). </a:t>
                      </a:r>
                    </a:p>
                  </a:txBody>
                  <a:tcPr marL="91443" marR="91443" marT="45728" marB="45728"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8" name="Ovale 7"/>
          <p:cNvSpPr/>
          <p:nvPr/>
        </p:nvSpPr>
        <p:spPr bwMode="auto">
          <a:xfrm>
            <a:off x="6048375" y="4526399"/>
            <a:ext cx="1233488" cy="446087"/>
          </a:xfrm>
          <a:prstGeom prst="ellipse">
            <a:avLst/>
          </a:prstGeom>
          <a:solidFill>
            <a:schemeClr val="accent2">
              <a:lumMod val="40000"/>
              <a:lumOff val="60000"/>
              <a:alpha val="60000"/>
            </a:schemeClr>
          </a:solidFill>
          <a:ln w="9525" cap="flat" cmpd="sng" algn="ctr">
            <a:solidFill>
              <a:schemeClr val="tx1"/>
            </a:solidFill>
            <a:prstDash val="solid"/>
            <a:round/>
            <a:headEnd type="none" w="med" len="med"/>
            <a:tailEnd type="none" w="med" len="med"/>
          </a:ln>
          <a:effectLst/>
        </p:spPr>
        <p:txBody>
          <a:bodyPr/>
          <a:lstStyle/>
          <a:p>
            <a:pPr algn="ctr" eaLnBrk="1" hangingPunct="1">
              <a:defRPr/>
            </a:pPr>
            <a:endParaRPr lang="it-IT" u="sng"/>
          </a:p>
        </p:txBody>
      </p:sp>
      <p:sp>
        <p:nvSpPr>
          <p:cNvPr id="35" name="Ovale 34"/>
          <p:cNvSpPr/>
          <p:nvPr/>
        </p:nvSpPr>
        <p:spPr bwMode="auto">
          <a:xfrm>
            <a:off x="4470346" y="4969038"/>
            <a:ext cx="938212" cy="400050"/>
          </a:xfrm>
          <a:prstGeom prst="ellipse">
            <a:avLst/>
          </a:prstGeom>
          <a:solidFill>
            <a:schemeClr val="accent2">
              <a:lumMod val="40000"/>
              <a:lumOff val="60000"/>
              <a:alpha val="60000"/>
            </a:schemeClr>
          </a:solidFill>
          <a:ln w="9525" cap="flat" cmpd="sng" algn="ctr">
            <a:solidFill>
              <a:schemeClr val="tx1"/>
            </a:solidFill>
            <a:prstDash val="solid"/>
            <a:round/>
            <a:headEnd type="none" w="med" len="med"/>
            <a:tailEnd type="none" w="med" len="med"/>
          </a:ln>
          <a:effectLst/>
        </p:spPr>
        <p:txBody>
          <a:bodyPr/>
          <a:lstStyle/>
          <a:p>
            <a:pPr algn="ctr" eaLnBrk="1" hangingPunct="1">
              <a:defRPr/>
            </a:pPr>
            <a:endParaRPr lang="it-IT" u="sng"/>
          </a:p>
        </p:txBody>
      </p:sp>
      <p:grpSp>
        <p:nvGrpSpPr>
          <p:cNvPr id="9" name="Gruppo 8"/>
          <p:cNvGrpSpPr/>
          <p:nvPr/>
        </p:nvGrpSpPr>
        <p:grpSpPr>
          <a:xfrm>
            <a:off x="74449" y="4780976"/>
            <a:ext cx="3712779" cy="2102382"/>
            <a:chOff x="74449" y="4780976"/>
            <a:chExt cx="3712779" cy="2102382"/>
          </a:xfrm>
        </p:grpSpPr>
        <p:pic>
          <p:nvPicPr>
            <p:cNvPr id="2" name="Immagin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449" y="4780976"/>
              <a:ext cx="3712779" cy="1907018"/>
            </a:xfrm>
            <a:prstGeom prst="rect">
              <a:avLst/>
            </a:prstGeom>
          </p:spPr>
        </p:pic>
        <p:sp>
          <p:nvSpPr>
            <p:cNvPr id="4" name="Rettangolo 3"/>
            <p:cNvSpPr/>
            <p:nvPr/>
          </p:nvSpPr>
          <p:spPr bwMode="auto">
            <a:xfrm>
              <a:off x="536028" y="6450340"/>
              <a:ext cx="2774731" cy="407660"/>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800" b="0" i="0" u="sng" strike="noStrike" cap="none" normalizeH="0" baseline="0" smtClean="0">
                <a:ln>
                  <a:noFill/>
                </a:ln>
                <a:solidFill>
                  <a:schemeClr val="tx1"/>
                </a:solidFill>
                <a:effectLst/>
                <a:latin typeface="Tahoma" panose="020B0604030504040204" pitchFamily="34" charset="0"/>
              </a:endParaRPr>
            </a:p>
          </p:txBody>
        </p:sp>
        <p:sp>
          <p:nvSpPr>
            <p:cNvPr id="3" name="Rettangolo 2"/>
            <p:cNvSpPr/>
            <p:nvPr/>
          </p:nvSpPr>
          <p:spPr>
            <a:xfrm>
              <a:off x="535535" y="6421693"/>
              <a:ext cx="2822519" cy="461665"/>
            </a:xfrm>
            <a:prstGeom prst="rect">
              <a:avLst/>
            </a:prstGeom>
          </p:spPr>
          <p:txBody>
            <a:bodyPr wrap="square">
              <a:spAutoFit/>
            </a:bodyPr>
            <a:lstStyle/>
            <a:p>
              <a:pPr algn="ctr"/>
              <a:r>
                <a:rPr lang="en-US" sz="1200" dirty="0">
                  <a:solidFill>
                    <a:srgbClr val="92D050"/>
                  </a:solidFill>
                </a:rPr>
                <a:t>Countries where the metric system </a:t>
              </a:r>
              <a:r>
                <a:rPr lang="en-US" sz="1200" dirty="0" smtClean="0">
                  <a:solidFill>
                    <a:srgbClr val="92D050"/>
                  </a:solidFill>
                </a:rPr>
                <a:t/>
              </a:r>
              <a:br>
                <a:rPr lang="en-US" sz="1200" dirty="0" smtClean="0">
                  <a:solidFill>
                    <a:srgbClr val="92D050"/>
                  </a:solidFill>
                </a:rPr>
              </a:br>
              <a:r>
                <a:rPr lang="en-US" sz="1200" dirty="0" smtClean="0">
                  <a:solidFill>
                    <a:srgbClr val="92D050"/>
                  </a:solidFill>
                </a:rPr>
                <a:t>is </a:t>
              </a:r>
              <a:r>
                <a:rPr lang="en-US" sz="1200" dirty="0">
                  <a:solidFill>
                    <a:srgbClr val="92D050"/>
                  </a:solidFill>
                </a:rPr>
                <a:t>mandatory in trade and </a:t>
              </a:r>
              <a:r>
                <a:rPr lang="en-US" sz="1200" dirty="0" smtClean="0">
                  <a:solidFill>
                    <a:srgbClr val="92D050"/>
                  </a:solidFill>
                </a:rPr>
                <a:t>commerce</a:t>
              </a:r>
              <a:endParaRPr lang="it-IT" sz="1200" dirty="0">
                <a:solidFill>
                  <a:srgbClr val="92D050"/>
                </a:solidFill>
              </a:endParaRPr>
            </a:p>
          </p:txBody>
        </p:sp>
        <p:sp>
          <p:nvSpPr>
            <p:cNvPr id="7" name="Rettangolo 6"/>
            <p:cNvSpPr/>
            <p:nvPr/>
          </p:nvSpPr>
          <p:spPr>
            <a:xfrm>
              <a:off x="1363135" y="6073456"/>
              <a:ext cx="1727589" cy="276999"/>
            </a:xfrm>
            <a:prstGeom prst="rect">
              <a:avLst/>
            </a:prstGeom>
          </p:spPr>
          <p:txBody>
            <a:bodyPr wrap="none">
              <a:spAutoFit/>
            </a:bodyPr>
            <a:lstStyle/>
            <a:p>
              <a:r>
                <a:rPr lang="it-IT" sz="1200" dirty="0" smtClean="0">
                  <a:solidFill>
                    <a:srgbClr val="FF0000"/>
                  </a:solidFill>
                </a:rPr>
                <a:t>USA</a:t>
              </a:r>
              <a:r>
                <a:rPr lang="it-IT" sz="1200" dirty="0">
                  <a:solidFill>
                    <a:srgbClr val="FF0000"/>
                  </a:solidFill>
                </a:rPr>
                <a:t>, Liberia</a:t>
              </a:r>
              <a:r>
                <a:rPr lang="it-IT" sz="1200" dirty="0" smtClean="0">
                  <a:solidFill>
                    <a:srgbClr val="FF0000"/>
                  </a:solidFill>
                </a:rPr>
                <a:t>, Myanmar</a:t>
              </a:r>
              <a:endParaRPr lang="it-IT" sz="1200" dirty="0">
                <a:solidFill>
                  <a:srgbClr val="FF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egnaposto piè di pagina 3"/>
          <p:cNvSpPr>
            <a:spLocks noGrp="1"/>
          </p:cNvSpPr>
          <p:nvPr>
            <p:ph type="ftr" sz="quarter" idx="10"/>
          </p:nvPr>
        </p:nvSpPr>
        <p:spPr/>
        <p:txBody>
          <a:bodyPr/>
          <a:lstStyle/>
          <a:p>
            <a:pPr>
              <a:defRPr/>
            </a:pPr>
            <a:r>
              <a:rPr lang="it-IT" altLang="it-IT"/>
              <a:t>Metrologia e Sistema Internazionale</a:t>
            </a:r>
          </a:p>
        </p:txBody>
      </p:sp>
      <p:sp>
        <p:nvSpPr>
          <p:cNvPr id="257026" name="Rectangle 2"/>
          <p:cNvSpPr>
            <a:spLocks noGrp="1" noChangeArrowheads="1"/>
          </p:cNvSpPr>
          <p:nvPr>
            <p:ph type="title"/>
          </p:nvPr>
        </p:nvSpPr>
        <p:spPr>
          <a:xfrm>
            <a:off x="0" y="154369"/>
            <a:ext cx="9144000" cy="1058863"/>
          </a:xfrm>
        </p:spPr>
        <p:txBody>
          <a:bodyPr/>
          <a:lstStyle/>
          <a:p>
            <a:pPr algn="ctr" eaLnBrk="1" hangingPunct="1">
              <a:defRPr/>
            </a:pPr>
            <a:r>
              <a:rPr lang="it-IT" altLang="it-IT" sz="4000" baseline="30000" dirty="0" smtClean="0">
                <a:solidFill>
                  <a:srgbClr val="969696"/>
                </a:solidFill>
                <a:latin typeface="Book Antiqua" panose="02040602050305030304" pitchFamily="18" charset="0"/>
              </a:rPr>
              <a:t>*</a:t>
            </a:r>
            <a:r>
              <a:rPr lang="it-IT" altLang="it-IT" sz="4000" dirty="0" smtClean="0">
                <a:solidFill>
                  <a:srgbClr val="969696"/>
                </a:solidFill>
                <a:latin typeface="Book Antiqua" panose="02040602050305030304" pitchFamily="18" charset="0"/>
              </a:rPr>
              <a:t>STATI MEMBRI DELLA CGPM</a:t>
            </a:r>
            <a:br>
              <a:rPr lang="it-IT" altLang="it-IT" sz="4000" dirty="0" smtClean="0">
                <a:solidFill>
                  <a:srgbClr val="969696"/>
                </a:solidFill>
                <a:latin typeface="Book Antiqua" panose="02040602050305030304" pitchFamily="18" charset="0"/>
              </a:rPr>
            </a:br>
            <a:r>
              <a:rPr lang="it-IT" altLang="it-IT" sz="4000" dirty="0" smtClean="0">
                <a:solidFill>
                  <a:srgbClr val="969696"/>
                </a:solidFill>
                <a:latin typeface="Book Antiqua" panose="02040602050305030304" pitchFamily="18" charset="0"/>
              </a:rPr>
              <a:t>E ANNO DI ADESIONE</a:t>
            </a:r>
          </a:p>
        </p:txBody>
      </p:sp>
      <p:pic>
        <p:nvPicPr>
          <p:cNvPr id="4608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405098"/>
            <a:ext cx="9144000" cy="388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3"/>
          <p:cNvSpPr>
            <a:spLocks noChangeArrowheads="1"/>
          </p:cNvSpPr>
          <p:nvPr/>
        </p:nvSpPr>
        <p:spPr bwMode="auto">
          <a:xfrm>
            <a:off x="689741" y="5354416"/>
            <a:ext cx="7863052" cy="1267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spcBef>
                <a:spcPct val="10000"/>
              </a:spcBef>
              <a:buClr>
                <a:schemeClr val="tx1"/>
              </a:buClr>
              <a:buFontTx/>
              <a:buNone/>
              <a:defRPr/>
            </a:pPr>
            <a:r>
              <a:rPr lang="it-IT" altLang="it-IT" sz="3000" dirty="0" smtClean="0">
                <a:solidFill>
                  <a:srgbClr val="FFFF00"/>
                </a:solidFill>
                <a:latin typeface="Book Antiqua" panose="02040602050305030304" pitchFamily="18" charset="0"/>
              </a:rPr>
              <a:t>Da 17 stati membri 1</a:t>
            </a:r>
            <a:r>
              <a:rPr lang="it-IT" altLang="it-IT" sz="3000" baseline="30000" dirty="0" smtClean="0">
                <a:solidFill>
                  <a:srgbClr val="FFFF00"/>
                </a:solidFill>
                <a:latin typeface="Book Antiqua" panose="02040602050305030304" pitchFamily="18" charset="0"/>
              </a:rPr>
              <a:t>a</a:t>
            </a:r>
            <a:r>
              <a:rPr lang="it-IT" altLang="it-IT" sz="3000" dirty="0" smtClean="0">
                <a:solidFill>
                  <a:srgbClr val="FFFF00"/>
                </a:solidFill>
                <a:latin typeface="Book Antiqua" panose="02040602050305030304" pitchFamily="18" charset="0"/>
              </a:rPr>
              <a:t> CGPM (</a:t>
            </a:r>
            <a:r>
              <a:rPr lang="it-IT" altLang="it-IT" sz="3000" dirty="0" err="1">
                <a:solidFill>
                  <a:srgbClr val="FFFF00"/>
                </a:solidFill>
                <a:latin typeface="Book Antiqua" panose="02040602050305030304" pitchFamily="18" charset="0"/>
              </a:rPr>
              <a:t>May</a:t>
            </a:r>
            <a:r>
              <a:rPr lang="it-IT" altLang="it-IT" sz="3000" dirty="0">
                <a:solidFill>
                  <a:srgbClr val="FFFF00"/>
                </a:solidFill>
                <a:latin typeface="Book Antiqua" panose="02040602050305030304" pitchFamily="18" charset="0"/>
              </a:rPr>
              <a:t> 1875)</a:t>
            </a:r>
            <a:r>
              <a:rPr lang="it-IT" altLang="it-IT" sz="3000" dirty="0" smtClean="0">
                <a:solidFill>
                  <a:srgbClr val="FFFF00"/>
                </a:solidFill>
                <a:latin typeface="Book Antiqua" panose="02040602050305030304" pitchFamily="18" charset="0"/>
              </a:rPr>
              <a:t>, </a:t>
            </a:r>
            <a:br>
              <a:rPr lang="it-IT" altLang="it-IT" sz="3000" dirty="0" smtClean="0">
                <a:solidFill>
                  <a:srgbClr val="FFFF00"/>
                </a:solidFill>
                <a:latin typeface="Book Antiqua" panose="02040602050305030304" pitchFamily="18" charset="0"/>
              </a:rPr>
            </a:br>
            <a:r>
              <a:rPr lang="it-IT" altLang="it-IT" sz="3000" dirty="0" smtClean="0">
                <a:solidFill>
                  <a:srgbClr val="FFFF00"/>
                </a:solidFill>
                <a:latin typeface="Book Antiqua" panose="02040602050305030304" pitchFamily="18" charset="0"/>
              </a:rPr>
              <a:t>dei 20 presenti alla Convenzione del Metro,  </a:t>
            </a:r>
            <a:br>
              <a:rPr lang="it-IT" altLang="it-IT" sz="3000" dirty="0" smtClean="0">
                <a:solidFill>
                  <a:srgbClr val="FFFF00"/>
                </a:solidFill>
                <a:latin typeface="Book Antiqua" panose="02040602050305030304" pitchFamily="18" charset="0"/>
              </a:rPr>
            </a:br>
            <a:r>
              <a:rPr lang="it-IT" altLang="it-IT" sz="3000" dirty="0" smtClean="0">
                <a:solidFill>
                  <a:srgbClr val="FFFF00"/>
                </a:solidFill>
                <a:latin typeface="Book Antiqua" panose="02040602050305030304" pitchFamily="18" charset="0"/>
              </a:rPr>
              <a:t>fino a 59 stati membri </a:t>
            </a:r>
            <a:r>
              <a:rPr lang="it-IT" altLang="it-IT" sz="3000" b="1" dirty="0" smtClean="0">
                <a:solidFill>
                  <a:srgbClr val="FFFF00"/>
                </a:solidFill>
                <a:latin typeface="Book Antiqua" panose="02040602050305030304" pitchFamily="18" charset="0"/>
              </a:rPr>
              <a:t>26</a:t>
            </a:r>
            <a:r>
              <a:rPr lang="it-IT" altLang="it-IT" sz="3000" b="1" baseline="30000" dirty="0" smtClean="0">
                <a:solidFill>
                  <a:srgbClr val="FFFF00"/>
                </a:solidFill>
                <a:latin typeface="Book Antiqua" panose="02040602050305030304" pitchFamily="18" charset="0"/>
              </a:rPr>
              <a:t>a</a:t>
            </a:r>
            <a:r>
              <a:rPr lang="it-IT" altLang="it-IT" sz="3000" b="1" dirty="0" smtClean="0">
                <a:solidFill>
                  <a:srgbClr val="FFFF00"/>
                </a:solidFill>
                <a:latin typeface="Book Antiqua" panose="02040602050305030304" pitchFamily="18" charset="0"/>
              </a:rPr>
              <a:t> </a:t>
            </a:r>
            <a:r>
              <a:rPr lang="it-IT" altLang="it-IT" sz="3000" b="1" dirty="0">
                <a:solidFill>
                  <a:srgbClr val="FFFF00"/>
                </a:solidFill>
                <a:latin typeface="Book Antiqua" panose="02040602050305030304" pitchFamily="18" charset="0"/>
              </a:rPr>
              <a:t>CGPM </a:t>
            </a:r>
            <a:r>
              <a:rPr lang="it-IT" altLang="it-IT" sz="3000" b="1" dirty="0" smtClean="0">
                <a:solidFill>
                  <a:srgbClr val="FFFF00"/>
                </a:solidFill>
                <a:latin typeface="Book Antiqua" panose="02040602050305030304" pitchFamily="18" charset="0"/>
              </a:rPr>
              <a:t>(Nov. 2018)</a:t>
            </a:r>
            <a:endParaRPr lang="it-IT" altLang="it-IT" sz="3000" b="1" dirty="0" smtClean="0">
              <a:latin typeface="Book Antiqua" panose="02040602050305030304" pitchFamily="18" charset="0"/>
            </a:endParaRPr>
          </a:p>
        </p:txBody>
      </p:sp>
      <p:cxnSp>
        <p:nvCxnSpPr>
          <p:cNvPr id="4" name="Connettore diritto 3"/>
          <p:cNvCxnSpPr/>
          <p:nvPr/>
        </p:nvCxnSpPr>
        <p:spPr bwMode="auto">
          <a:xfrm flipV="1">
            <a:off x="7220607" y="4217272"/>
            <a:ext cx="1489841" cy="7883"/>
          </a:xfrm>
          <a:prstGeom prst="line">
            <a:avLst/>
          </a:prstGeom>
          <a:solidFill>
            <a:schemeClr val="accent1"/>
          </a:solidFill>
          <a:ln w="19050" cap="flat" cmpd="sng" algn="ctr">
            <a:solidFill>
              <a:srgbClr val="FF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egnaposto piè di pagina 3"/>
          <p:cNvSpPr>
            <a:spLocks noGrp="1"/>
          </p:cNvSpPr>
          <p:nvPr>
            <p:ph type="ftr" sz="quarter" idx="10"/>
          </p:nvPr>
        </p:nvSpPr>
        <p:spPr/>
        <p:txBody>
          <a:bodyPr/>
          <a:lstStyle/>
          <a:p>
            <a:pPr>
              <a:defRPr/>
            </a:pPr>
            <a:r>
              <a:rPr lang="it-IT" altLang="it-IT"/>
              <a:t>Metrologia e Sistema Internazionale</a:t>
            </a:r>
          </a:p>
        </p:txBody>
      </p:sp>
      <p:sp>
        <p:nvSpPr>
          <p:cNvPr id="120834" name="Rectangle 2"/>
          <p:cNvSpPr>
            <a:spLocks noGrp="1" noChangeArrowheads="1"/>
          </p:cNvSpPr>
          <p:nvPr>
            <p:ph type="title"/>
          </p:nvPr>
        </p:nvSpPr>
        <p:spPr>
          <a:xfrm>
            <a:off x="0" y="39415"/>
            <a:ext cx="9144000" cy="1058863"/>
          </a:xfrm>
        </p:spPr>
        <p:txBody>
          <a:bodyPr/>
          <a:lstStyle/>
          <a:p>
            <a:pPr algn="ctr" eaLnBrk="1" hangingPunct="1">
              <a:defRPr/>
            </a:pPr>
            <a:r>
              <a:rPr lang="it-IT" altLang="it-IT" sz="4000" dirty="0" smtClean="0">
                <a:solidFill>
                  <a:schemeClr val="tx1"/>
                </a:solidFill>
                <a:latin typeface="Book Antiqua" panose="02040602050305030304" pitchFamily="18" charset="0"/>
              </a:rPr>
              <a:t>ORGANISMI NAZIONALI</a:t>
            </a:r>
            <a:br>
              <a:rPr lang="it-IT" altLang="it-IT" sz="4000" dirty="0" smtClean="0">
                <a:solidFill>
                  <a:schemeClr val="tx1"/>
                </a:solidFill>
                <a:latin typeface="Book Antiqua" panose="02040602050305030304" pitchFamily="18" charset="0"/>
              </a:rPr>
            </a:br>
            <a:r>
              <a:rPr lang="it-IT" altLang="it-IT" sz="4000" dirty="0" smtClean="0">
                <a:solidFill>
                  <a:schemeClr val="tx1"/>
                </a:solidFill>
                <a:latin typeface="Book Antiqua" panose="02040602050305030304" pitchFamily="18" charset="0"/>
              </a:rPr>
              <a:t>PER LA METROLOGIA</a:t>
            </a:r>
          </a:p>
        </p:txBody>
      </p:sp>
      <p:sp>
        <p:nvSpPr>
          <p:cNvPr id="120835" name="Rectangle 3"/>
          <p:cNvSpPr>
            <a:spLocks noChangeArrowheads="1"/>
          </p:cNvSpPr>
          <p:nvPr/>
        </p:nvSpPr>
        <p:spPr bwMode="auto">
          <a:xfrm>
            <a:off x="196850" y="1204913"/>
            <a:ext cx="8891588" cy="1246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70000"/>
              </a:lnSpc>
              <a:spcBef>
                <a:spcPct val="10000"/>
              </a:spcBef>
              <a:buClr>
                <a:schemeClr val="tx1"/>
              </a:buClr>
              <a:buFontTx/>
              <a:buNone/>
              <a:defRPr/>
            </a:pPr>
            <a:r>
              <a:rPr lang="it-IT" altLang="it-IT" dirty="0" smtClean="0">
                <a:solidFill>
                  <a:srgbClr val="FFFF00"/>
                </a:solidFill>
                <a:latin typeface="Book Antiqua" panose="02040602050305030304" pitchFamily="18" charset="0"/>
              </a:rPr>
              <a:t>Istituti Metrologici Nazionali </a:t>
            </a:r>
            <a:r>
              <a:rPr lang="it-IT" altLang="it-IT" b="1" dirty="0" smtClean="0">
                <a:solidFill>
                  <a:srgbClr val="FFFF00"/>
                </a:solidFill>
                <a:latin typeface="Book Antiqua" panose="02040602050305030304" pitchFamily="18" charset="0"/>
              </a:rPr>
              <a:t>‘’NMI’’</a:t>
            </a:r>
            <a:r>
              <a:rPr lang="it-IT" altLang="it-IT" dirty="0" smtClean="0">
                <a:solidFill>
                  <a:srgbClr val="FFFF00"/>
                </a:solidFill>
                <a:latin typeface="Book Antiqua" panose="02040602050305030304" pitchFamily="18" charset="0"/>
              </a:rPr>
              <a:t/>
            </a:r>
            <a:br>
              <a:rPr lang="it-IT" altLang="it-IT" dirty="0" smtClean="0">
                <a:solidFill>
                  <a:srgbClr val="FFFF00"/>
                </a:solidFill>
                <a:latin typeface="Book Antiqua" panose="02040602050305030304" pitchFamily="18" charset="0"/>
              </a:rPr>
            </a:br>
            <a:r>
              <a:rPr lang="it-IT" altLang="it-IT" dirty="0" smtClean="0">
                <a:latin typeface="Book Antiqua" panose="02040602050305030304" pitchFamily="18" charset="0"/>
              </a:rPr>
              <a:t>(nei paesi tecnologicamente più avanzati)</a:t>
            </a:r>
          </a:p>
        </p:txBody>
      </p:sp>
      <p:sp>
        <p:nvSpPr>
          <p:cNvPr id="120836" name="Rectangle 4"/>
          <p:cNvSpPr>
            <a:spLocks noChangeArrowheads="1"/>
          </p:cNvSpPr>
          <p:nvPr/>
        </p:nvSpPr>
        <p:spPr bwMode="auto">
          <a:xfrm>
            <a:off x="196850" y="2947988"/>
            <a:ext cx="8891588" cy="93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b="1" smtClean="0">
                <a:solidFill>
                  <a:srgbClr val="FFFF00"/>
                </a:solidFill>
                <a:latin typeface="Book Antiqua" panose="02040602050305030304" pitchFamily="18" charset="0"/>
                <a:sym typeface="Symbol" panose="05050102010706020507" pitchFamily="18" charset="2"/>
              </a:rPr>
              <a:t>IEN </a:t>
            </a:r>
            <a:r>
              <a:rPr lang="it-IT" altLang="it-IT" sz="2800" smtClean="0">
                <a:solidFill>
                  <a:srgbClr val="FFFF00"/>
                </a:solidFill>
                <a:latin typeface="Book Antiqua" panose="02040602050305030304" pitchFamily="18" charset="0"/>
                <a:sym typeface="Symbol" panose="05050102010706020507" pitchFamily="18" charset="2"/>
              </a:rPr>
              <a:t>Istituto Elettrotecnico Nazionale (Galileo Ferraris)</a:t>
            </a:r>
            <a:br>
              <a:rPr lang="it-IT" altLang="it-IT" sz="2800" smtClean="0">
                <a:solidFill>
                  <a:srgbClr val="FFFF00"/>
                </a:solidFill>
                <a:latin typeface="Book Antiqua" panose="02040602050305030304" pitchFamily="18" charset="0"/>
                <a:sym typeface="Symbol" panose="05050102010706020507" pitchFamily="18" charset="2"/>
              </a:rPr>
            </a:br>
            <a:r>
              <a:rPr lang="it-IT" altLang="it-IT" smtClean="0">
                <a:latin typeface="Book Antiqua" panose="02040602050305030304" pitchFamily="18" charset="0"/>
              </a:rPr>
              <a:t>unità elettriche, fotometriche, tempo-frequenza</a:t>
            </a:r>
          </a:p>
        </p:txBody>
      </p:sp>
      <p:sp>
        <p:nvSpPr>
          <p:cNvPr id="120837" name="Rectangle 5"/>
          <p:cNvSpPr>
            <a:spLocks noChangeArrowheads="1"/>
          </p:cNvSpPr>
          <p:nvPr/>
        </p:nvSpPr>
        <p:spPr bwMode="auto">
          <a:xfrm>
            <a:off x="196850" y="3811588"/>
            <a:ext cx="8751888" cy="938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b="1" smtClean="0">
                <a:solidFill>
                  <a:srgbClr val="FFFF00"/>
                </a:solidFill>
                <a:latin typeface="Book Antiqua" panose="02040602050305030304" pitchFamily="18" charset="0"/>
                <a:sym typeface="Symbol" panose="05050102010706020507" pitchFamily="18" charset="2"/>
              </a:rPr>
              <a:t>IMGC </a:t>
            </a:r>
            <a:r>
              <a:rPr lang="it-IT" altLang="it-IT" sz="2800" smtClean="0">
                <a:solidFill>
                  <a:srgbClr val="FFFF00"/>
                </a:solidFill>
                <a:latin typeface="Book Antiqua" panose="02040602050305030304" pitchFamily="18" charset="0"/>
                <a:sym typeface="Symbol" panose="05050102010706020507" pitchFamily="18" charset="2"/>
              </a:rPr>
              <a:t>Istituto Metrologico Gustavo Colonnetti</a:t>
            </a:r>
            <a:br>
              <a:rPr lang="it-IT" altLang="it-IT" sz="2800" smtClean="0">
                <a:solidFill>
                  <a:srgbClr val="FFFF00"/>
                </a:solidFill>
                <a:latin typeface="Book Antiqua" panose="02040602050305030304" pitchFamily="18" charset="0"/>
                <a:sym typeface="Symbol" panose="05050102010706020507" pitchFamily="18" charset="2"/>
              </a:rPr>
            </a:br>
            <a:r>
              <a:rPr lang="it-IT" altLang="it-IT" smtClean="0">
                <a:latin typeface="Book Antiqua" panose="02040602050305030304" pitchFamily="18" charset="0"/>
              </a:rPr>
              <a:t>unità di massa, lunghezza, temperatura, forza</a:t>
            </a:r>
          </a:p>
        </p:txBody>
      </p:sp>
      <p:sp>
        <p:nvSpPr>
          <p:cNvPr id="120838" name="Rectangle 6"/>
          <p:cNvSpPr>
            <a:spLocks noChangeArrowheads="1"/>
          </p:cNvSpPr>
          <p:nvPr/>
        </p:nvSpPr>
        <p:spPr bwMode="auto">
          <a:xfrm>
            <a:off x="196850" y="4879975"/>
            <a:ext cx="9037638" cy="1331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b="1" smtClean="0">
                <a:solidFill>
                  <a:srgbClr val="FFFF00"/>
                </a:solidFill>
                <a:latin typeface="Book Antiqua" panose="02040602050305030304" pitchFamily="18" charset="0"/>
                <a:sym typeface="Symbol" panose="05050102010706020507" pitchFamily="18" charset="2"/>
              </a:rPr>
              <a:t>INMRI </a:t>
            </a:r>
            <a:r>
              <a:rPr lang="it-IT" altLang="it-IT" sz="2800" smtClean="0">
                <a:solidFill>
                  <a:srgbClr val="FFFF00"/>
                </a:solidFill>
                <a:latin typeface="Book Antiqua" panose="02040602050305030304" pitchFamily="18" charset="0"/>
                <a:sym typeface="Symbol" panose="05050102010706020507" pitchFamily="18" charset="2"/>
              </a:rPr>
              <a:t>Istituto Nazionale di Metrologia delle Radiazioni Ionizzanti – inquadrato nell’ENE</a:t>
            </a:r>
            <a:r>
              <a:rPr lang="it-IT" altLang="it-IT" sz="2800" b="1" u="sng" smtClean="0">
                <a:solidFill>
                  <a:srgbClr val="FFFF00"/>
                </a:solidFill>
                <a:latin typeface="Book Antiqua" panose="02040602050305030304" pitchFamily="18" charset="0"/>
                <a:sym typeface="Symbol" panose="05050102010706020507" pitchFamily="18" charset="2"/>
              </a:rPr>
              <a:t>A</a:t>
            </a:r>
            <a:r>
              <a:rPr lang="it-IT" altLang="it-IT" sz="2800" smtClean="0">
                <a:solidFill>
                  <a:srgbClr val="FFFF00"/>
                </a:solidFill>
                <a:latin typeface="Book Antiqua" panose="02040602050305030304" pitchFamily="18" charset="0"/>
                <a:sym typeface="Symbol" panose="05050102010706020507" pitchFamily="18" charset="2"/>
              </a:rPr>
              <a:t/>
            </a:r>
            <a:br>
              <a:rPr lang="it-IT" altLang="it-IT" sz="2800" smtClean="0">
                <a:solidFill>
                  <a:srgbClr val="FFFF00"/>
                </a:solidFill>
                <a:latin typeface="Book Antiqua" panose="02040602050305030304" pitchFamily="18" charset="0"/>
                <a:sym typeface="Symbol" panose="05050102010706020507" pitchFamily="18" charset="2"/>
              </a:rPr>
            </a:br>
            <a:r>
              <a:rPr lang="it-IT" altLang="it-IT" smtClean="0">
                <a:latin typeface="Book Antiqua" panose="02040602050305030304" pitchFamily="18" charset="0"/>
              </a:rPr>
              <a:t>radiazioni nucleari/ionizzanti e radioisotopi</a:t>
            </a:r>
          </a:p>
        </p:txBody>
      </p:sp>
      <p:sp>
        <p:nvSpPr>
          <p:cNvPr id="120855" name="Rectangle 23"/>
          <p:cNvSpPr>
            <a:spLocks noChangeArrowheads="1"/>
          </p:cNvSpPr>
          <p:nvPr/>
        </p:nvSpPr>
        <p:spPr bwMode="auto">
          <a:xfrm>
            <a:off x="196850" y="6188075"/>
            <a:ext cx="9037638"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b="1" dirty="0" smtClean="0">
                <a:solidFill>
                  <a:srgbClr val="FFFF00"/>
                </a:solidFill>
                <a:latin typeface="Book Antiqua" panose="02040602050305030304" pitchFamily="18" charset="0"/>
                <a:sym typeface="Symbol" panose="05050102010706020507" pitchFamily="18" charset="2"/>
              </a:rPr>
              <a:t>SIT </a:t>
            </a:r>
            <a:r>
              <a:rPr lang="it-IT" altLang="it-IT" sz="2800" dirty="0" smtClean="0">
                <a:solidFill>
                  <a:srgbClr val="FFFF00"/>
                </a:solidFill>
                <a:latin typeface="Book Antiqua" panose="02040602050305030304" pitchFamily="18" charset="0"/>
                <a:sym typeface="Symbol" panose="05050102010706020507" pitchFamily="18" charset="2"/>
              </a:rPr>
              <a:t>Servizio Italiano per la Taratura</a:t>
            </a:r>
            <a:endParaRPr lang="it-IT" altLang="it-IT" dirty="0" smtClean="0">
              <a:latin typeface="Book Antiqua" panose="02040602050305030304" pitchFamily="18" charset="0"/>
            </a:endParaRPr>
          </a:p>
        </p:txBody>
      </p:sp>
      <p:sp>
        <p:nvSpPr>
          <p:cNvPr id="120856" name="Rectangle 24"/>
          <p:cNvSpPr>
            <a:spLocks noChangeArrowheads="1"/>
          </p:cNvSpPr>
          <p:nvPr/>
        </p:nvSpPr>
        <p:spPr bwMode="auto">
          <a:xfrm>
            <a:off x="203200" y="2379663"/>
            <a:ext cx="8724900" cy="50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b="1" u="sng" dirty="0" smtClean="0">
                <a:solidFill>
                  <a:srgbClr val="FFFF00"/>
                </a:solidFill>
                <a:latin typeface="Book Antiqua" panose="02040602050305030304" pitchFamily="18" charset="0"/>
                <a:sym typeface="Symbol" panose="05050102010706020507" pitchFamily="18" charset="2"/>
              </a:rPr>
              <a:t>INRIM </a:t>
            </a:r>
            <a:r>
              <a:rPr lang="it-IT" altLang="it-IT" sz="2800" b="1" u="sng" dirty="0" smtClean="0">
                <a:solidFill>
                  <a:srgbClr val="FFFF00"/>
                </a:solidFill>
                <a:latin typeface="Book Antiqua" panose="02040602050305030304" pitchFamily="18" charset="0"/>
                <a:sym typeface="Symbol" panose="05050102010706020507" pitchFamily="18" charset="2"/>
              </a:rPr>
              <a:t>Istituto Nazionale di </a:t>
            </a:r>
            <a:r>
              <a:rPr lang="it-IT" altLang="it-IT" sz="2800" b="1" u="sng" dirty="0" err="1" smtClean="0">
                <a:solidFill>
                  <a:srgbClr val="FFFF00"/>
                </a:solidFill>
                <a:latin typeface="Book Antiqua" panose="02040602050305030304" pitchFamily="18" charset="0"/>
                <a:sym typeface="Symbol" panose="05050102010706020507" pitchFamily="18" charset="2"/>
              </a:rPr>
              <a:t>RIcerca</a:t>
            </a:r>
            <a:r>
              <a:rPr lang="it-IT" altLang="it-IT" sz="2800" b="1" u="sng" dirty="0" smtClean="0">
                <a:solidFill>
                  <a:srgbClr val="FFFF00"/>
                </a:solidFill>
                <a:latin typeface="Book Antiqua" panose="02040602050305030304" pitchFamily="18" charset="0"/>
                <a:sym typeface="Symbol" panose="05050102010706020507" pitchFamily="18" charset="2"/>
              </a:rPr>
              <a:t> Metrologica</a:t>
            </a:r>
            <a:endParaRPr lang="it-IT" altLang="it-IT" b="1" u="sng" dirty="0" smtClean="0">
              <a:latin typeface="Book Antiqua" panose="02040602050305030304" pitchFamily="18" charset="0"/>
            </a:endParaRPr>
          </a:p>
        </p:txBody>
      </p:sp>
      <p:grpSp>
        <p:nvGrpSpPr>
          <p:cNvPr id="120861" name="Group 29"/>
          <p:cNvGrpSpPr>
            <a:grpSpLocks/>
          </p:cNvGrpSpPr>
          <p:nvPr/>
        </p:nvGrpSpPr>
        <p:grpSpPr bwMode="auto">
          <a:xfrm>
            <a:off x="188913" y="2670175"/>
            <a:ext cx="8880475" cy="2109788"/>
            <a:chOff x="154" y="1616"/>
            <a:chExt cx="5594" cy="1329"/>
          </a:xfrm>
        </p:grpSpPr>
        <p:sp>
          <p:nvSpPr>
            <p:cNvPr id="48141" name="Rectangle 26"/>
            <p:cNvSpPr>
              <a:spLocks noChangeArrowheads="1"/>
            </p:cNvSpPr>
            <p:nvPr/>
          </p:nvSpPr>
          <p:spPr bwMode="auto">
            <a:xfrm>
              <a:off x="154" y="1764"/>
              <a:ext cx="5585" cy="1181"/>
            </a:xfrm>
            <a:prstGeom prst="rect">
              <a:avLst/>
            </a:prstGeom>
            <a:noFill/>
            <a:ln w="25400">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sp>
          <p:nvSpPr>
            <p:cNvPr id="48142" name="Line 27"/>
            <p:cNvSpPr>
              <a:spLocks noChangeShapeType="1"/>
            </p:cNvSpPr>
            <p:nvPr/>
          </p:nvSpPr>
          <p:spPr bwMode="auto">
            <a:xfrm flipH="1">
              <a:off x="5405" y="1616"/>
              <a:ext cx="343" cy="0"/>
            </a:xfrm>
            <a:prstGeom prst="line">
              <a:avLst/>
            </a:prstGeom>
            <a:noFill/>
            <a:ln w="25400">
              <a:solidFill>
                <a:srgbClr val="FFFF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48143" name="Line 28"/>
            <p:cNvSpPr>
              <a:spLocks noChangeShapeType="1"/>
            </p:cNvSpPr>
            <p:nvPr/>
          </p:nvSpPr>
          <p:spPr bwMode="auto">
            <a:xfrm flipV="1">
              <a:off x="5740" y="1620"/>
              <a:ext cx="0" cy="144"/>
            </a:xfrm>
            <a:prstGeom prst="line">
              <a:avLst/>
            </a:prstGeom>
            <a:noFill/>
            <a:ln w="254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grpSp>
      <p:sp>
        <p:nvSpPr>
          <p:cNvPr id="120862" name="Rectangle 30"/>
          <p:cNvSpPr>
            <a:spLocks noChangeArrowheads="1"/>
          </p:cNvSpPr>
          <p:nvPr/>
        </p:nvSpPr>
        <p:spPr bwMode="auto">
          <a:xfrm>
            <a:off x="227013" y="1935163"/>
            <a:ext cx="889158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80000"/>
              </a:lnSpc>
              <a:spcBef>
                <a:spcPct val="10000"/>
              </a:spcBef>
              <a:buClr>
                <a:schemeClr val="tx1"/>
              </a:buClr>
              <a:buFontTx/>
              <a:buNone/>
              <a:defRPr/>
            </a:pPr>
            <a:r>
              <a:rPr lang="it-IT" altLang="it-IT" sz="2800" i="1" dirty="0" smtClean="0">
                <a:solidFill>
                  <a:srgbClr val="FFFF00"/>
                </a:solidFill>
                <a:latin typeface="Book Antiqua" panose="02040602050305030304" pitchFamily="18" charset="0"/>
              </a:rPr>
              <a:t>e</a:t>
            </a:r>
            <a:r>
              <a:rPr lang="it-IT" altLang="it-IT" sz="2800" dirty="0" smtClean="0">
                <a:solidFill>
                  <a:srgbClr val="FFFF00"/>
                </a:solidFill>
                <a:latin typeface="Book Antiqua" panose="02040602050305030304" pitchFamily="18" charset="0"/>
              </a:rPr>
              <a:t>.</a:t>
            </a:r>
            <a:r>
              <a:rPr lang="it-IT" altLang="it-IT" sz="2800" i="1" dirty="0" smtClean="0">
                <a:solidFill>
                  <a:srgbClr val="FFFF00"/>
                </a:solidFill>
                <a:latin typeface="Book Antiqua" panose="02040602050305030304" pitchFamily="18" charset="0"/>
              </a:rPr>
              <a:t>g</a:t>
            </a:r>
            <a:r>
              <a:rPr lang="it-IT" altLang="it-IT" sz="2800" dirty="0" smtClean="0">
                <a:solidFill>
                  <a:srgbClr val="FFFF00"/>
                </a:solidFill>
                <a:latin typeface="Book Antiqua" panose="02040602050305030304" pitchFamily="18" charset="0"/>
              </a:rPr>
              <a:t>. </a:t>
            </a:r>
            <a:r>
              <a:rPr lang="it-IT" altLang="it-IT" sz="2800" b="1" dirty="0" smtClean="0">
                <a:solidFill>
                  <a:srgbClr val="FFFF00"/>
                </a:solidFill>
                <a:latin typeface="Book Antiqua" panose="02040602050305030304" pitchFamily="18" charset="0"/>
              </a:rPr>
              <a:t>NIST</a:t>
            </a:r>
            <a:r>
              <a:rPr lang="it-IT" altLang="it-IT" sz="2800" dirty="0" smtClean="0">
                <a:solidFill>
                  <a:srgbClr val="FFFF00"/>
                </a:solidFill>
                <a:latin typeface="Book Antiqua" panose="02040602050305030304" pitchFamily="18" charset="0"/>
              </a:rPr>
              <a:t>, </a:t>
            </a:r>
            <a:r>
              <a:rPr lang="it-IT" altLang="it-IT" sz="2800" b="1" dirty="0" smtClean="0">
                <a:solidFill>
                  <a:srgbClr val="FFFF00"/>
                </a:solidFill>
                <a:latin typeface="Book Antiqua" panose="02040602050305030304" pitchFamily="18" charset="0"/>
              </a:rPr>
              <a:t>BIPM</a:t>
            </a:r>
            <a:r>
              <a:rPr lang="it-IT" altLang="it-IT" sz="2800" dirty="0" smtClean="0">
                <a:solidFill>
                  <a:srgbClr val="FFFF00"/>
                </a:solidFill>
                <a:latin typeface="Book Antiqua" panose="02040602050305030304" pitchFamily="18" charset="0"/>
              </a:rPr>
              <a:t>, </a:t>
            </a:r>
            <a:r>
              <a:rPr lang="it-IT" altLang="it-IT" sz="2800" b="1" dirty="0" smtClean="0">
                <a:solidFill>
                  <a:srgbClr val="FFFF00"/>
                </a:solidFill>
                <a:latin typeface="Book Antiqua" panose="02040602050305030304" pitchFamily="18" charset="0"/>
              </a:rPr>
              <a:t>NPL</a:t>
            </a:r>
            <a:r>
              <a:rPr lang="it-IT" altLang="it-IT" sz="2800" dirty="0" smtClean="0">
                <a:solidFill>
                  <a:srgbClr val="FFFF00"/>
                </a:solidFill>
                <a:latin typeface="Book Antiqua" panose="02040602050305030304" pitchFamily="18" charset="0"/>
              </a:rPr>
              <a:t>, </a:t>
            </a:r>
            <a:r>
              <a:rPr lang="it-IT" altLang="it-IT" sz="2800" b="1" dirty="0" smtClean="0">
                <a:solidFill>
                  <a:srgbClr val="FFFF00"/>
                </a:solidFill>
                <a:latin typeface="Book Antiqua" panose="02040602050305030304" pitchFamily="18" charset="0"/>
              </a:rPr>
              <a:t>PTB</a:t>
            </a:r>
            <a:r>
              <a:rPr lang="it-IT" altLang="it-IT" sz="2800" dirty="0" smtClean="0">
                <a:solidFill>
                  <a:srgbClr val="FFFF00"/>
                </a:solidFill>
                <a:latin typeface="Book Antiqua" panose="02040602050305030304" pitchFamily="18" charset="0"/>
              </a:rPr>
              <a:t>, </a:t>
            </a:r>
            <a:r>
              <a:rPr lang="it-IT" altLang="it-IT" sz="2800" b="1" dirty="0" smtClean="0">
                <a:solidFill>
                  <a:srgbClr val="FFFF00"/>
                </a:solidFill>
                <a:latin typeface="Book Antiqua" panose="02040602050305030304" pitchFamily="18" charset="0"/>
              </a:rPr>
              <a:t>NRLM</a:t>
            </a:r>
            <a:r>
              <a:rPr lang="it-IT" altLang="it-IT" sz="2800" dirty="0" smtClean="0">
                <a:solidFill>
                  <a:srgbClr val="FFFF00"/>
                </a:solidFill>
                <a:latin typeface="Book Antiqua" panose="02040602050305030304" pitchFamily="18" charset="0"/>
              </a:rPr>
              <a:t>, </a:t>
            </a:r>
            <a:r>
              <a:rPr lang="it-IT" altLang="it-IT" sz="2800" b="1" dirty="0" smtClean="0">
                <a:solidFill>
                  <a:srgbClr val="FFFF00"/>
                </a:solidFill>
                <a:latin typeface="Book Antiqua" panose="02040602050305030304" pitchFamily="18" charset="0"/>
              </a:rPr>
              <a:t>DFM</a:t>
            </a:r>
            <a:r>
              <a:rPr lang="it-IT" altLang="it-IT" sz="2800" dirty="0" smtClean="0">
                <a:solidFill>
                  <a:srgbClr val="FFFF00"/>
                </a:solidFill>
                <a:latin typeface="Book Antiqua" panose="02040602050305030304" pitchFamily="18" charset="0"/>
              </a:rPr>
              <a:t>, ...</a:t>
            </a:r>
            <a:endParaRPr lang="it-IT" altLang="it-IT" sz="2800" dirty="0" smtClean="0">
              <a:latin typeface="Book Antiqua" panose="020406020503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083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083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083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5" presetClass="entr" presetSubtype="10" fill="hold" nodeType="clickEffect">
                                  <p:stCondLst>
                                    <p:cond delay="0"/>
                                  </p:stCondLst>
                                  <p:childTnLst>
                                    <p:set>
                                      <p:cBhvr>
                                        <p:cTn id="18" dur="1" fill="hold">
                                          <p:stCondLst>
                                            <p:cond delay="0"/>
                                          </p:stCondLst>
                                        </p:cTn>
                                        <p:tgtEl>
                                          <p:spTgt spid="120861"/>
                                        </p:tgtEl>
                                        <p:attrNameLst>
                                          <p:attrName>style.visibility</p:attrName>
                                        </p:attrNameLst>
                                      </p:cBhvr>
                                      <p:to>
                                        <p:strVal val="visible"/>
                                      </p:to>
                                    </p:set>
                                    <p:animEffect transition="in" filter="checkerboard(across)">
                                      <p:cBhvr>
                                        <p:cTn id="19" dur="500"/>
                                        <p:tgtEl>
                                          <p:spTgt spid="120861"/>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120856"/>
                                        </p:tgtEl>
                                        <p:attrNameLst>
                                          <p:attrName>style.visibility</p:attrName>
                                        </p:attrNameLst>
                                      </p:cBhvr>
                                      <p:to>
                                        <p:strVal val="visible"/>
                                      </p:to>
                                    </p:set>
                                    <p:animEffect transition="in" filter="checkerboard(across)">
                                      <p:cBhvr>
                                        <p:cTn id="22" dur="500"/>
                                        <p:tgtEl>
                                          <p:spTgt spid="12085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08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6" grpId="0"/>
      <p:bldP spid="120837" grpId="0"/>
      <p:bldP spid="120838" grpId="0"/>
      <p:bldP spid="120855" grpId="0"/>
      <p:bldP spid="12085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egnaposto piè di pagina 3"/>
          <p:cNvSpPr>
            <a:spLocks noGrp="1"/>
          </p:cNvSpPr>
          <p:nvPr>
            <p:ph type="ftr" sz="quarter" idx="10"/>
          </p:nvPr>
        </p:nvSpPr>
        <p:spPr/>
        <p:txBody>
          <a:bodyPr/>
          <a:lstStyle/>
          <a:p>
            <a:pPr>
              <a:defRPr/>
            </a:pPr>
            <a:r>
              <a:rPr lang="it-IT" altLang="it-IT"/>
              <a:t>Metrologia e Sistema Internazionale</a:t>
            </a:r>
          </a:p>
        </p:txBody>
      </p:sp>
      <p:sp>
        <p:nvSpPr>
          <p:cNvPr id="246786" name="Rectangle 2"/>
          <p:cNvSpPr>
            <a:spLocks noGrp="1" noChangeArrowheads="1"/>
          </p:cNvSpPr>
          <p:nvPr>
            <p:ph type="title"/>
          </p:nvPr>
        </p:nvSpPr>
        <p:spPr>
          <a:xfrm>
            <a:off x="0" y="0"/>
            <a:ext cx="9144000" cy="1058863"/>
          </a:xfrm>
        </p:spPr>
        <p:txBody>
          <a:bodyPr/>
          <a:lstStyle/>
          <a:p>
            <a:pPr algn="ctr" eaLnBrk="1" hangingPunct="1">
              <a:defRPr/>
            </a:pPr>
            <a:r>
              <a:rPr lang="it-IT" altLang="it-IT" baseline="30000" dirty="0" smtClean="0">
                <a:solidFill>
                  <a:srgbClr val="969696"/>
                </a:solidFill>
                <a:latin typeface="Book Antiqua" panose="02040602050305030304" pitchFamily="18" charset="0"/>
              </a:rPr>
              <a:t>*</a:t>
            </a:r>
            <a:r>
              <a:rPr lang="it-IT" altLang="it-IT" dirty="0" smtClean="0">
                <a:solidFill>
                  <a:srgbClr val="969696"/>
                </a:solidFill>
                <a:latin typeface="Book Antiqua" panose="02040602050305030304" pitchFamily="18" charset="0"/>
              </a:rPr>
              <a:t>ENEA: L'ACRONIMO</a:t>
            </a:r>
          </a:p>
        </p:txBody>
      </p:sp>
      <p:pic>
        <p:nvPicPr>
          <p:cNvPr id="50181"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3" y="982663"/>
            <a:ext cx="9144000" cy="551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182" name="Line 14"/>
          <p:cNvSpPr>
            <a:spLocks noChangeShapeType="1"/>
          </p:cNvSpPr>
          <p:nvPr/>
        </p:nvSpPr>
        <p:spPr bwMode="auto">
          <a:xfrm flipV="1">
            <a:off x="2622550" y="1474788"/>
            <a:ext cx="3962400" cy="9525"/>
          </a:xfrm>
          <a:prstGeom prst="line">
            <a:avLst/>
          </a:prstGeom>
          <a:noFill/>
          <a:ln w="2540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50183" name="Line 15"/>
          <p:cNvSpPr>
            <a:spLocks noChangeShapeType="1"/>
          </p:cNvSpPr>
          <p:nvPr/>
        </p:nvSpPr>
        <p:spPr bwMode="auto">
          <a:xfrm flipV="1">
            <a:off x="5818188" y="1511300"/>
            <a:ext cx="755650" cy="7938"/>
          </a:xfrm>
          <a:prstGeom prst="line">
            <a:avLst/>
          </a:prstGeom>
          <a:noFill/>
          <a:ln w="2540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50184" name="Line 16"/>
          <p:cNvSpPr>
            <a:spLocks noChangeShapeType="1"/>
          </p:cNvSpPr>
          <p:nvPr/>
        </p:nvSpPr>
        <p:spPr bwMode="auto">
          <a:xfrm>
            <a:off x="2000250" y="2044700"/>
            <a:ext cx="1439863" cy="1588"/>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50185" name="Line 17"/>
          <p:cNvSpPr>
            <a:spLocks noChangeShapeType="1"/>
          </p:cNvSpPr>
          <p:nvPr/>
        </p:nvSpPr>
        <p:spPr bwMode="auto">
          <a:xfrm>
            <a:off x="3014663" y="2076450"/>
            <a:ext cx="420687" cy="1588"/>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50186" name="Line 18"/>
          <p:cNvSpPr>
            <a:spLocks noChangeShapeType="1"/>
          </p:cNvSpPr>
          <p:nvPr/>
        </p:nvSpPr>
        <p:spPr bwMode="auto">
          <a:xfrm>
            <a:off x="1830388" y="4605338"/>
            <a:ext cx="3449637" cy="14287"/>
          </a:xfrm>
          <a:prstGeom prst="line">
            <a:avLst/>
          </a:prstGeom>
          <a:noFill/>
          <a:ln w="15875">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50187" name="Line 19"/>
          <p:cNvSpPr>
            <a:spLocks noChangeShapeType="1"/>
          </p:cNvSpPr>
          <p:nvPr/>
        </p:nvSpPr>
        <p:spPr bwMode="auto">
          <a:xfrm flipV="1">
            <a:off x="4956175" y="2263775"/>
            <a:ext cx="1962150" cy="0"/>
          </a:xfrm>
          <a:prstGeom prst="line">
            <a:avLst/>
          </a:prstGeom>
          <a:noFill/>
          <a:ln w="25400">
            <a:solidFill>
              <a:srgbClr val="99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50188" name="Line 20"/>
          <p:cNvSpPr>
            <a:spLocks noChangeShapeType="1"/>
          </p:cNvSpPr>
          <p:nvPr/>
        </p:nvSpPr>
        <p:spPr bwMode="auto">
          <a:xfrm flipV="1">
            <a:off x="6300788" y="2300288"/>
            <a:ext cx="620712" cy="0"/>
          </a:xfrm>
          <a:prstGeom prst="line">
            <a:avLst/>
          </a:prstGeom>
          <a:noFill/>
          <a:ln w="25400">
            <a:solidFill>
              <a:srgbClr val="99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50189" name="Line 21"/>
          <p:cNvSpPr>
            <a:spLocks noChangeShapeType="1"/>
          </p:cNvSpPr>
          <p:nvPr/>
        </p:nvSpPr>
        <p:spPr bwMode="auto">
          <a:xfrm flipV="1">
            <a:off x="4445000" y="2060575"/>
            <a:ext cx="585788" cy="1588"/>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pic>
        <p:nvPicPr>
          <p:cNvPr id="246806" name="Picture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6200" y="1835150"/>
            <a:ext cx="27178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nodeType="withEffect">
                                  <p:stCondLst>
                                    <p:cond delay="3000"/>
                                  </p:stCondLst>
                                  <p:childTnLst>
                                    <p:set>
                                      <p:cBhvr>
                                        <p:cTn id="6" dur="1" fill="hold">
                                          <p:stCondLst>
                                            <p:cond delay="0"/>
                                          </p:stCondLst>
                                        </p:cTn>
                                        <p:tgtEl>
                                          <p:spTgt spid="246806"/>
                                        </p:tgtEl>
                                        <p:attrNameLst>
                                          <p:attrName>style.visibility</p:attrName>
                                        </p:attrNameLst>
                                      </p:cBhvr>
                                      <p:to>
                                        <p:strVal val="visible"/>
                                      </p:to>
                                    </p:set>
                                    <p:anim calcmode="lin" valueType="num">
                                      <p:cBhvr>
                                        <p:cTn id="7" dur="2000" fill="hold"/>
                                        <p:tgtEl>
                                          <p:spTgt spid="246806"/>
                                        </p:tgtEl>
                                        <p:attrNameLst>
                                          <p:attrName>ppt_w</p:attrName>
                                        </p:attrNameLst>
                                      </p:cBhvr>
                                      <p:tavLst>
                                        <p:tav tm="0">
                                          <p:val>
                                            <p:fltVal val="0"/>
                                          </p:val>
                                        </p:tav>
                                        <p:tav tm="100000">
                                          <p:val>
                                            <p:strVal val="#ppt_w"/>
                                          </p:val>
                                        </p:tav>
                                      </p:tavLst>
                                    </p:anim>
                                    <p:anim calcmode="lin" valueType="num">
                                      <p:cBhvr>
                                        <p:cTn id="8" dur="2000" fill="hold"/>
                                        <p:tgtEl>
                                          <p:spTgt spid="246806"/>
                                        </p:tgtEl>
                                        <p:attrNameLst>
                                          <p:attrName>ppt_h</p:attrName>
                                        </p:attrNameLst>
                                      </p:cBhvr>
                                      <p:tavLst>
                                        <p:tav tm="0">
                                          <p:val>
                                            <p:fltVal val="0"/>
                                          </p:val>
                                        </p:tav>
                                        <p:tav tm="100000">
                                          <p:val>
                                            <p:strVal val="#ppt_h"/>
                                          </p:val>
                                        </p:tav>
                                      </p:tavLst>
                                    </p:anim>
                                    <p:animEffect transition="in" filter="fade">
                                      <p:cBhvr>
                                        <p:cTn id="9" dur="2000"/>
                                        <p:tgtEl>
                                          <p:spTgt spid="2468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egnaposto piè di pagina 3"/>
          <p:cNvSpPr>
            <a:spLocks noGrp="1"/>
          </p:cNvSpPr>
          <p:nvPr>
            <p:ph type="ftr" sz="quarter" idx="10"/>
          </p:nvPr>
        </p:nvSpPr>
        <p:spPr/>
        <p:txBody>
          <a:bodyPr/>
          <a:lstStyle/>
          <a:p>
            <a:pPr>
              <a:defRPr/>
            </a:pPr>
            <a:r>
              <a:rPr lang="it-IT" altLang="it-IT" dirty="0"/>
              <a:t>Metrologia e Sistema Internazionale</a:t>
            </a:r>
          </a:p>
        </p:txBody>
      </p:sp>
      <p:sp>
        <p:nvSpPr>
          <p:cNvPr id="261122" name="Rectangle 2"/>
          <p:cNvSpPr>
            <a:spLocks noGrp="1" noChangeArrowheads="1"/>
          </p:cNvSpPr>
          <p:nvPr>
            <p:ph type="title"/>
          </p:nvPr>
        </p:nvSpPr>
        <p:spPr>
          <a:xfrm>
            <a:off x="0" y="0"/>
            <a:ext cx="9144000" cy="1058863"/>
          </a:xfrm>
        </p:spPr>
        <p:txBody>
          <a:bodyPr/>
          <a:lstStyle/>
          <a:p>
            <a:pPr algn="ctr" eaLnBrk="1" hangingPunct="1">
              <a:defRPr/>
            </a:pPr>
            <a:r>
              <a:rPr lang="it-IT" altLang="it-IT" baseline="30000" dirty="0" smtClean="0">
                <a:solidFill>
                  <a:srgbClr val="969696"/>
                </a:solidFill>
                <a:latin typeface="Book Antiqua" panose="02040602050305030304" pitchFamily="18" charset="0"/>
              </a:rPr>
              <a:t>*</a:t>
            </a:r>
            <a:r>
              <a:rPr lang="it-IT" altLang="it-IT" dirty="0" smtClean="0">
                <a:solidFill>
                  <a:srgbClr val="969696"/>
                </a:solidFill>
                <a:latin typeface="Book Antiqua" panose="02040602050305030304" pitchFamily="18" charset="0"/>
              </a:rPr>
              <a:t>RIUNIONI CGPM E UNITA’ SI</a:t>
            </a:r>
          </a:p>
        </p:txBody>
      </p:sp>
      <p:pic>
        <p:nvPicPr>
          <p:cNvPr id="5632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92213"/>
            <a:ext cx="9144000" cy="522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61144" name="Group 24"/>
          <p:cNvGrpSpPr>
            <a:grpSpLocks/>
          </p:cNvGrpSpPr>
          <p:nvPr/>
        </p:nvGrpSpPr>
        <p:grpSpPr bwMode="auto">
          <a:xfrm>
            <a:off x="298450" y="1441450"/>
            <a:ext cx="6851650" cy="4914900"/>
            <a:chOff x="188" y="908"/>
            <a:chExt cx="4316" cy="3096"/>
          </a:xfrm>
        </p:grpSpPr>
        <p:sp>
          <p:nvSpPr>
            <p:cNvPr id="56327" name="Line 5"/>
            <p:cNvSpPr>
              <a:spLocks noChangeShapeType="1"/>
            </p:cNvSpPr>
            <p:nvPr/>
          </p:nvSpPr>
          <p:spPr bwMode="auto">
            <a:xfrm>
              <a:off x="188" y="908"/>
              <a:ext cx="1160"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56328" name="Line 10"/>
            <p:cNvSpPr>
              <a:spLocks noChangeShapeType="1"/>
            </p:cNvSpPr>
            <p:nvPr/>
          </p:nvSpPr>
          <p:spPr bwMode="auto">
            <a:xfrm>
              <a:off x="796" y="1024"/>
              <a:ext cx="1428"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56329" name="Line 11"/>
            <p:cNvSpPr>
              <a:spLocks noChangeShapeType="1"/>
            </p:cNvSpPr>
            <p:nvPr/>
          </p:nvSpPr>
          <p:spPr bwMode="auto">
            <a:xfrm>
              <a:off x="1956" y="1272"/>
              <a:ext cx="1588"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56330" name="Line 12"/>
            <p:cNvSpPr>
              <a:spLocks noChangeShapeType="1"/>
            </p:cNvSpPr>
            <p:nvPr/>
          </p:nvSpPr>
          <p:spPr bwMode="auto">
            <a:xfrm flipV="1">
              <a:off x="440" y="2016"/>
              <a:ext cx="1660"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56331" name="Line 13"/>
            <p:cNvSpPr>
              <a:spLocks noChangeShapeType="1"/>
            </p:cNvSpPr>
            <p:nvPr/>
          </p:nvSpPr>
          <p:spPr bwMode="auto">
            <a:xfrm flipV="1">
              <a:off x="436" y="2144"/>
              <a:ext cx="2412"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56332" name="Line 14"/>
            <p:cNvSpPr>
              <a:spLocks noChangeShapeType="1"/>
            </p:cNvSpPr>
            <p:nvPr/>
          </p:nvSpPr>
          <p:spPr bwMode="auto">
            <a:xfrm flipV="1">
              <a:off x="432" y="2268"/>
              <a:ext cx="420"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56333" name="Line 15"/>
            <p:cNvSpPr>
              <a:spLocks noChangeShapeType="1"/>
            </p:cNvSpPr>
            <p:nvPr/>
          </p:nvSpPr>
          <p:spPr bwMode="auto">
            <a:xfrm>
              <a:off x="436" y="2760"/>
              <a:ext cx="2288" cy="4"/>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56334" name="Line 16"/>
            <p:cNvSpPr>
              <a:spLocks noChangeShapeType="1"/>
            </p:cNvSpPr>
            <p:nvPr/>
          </p:nvSpPr>
          <p:spPr bwMode="auto">
            <a:xfrm>
              <a:off x="1252" y="2868"/>
              <a:ext cx="1058" cy="2"/>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56335" name="Line 17"/>
            <p:cNvSpPr>
              <a:spLocks noChangeShapeType="1"/>
            </p:cNvSpPr>
            <p:nvPr/>
          </p:nvSpPr>
          <p:spPr bwMode="auto">
            <a:xfrm flipV="1">
              <a:off x="4240" y="2268"/>
              <a:ext cx="264"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56336" name="Line 18"/>
            <p:cNvSpPr>
              <a:spLocks noChangeShapeType="1"/>
            </p:cNvSpPr>
            <p:nvPr/>
          </p:nvSpPr>
          <p:spPr bwMode="auto">
            <a:xfrm flipV="1">
              <a:off x="436" y="2996"/>
              <a:ext cx="1380"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56337" name="Line 19"/>
            <p:cNvSpPr>
              <a:spLocks noChangeShapeType="1"/>
            </p:cNvSpPr>
            <p:nvPr/>
          </p:nvSpPr>
          <p:spPr bwMode="auto">
            <a:xfrm flipV="1">
              <a:off x="440" y="3376"/>
              <a:ext cx="1448"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56338" name="Line 20"/>
            <p:cNvSpPr>
              <a:spLocks noChangeShapeType="1"/>
            </p:cNvSpPr>
            <p:nvPr/>
          </p:nvSpPr>
          <p:spPr bwMode="auto">
            <a:xfrm flipV="1">
              <a:off x="436" y="3500"/>
              <a:ext cx="2984"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56339" name="Line 21"/>
            <p:cNvSpPr>
              <a:spLocks noChangeShapeType="1"/>
            </p:cNvSpPr>
            <p:nvPr/>
          </p:nvSpPr>
          <p:spPr bwMode="auto">
            <a:xfrm flipV="1">
              <a:off x="440" y="3748"/>
              <a:ext cx="2264"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56340" name="Line 22"/>
            <p:cNvSpPr>
              <a:spLocks noChangeShapeType="1"/>
            </p:cNvSpPr>
            <p:nvPr/>
          </p:nvSpPr>
          <p:spPr bwMode="auto">
            <a:xfrm flipV="1">
              <a:off x="436" y="4004"/>
              <a:ext cx="2932" cy="0"/>
            </a:xfrm>
            <a:prstGeom prst="line">
              <a:avLst/>
            </a:prstGeom>
            <a:noFill/>
            <a:ln w="1905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grpSp>
      <p:grpSp>
        <p:nvGrpSpPr>
          <p:cNvPr id="5" name="Gruppo 4"/>
          <p:cNvGrpSpPr/>
          <p:nvPr/>
        </p:nvGrpSpPr>
        <p:grpSpPr>
          <a:xfrm>
            <a:off x="3980793" y="1829009"/>
            <a:ext cx="1030626" cy="1079433"/>
            <a:chOff x="3980793" y="1829009"/>
            <a:chExt cx="1030626" cy="1079433"/>
          </a:xfrm>
        </p:grpSpPr>
        <p:sp>
          <p:nvSpPr>
            <p:cNvPr id="2" name="Ovale 1"/>
            <p:cNvSpPr/>
            <p:nvPr/>
          </p:nvSpPr>
          <p:spPr bwMode="auto">
            <a:xfrm>
              <a:off x="3980793" y="1829009"/>
              <a:ext cx="126124" cy="198383"/>
            </a:xfrm>
            <a:prstGeom prst="ellipse">
              <a:avLst/>
            </a:prstGeom>
            <a:solidFill>
              <a:schemeClr val="accent1">
                <a:alpha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800" b="0" i="0" u="sng" strike="noStrike" cap="none" normalizeH="0" baseline="0" smtClean="0">
                <a:ln>
                  <a:noFill/>
                </a:ln>
                <a:solidFill>
                  <a:schemeClr val="tx1"/>
                </a:solidFill>
                <a:effectLst/>
                <a:latin typeface="Tahoma" panose="020B0604030504040204" pitchFamily="34" charset="0"/>
              </a:endParaRPr>
            </a:p>
          </p:txBody>
        </p:sp>
        <p:cxnSp>
          <p:nvCxnSpPr>
            <p:cNvPr id="4" name="Connettore diritto 3"/>
            <p:cNvCxnSpPr>
              <a:stCxn id="2" idx="4"/>
            </p:cNvCxnSpPr>
            <p:nvPr/>
          </p:nvCxnSpPr>
          <p:spPr bwMode="auto">
            <a:xfrm>
              <a:off x="4043855" y="2027392"/>
              <a:ext cx="477345" cy="497323"/>
            </a:xfrm>
            <a:prstGeom prst="line">
              <a:avLst/>
            </a:prstGeom>
            <a:solidFill>
              <a:schemeClr val="accent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Ovale 22"/>
            <p:cNvSpPr/>
            <p:nvPr/>
          </p:nvSpPr>
          <p:spPr bwMode="auto">
            <a:xfrm>
              <a:off x="4474296" y="2512401"/>
              <a:ext cx="186716" cy="298907"/>
            </a:xfrm>
            <a:prstGeom prst="ellipse">
              <a:avLst/>
            </a:prstGeom>
            <a:noFill/>
            <a:ln w="190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800" b="0" i="0" u="sng" strike="noStrike" cap="none" normalizeH="0" baseline="0" smtClean="0">
                <a:ln>
                  <a:noFill/>
                </a:ln>
                <a:solidFill>
                  <a:schemeClr val="tx1"/>
                </a:solidFill>
                <a:effectLst/>
                <a:latin typeface="Tahoma" panose="020B0604030504040204" pitchFamily="34" charset="0"/>
              </a:endParaRPr>
            </a:p>
          </p:txBody>
        </p:sp>
        <p:sp>
          <p:nvSpPr>
            <p:cNvPr id="24" name="Rectangle 3"/>
            <p:cNvSpPr>
              <a:spLocks noChangeArrowheads="1"/>
            </p:cNvSpPr>
            <p:nvPr/>
          </p:nvSpPr>
          <p:spPr bwMode="auto">
            <a:xfrm>
              <a:off x="4433836" y="2530618"/>
              <a:ext cx="577583" cy="377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80000"/>
                </a:lnSpc>
                <a:spcBef>
                  <a:spcPct val="10000"/>
                </a:spcBef>
                <a:buClr>
                  <a:schemeClr val="tx1"/>
                </a:buClr>
                <a:buFontTx/>
                <a:buNone/>
                <a:defRPr/>
              </a:pPr>
              <a:r>
                <a:rPr lang="it-IT" altLang="it-IT" sz="1400" dirty="0" smtClean="0">
                  <a:solidFill>
                    <a:srgbClr val="FF0000"/>
                  </a:solidFill>
                  <a:effectLst/>
                  <a:latin typeface="+mj-lt"/>
                  <a:cs typeface="Calibri" panose="020F0502020204030204" pitchFamily="34" charset="0"/>
                </a:rPr>
                <a:t>k</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61144"/>
                                        </p:tgtEl>
                                        <p:attrNameLst>
                                          <p:attrName>style.visibility</p:attrName>
                                        </p:attrNameLst>
                                      </p:cBhvr>
                                      <p:to>
                                        <p:strVal val="visible"/>
                                      </p:to>
                                    </p:set>
                                    <p:animEffect transition="in" filter="checkerboard(across)">
                                      <p:cBhvr>
                                        <p:cTn id="7" dur="500"/>
                                        <p:tgtEl>
                                          <p:spTgt spid="26114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egnaposto piè di pagina 3"/>
          <p:cNvSpPr>
            <a:spLocks noGrp="1"/>
          </p:cNvSpPr>
          <p:nvPr>
            <p:ph type="ftr" sz="quarter" idx="10"/>
          </p:nvPr>
        </p:nvSpPr>
        <p:spPr/>
        <p:txBody>
          <a:bodyPr/>
          <a:lstStyle/>
          <a:p>
            <a:pPr>
              <a:defRPr/>
            </a:pPr>
            <a:r>
              <a:rPr lang="it-IT" altLang="it-IT"/>
              <a:t>Metrologia e Sistema Internazionale</a:t>
            </a:r>
          </a:p>
        </p:txBody>
      </p:sp>
      <p:sp>
        <p:nvSpPr>
          <p:cNvPr id="122882" name="Rectangle 2"/>
          <p:cNvSpPr>
            <a:spLocks noGrp="1" noChangeArrowheads="1"/>
          </p:cNvSpPr>
          <p:nvPr>
            <p:ph type="title"/>
          </p:nvPr>
        </p:nvSpPr>
        <p:spPr>
          <a:xfrm>
            <a:off x="0" y="0"/>
            <a:ext cx="9144000" cy="1058863"/>
          </a:xfrm>
        </p:spPr>
        <p:txBody>
          <a:bodyPr/>
          <a:lstStyle/>
          <a:p>
            <a:pPr algn="ctr" eaLnBrk="1" hangingPunct="1">
              <a:defRPr/>
            </a:pPr>
            <a:r>
              <a:rPr lang="it-IT" altLang="it-IT" sz="4000" dirty="0" smtClean="0">
                <a:solidFill>
                  <a:schemeClr val="tx1"/>
                </a:solidFill>
                <a:latin typeface="Book Antiqua" panose="02040602050305030304" pitchFamily="18" charset="0"/>
              </a:rPr>
              <a:t>SISTEMA INTERNAZIONALE (SI)</a:t>
            </a:r>
            <a:br>
              <a:rPr lang="it-IT" altLang="it-IT" sz="4000" dirty="0" smtClean="0">
                <a:solidFill>
                  <a:schemeClr val="tx1"/>
                </a:solidFill>
                <a:latin typeface="Book Antiqua" panose="02040602050305030304" pitchFamily="18" charset="0"/>
              </a:rPr>
            </a:br>
            <a:r>
              <a:rPr lang="it-IT" altLang="it-IT" sz="4000" dirty="0" smtClean="0">
                <a:solidFill>
                  <a:schemeClr val="tx1"/>
                </a:solidFill>
                <a:latin typeface="Book Antiqua" panose="02040602050305030304" pitchFamily="18" charset="0"/>
              </a:rPr>
              <a:t>DI UNITA’ DI MISURA</a:t>
            </a:r>
          </a:p>
        </p:txBody>
      </p:sp>
      <p:sp>
        <p:nvSpPr>
          <p:cNvPr id="122883" name="Rectangle 3"/>
          <p:cNvSpPr>
            <a:spLocks noChangeArrowheads="1"/>
          </p:cNvSpPr>
          <p:nvPr/>
        </p:nvSpPr>
        <p:spPr bwMode="auto">
          <a:xfrm>
            <a:off x="239713" y="1087438"/>
            <a:ext cx="8891587" cy="1998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80000"/>
              </a:lnSpc>
              <a:spcBef>
                <a:spcPct val="10000"/>
              </a:spcBef>
              <a:buClr>
                <a:schemeClr val="tx1"/>
              </a:buClr>
              <a:buFontTx/>
              <a:buNone/>
              <a:defRPr/>
            </a:pPr>
            <a:r>
              <a:rPr lang="it-IT" altLang="it-IT" dirty="0" smtClean="0">
                <a:latin typeface="Book Antiqua" panose="02040602050305030304" pitchFamily="18" charset="0"/>
              </a:rPr>
              <a:t>Adottato nel </a:t>
            </a:r>
            <a:r>
              <a:rPr lang="it-IT" altLang="it-IT" dirty="0" smtClean="0">
                <a:solidFill>
                  <a:srgbClr val="FFFF00"/>
                </a:solidFill>
                <a:latin typeface="Book Antiqua" panose="02040602050305030304" pitchFamily="18" charset="0"/>
              </a:rPr>
              <a:t>1960 </a:t>
            </a:r>
            <a:r>
              <a:rPr lang="it-IT" altLang="it-IT" dirty="0" smtClean="0">
                <a:latin typeface="Book Antiqua" panose="02040602050305030304" pitchFamily="18" charset="0"/>
              </a:rPr>
              <a:t>dalla </a:t>
            </a:r>
            <a:r>
              <a:rPr lang="it-IT" altLang="it-IT" dirty="0" smtClean="0">
                <a:solidFill>
                  <a:srgbClr val="FFFF00"/>
                </a:solidFill>
                <a:latin typeface="Book Antiqua" panose="02040602050305030304" pitchFamily="18" charset="0"/>
              </a:rPr>
              <a:t>11</a:t>
            </a:r>
            <a:r>
              <a:rPr lang="it-IT" altLang="it-IT" baseline="30000" dirty="0" smtClean="0">
                <a:solidFill>
                  <a:srgbClr val="FFFF00"/>
                </a:solidFill>
                <a:latin typeface="Book Antiqua" panose="02040602050305030304" pitchFamily="18" charset="0"/>
              </a:rPr>
              <a:t>a</a:t>
            </a:r>
            <a:r>
              <a:rPr lang="it-IT" altLang="it-IT" dirty="0" smtClean="0">
                <a:solidFill>
                  <a:srgbClr val="FFFF00"/>
                </a:solidFill>
                <a:latin typeface="Book Antiqua" panose="02040602050305030304" pitchFamily="18" charset="0"/>
              </a:rPr>
              <a:t> CGPM</a:t>
            </a:r>
            <a:r>
              <a:rPr lang="it-IT" altLang="it-IT" dirty="0" smtClean="0">
                <a:latin typeface="Book Antiqua" panose="02040602050305030304" pitchFamily="18" charset="0"/>
              </a:rPr>
              <a:t> si basa su </a:t>
            </a:r>
            <a:r>
              <a:rPr lang="it-IT" altLang="it-IT" dirty="0" smtClean="0">
                <a:solidFill>
                  <a:srgbClr val="FFFF00"/>
                </a:solidFill>
                <a:latin typeface="Book Antiqua" panose="02040602050305030304" pitchFamily="18" charset="0"/>
              </a:rPr>
              <a:t/>
            </a:r>
            <a:br>
              <a:rPr lang="it-IT" altLang="it-IT" dirty="0" smtClean="0">
                <a:solidFill>
                  <a:srgbClr val="FFFF00"/>
                </a:solidFill>
                <a:latin typeface="Book Antiqua" panose="02040602050305030304" pitchFamily="18" charset="0"/>
              </a:rPr>
            </a:br>
            <a:r>
              <a:rPr lang="it-IT" altLang="it-IT" b="1" dirty="0" smtClean="0">
                <a:solidFill>
                  <a:srgbClr val="FFFF00"/>
                </a:solidFill>
                <a:latin typeface="Book Antiqua" panose="02040602050305030304" pitchFamily="18" charset="0"/>
              </a:rPr>
              <a:t>7 unità fondamentali</a:t>
            </a:r>
            <a:r>
              <a:rPr lang="it-IT" altLang="it-IT" dirty="0" smtClean="0">
                <a:latin typeface="Book Antiqua" panose="02040602050305030304" pitchFamily="18" charset="0"/>
              </a:rPr>
              <a:t> e altre </a:t>
            </a:r>
            <a:r>
              <a:rPr lang="it-IT" altLang="it-IT" dirty="0" smtClean="0">
                <a:solidFill>
                  <a:srgbClr val="FFFF00"/>
                </a:solidFill>
                <a:latin typeface="Book Antiqua" panose="02040602050305030304" pitchFamily="18" charset="0"/>
              </a:rPr>
              <a:t>unità derivate</a:t>
            </a:r>
          </a:p>
          <a:p>
            <a:pPr eaLnBrk="1" hangingPunct="1">
              <a:lnSpc>
                <a:spcPct val="80000"/>
              </a:lnSpc>
              <a:spcBef>
                <a:spcPct val="10000"/>
              </a:spcBef>
              <a:buClr>
                <a:schemeClr val="tx1"/>
              </a:buClr>
              <a:buFontTx/>
              <a:buNone/>
              <a:defRPr/>
            </a:pPr>
            <a:r>
              <a:rPr lang="it-IT" altLang="it-IT" sz="2800" u="sng" dirty="0" smtClean="0">
                <a:latin typeface="Book Antiqua" panose="02040602050305030304" pitchFamily="18" charset="0"/>
              </a:rPr>
              <a:t>Il </a:t>
            </a:r>
            <a:r>
              <a:rPr lang="it-IT" altLang="it-IT" sz="2800" u="sng" dirty="0" smtClean="0">
                <a:solidFill>
                  <a:srgbClr val="FFFF00"/>
                </a:solidFill>
                <a:latin typeface="Book Antiqua" panose="02040602050305030304" pitchFamily="18" charset="0"/>
              </a:rPr>
              <a:t>SI origina</a:t>
            </a:r>
            <a:r>
              <a:rPr lang="it-IT" altLang="it-IT" sz="2800" u="sng" dirty="0" smtClean="0">
                <a:latin typeface="Book Antiqua" panose="02040602050305030304" pitchFamily="18" charset="0"/>
              </a:rPr>
              <a:t> dal </a:t>
            </a:r>
            <a:r>
              <a:rPr lang="it-IT" altLang="it-IT" sz="2800" u="sng" dirty="0" smtClean="0">
                <a:solidFill>
                  <a:srgbClr val="FFFF00"/>
                </a:solidFill>
                <a:latin typeface="Book Antiqua" panose="02040602050305030304" pitchFamily="18" charset="0"/>
              </a:rPr>
              <a:t>primordiale "Sistema MKS" del 1889</a:t>
            </a:r>
            <a:r>
              <a:rPr lang="it-IT" altLang="it-IT" sz="2800" dirty="0" smtClean="0">
                <a:latin typeface="Book Antiqua" panose="02040602050305030304" pitchFamily="18" charset="0"/>
              </a:rPr>
              <a:t> (1</a:t>
            </a:r>
            <a:r>
              <a:rPr lang="it-IT" altLang="it-IT" sz="2800" baseline="30000" dirty="0" smtClean="0">
                <a:latin typeface="Book Antiqua" panose="02040602050305030304" pitchFamily="18" charset="0"/>
              </a:rPr>
              <a:t>a</a:t>
            </a:r>
            <a:r>
              <a:rPr lang="it-IT" altLang="it-IT" sz="2800" dirty="0" smtClean="0">
                <a:latin typeface="Book Antiqua" panose="02040602050305030304" pitchFamily="18" charset="0"/>
              </a:rPr>
              <a:t> CGPM) poi </a:t>
            </a:r>
            <a:r>
              <a:rPr lang="it-IT" altLang="it-IT" sz="2800" dirty="0" smtClean="0">
                <a:solidFill>
                  <a:srgbClr val="FFFF00"/>
                </a:solidFill>
                <a:latin typeface="Book Antiqua" panose="02040602050305030304" pitchFamily="18" charset="0"/>
              </a:rPr>
              <a:t>MKSA</a:t>
            </a:r>
            <a:r>
              <a:rPr lang="it-IT" altLang="it-IT" sz="2800" dirty="0" smtClean="0">
                <a:latin typeface="Book Antiqua" panose="02040602050305030304" pitchFamily="18" charset="0"/>
              </a:rPr>
              <a:t> </a:t>
            </a:r>
            <a:r>
              <a:rPr lang="it-IT" altLang="it-IT" sz="2600" dirty="0" smtClean="0">
                <a:latin typeface="Book Antiqua" panose="02040602050305030304" pitchFamily="18" charset="0"/>
              </a:rPr>
              <a:t>(sistema Giorgi)</a:t>
            </a:r>
            <a:r>
              <a:rPr lang="it-IT" altLang="it-IT" sz="2800" dirty="0" smtClean="0">
                <a:latin typeface="Book Antiqua" panose="02040602050305030304" pitchFamily="18" charset="0"/>
              </a:rPr>
              <a:t> </a:t>
            </a:r>
            <a:r>
              <a:rPr lang="it-IT" altLang="it-IT" sz="2400" dirty="0" smtClean="0">
                <a:latin typeface="Book Antiqua" panose="02040602050305030304" pitchFamily="18" charset="0"/>
              </a:rPr>
              <a:t>nel 1948 (9</a:t>
            </a:r>
            <a:r>
              <a:rPr lang="it-IT" altLang="it-IT" sz="2400" baseline="30000" dirty="0" smtClean="0">
                <a:latin typeface="Book Antiqua" panose="02040602050305030304" pitchFamily="18" charset="0"/>
              </a:rPr>
              <a:t>a</a:t>
            </a:r>
            <a:r>
              <a:rPr lang="it-IT" altLang="it-IT" sz="2400" dirty="0" smtClean="0">
                <a:latin typeface="Book Antiqua" panose="02040602050305030304" pitchFamily="18" charset="0"/>
              </a:rPr>
              <a:t> CGPM)</a:t>
            </a:r>
            <a:r>
              <a:rPr lang="it-IT" altLang="it-IT" sz="2800" dirty="0" smtClean="0">
                <a:latin typeface="Book Antiqua" panose="02040602050305030304" pitchFamily="18" charset="0"/>
              </a:rPr>
              <a:t>,</a:t>
            </a:r>
            <a:br>
              <a:rPr lang="it-IT" altLang="it-IT" sz="2800" dirty="0" smtClean="0">
                <a:latin typeface="Book Antiqua" panose="02040602050305030304" pitchFamily="18" charset="0"/>
              </a:rPr>
            </a:br>
            <a:r>
              <a:rPr lang="it-IT" altLang="it-IT" sz="2800" dirty="0" smtClean="0">
                <a:latin typeface="Book Antiqua" panose="02040602050305030304" pitchFamily="18" charset="0"/>
              </a:rPr>
              <a:t>e infine K e </a:t>
            </a:r>
            <a:r>
              <a:rPr lang="it-IT" altLang="it-IT" sz="2800" dirty="0" err="1" smtClean="0">
                <a:latin typeface="Book Antiqua" panose="02040602050305030304" pitchFamily="18" charset="0"/>
              </a:rPr>
              <a:t>Cd</a:t>
            </a:r>
            <a:r>
              <a:rPr lang="it-IT" altLang="it-IT" sz="2800" dirty="0" smtClean="0">
                <a:latin typeface="Book Antiqua" panose="02040602050305030304" pitchFamily="18" charset="0"/>
              </a:rPr>
              <a:t> </a:t>
            </a:r>
            <a:r>
              <a:rPr lang="it-IT" altLang="it-IT" sz="2000" dirty="0" smtClean="0">
                <a:latin typeface="Book Antiqua" panose="02040602050305030304" pitchFamily="18" charset="0"/>
              </a:rPr>
              <a:t>(1954, 10</a:t>
            </a:r>
            <a:r>
              <a:rPr lang="it-IT" altLang="it-IT" sz="2000" baseline="30000" dirty="0" smtClean="0">
                <a:latin typeface="Book Antiqua" panose="02040602050305030304" pitchFamily="18" charset="0"/>
              </a:rPr>
              <a:t>a</a:t>
            </a:r>
            <a:r>
              <a:rPr lang="it-IT" altLang="it-IT" sz="2000" dirty="0" smtClean="0">
                <a:latin typeface="Book Antiqua" panose="02040602050305030304" pitchFamily="18" charset="0"/>
              </a:rPr>
              <a:t> CGPM)</a:t>
            </a:r>
            <a:r>
              <a:rPr lang="it-IT" altLang="it-IT" sz="2800" dirty="0" smtClean="0">
                <a:latin typeface="Book Antiqua" panose="02040602050305030304" pitchFamily="18" charset="0"/>
              </a:rPr>
              <a:t>, </a:t>
            </a:r>
            <a:r>
              <a:rPr lang="it-IT" altLang="it-IT" sz="2800" dirty="0" err="1" smtClean="0">
                <a:latin typeface="Book Antiqua" panose="02040602050305030304" pitchFamily="18" charset="0"/>
              </a:rPr>
              <a:t>mol</a:t>
            </a:r>
            <a:r>
              <a:rPr lang="it-IT" altLang="it-IT" sz="2800" dirty="0" smtClean="0">
                <a:latin typeface="Book Antiqua" panose="02040602050305030304" pitchFamily="18" charset="0"/>
              </a:rPr>
              <a:t> </a:t>
            </a:r>
            <a:r>
              <a:rPr lang="it-IT" altLang="it-IT" sz="2000" dirty="0" smtClean="0">
                <a:latin typeface="Book Antiqua" panose="02040602050305030304" pitchFamily="18" charset="0"/>
              </a:rPr>
              <a:t>(1971, 14</a:t>
            </a:r>
            <a:r>
              <a:rPr lang="it-IT" altLang="it-IT" sz="2000" baseline="30000" dirty="0" smtClean="0">
                <a:latin typeface="Book Antiqua" panose="02040602050305030304" pitchFamily="18" charset="0"/>
              </a:rPr>
              <a:t>a</a:t>
            </a:r>
            <a:r>
              <a:rPr lang="it-IT" altLang="it-IT" sz="2000" dirty="0" smtClean="0">
                <a:latin typeface="Book Antiqua" panose="02040602050305030304" pitchFamily="18" charset="0"/>
              </a:rPr>
              <a:t> CGPM)</a:t>
            </a:r>
          </a:p>
        </p:txBody>
      </p:sp>
      <p:sp>
        <p:nvSpPr>
          <p:cNvPr id="122885" name="Rectangle 5"/>
          <p:cNvSpPr>
            <a:spLocks noChangeArrowheads="1"/>
          </p:cNvSpPr>
          <p:nvPr/>
        </p:nvSpPr>
        <p:spPr bwMode="auto">
          <a:xfrm>
            <a:off x="252413" y="2952750"/>
            <a:ext cx="8751887"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3584575" algn="ctr"/>
                <a:tab pos="8521700" algn="r"/>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3584575" algn="ctr"/>
                <a:tab pos="8521700" algn="r"/>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3584575" algn="ctr"/>
                <a:tab pos="8521700" algn="r"/>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3584575" algn="ctr"/>
                <a:tab pos="8521700" algn="r"/>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3584575" algn="ctr"/>
                <a:tab pos="8521700" algn="r"/>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3584575" algn="ctr"/>
                <a:tab pos="8521700" algn="r"/>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3584575" algn="ctr"/>
                <a:tab pos="8521700" algn="r"/>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3584575" algn="ctr"/>
                <a:tab pos="8521700" algn="r"/>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3584575" algn="ctr"/>
                <a:tab pos="8521700" algn="r"/>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b="1" smtClean="0">
                <a:solidFill>
                  <a:srgbClr val="FFFF00"/>
                </a:solidFill>
                <a:latin typeface="Book Antiqua" panose="02040602050305030304" pitchFamily="18" charset="0"/>
                <a:sym typeface="Symbol" panose="05050102010706020507" pitchFamily="18" charset="2"/>
              </a:rPr>
              <a:t>metro	(m)	</a:t>
            </a:r>
            <a:r>
              <a:rPr lang="it-IT" altLang="it-IT" smtClean="0">
                <a:solidFill>
                  <a:srgbClr val="FFFF00"/>
                </a:solidFill>
                <a:latin typeface="Book Antiqua" panose="02040602050305030304" pitchFamily="18" charset="0"/>
                <a:sym typeface="Symbol" panose="05050102010706020507" pitchFamily="18" charset="2"/>
              </a:rPr>
              <a:t>lunghezza</a:t>
            </a:r>
            <a:endParaRPr lang="it-IT" altLang="it-IT" smtClean="0">
              <a:latin typeface="Book Antiqua" panose="02040602050305030304" pitchFamily="18" charset="0"/>
            </a:endParaRPr>
          </a:p>
        </p:txBody>
      </p:sp>
      <p:sp>
        <p:nvSpPr>
          <p:cNvPr id="122888" name="Rectangle 8"/>
          <p:cNvSpPr>
            <a:spLocks noChangeArrowheads="1"/>
          </p:cNvSpPr>
          <p:nvPr/>
        </p:nvSpPr>
        <p:spPr bwMode="auto">
          <a:xfrm>
            <a:off x="269875" y="3416300"/>
            <a:ext cx="8751888"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3584575" algn="ctr"/>
                <a:tab pos="8521700" algn="r"/>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3584575" algn="ctr"/>
                <a:tab pos="8521700" algn="r"/>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3584575" algn="ctr"/>
                <a:tab pos="8521700" algn="r"/>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3584575" algn="ctr"/>
                <a:tab pos="8521700" algn="r"/>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3584575" algn="ctr"/>
                <a:tab pos="8521700" algn="r"/>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3584575" algn="ctr"/>
                <a:tab pos="8521700" algn="r"/>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3584575" algn="ctr"/>
                <a:tab pos="8521700" algn="r"/>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3584575" algn="ctr"/>
                <a:tab pos="8521700" algn="r"/>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3584575" algn="ctr"/>
                <a:tab pos="8521700" algn="r"/>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b="1" smtClean="0">
                <a:solidFill>
                  <a:srgbClr val="FFFF00"/>
                </a:solidFill>
                <a:latin typeface="Book Antiqua" panose="02040602050305030304" pitchFamily="18" charset="0"/>
                <a:sym typeface="Symbol" panose="05050102010706020507" pitchFamily="18" charset="2"/>
              </a:rPr>
              <a:t>kilogrammo	(kg)	</a:t>
            </a:r>
            <a:r>
              <a:rPr lang="it-IT" altLang="it-IT" smtClean="0">
                <a:solidFill>
                  <a:srgbClr val="FFFF00"/>
                </a:solidFill>
                <a:latin typeface="Book Antiqua" panose="02040602050305030304" pitchFamily="18" charset="0"/>
                <a:sym typeface="Symbol" panose="05050102010706020507" pitchFamily="18" charset="2"/>
              </a:rPr>
              <a:t>massa</a:t>
            </a:r>
            <a:endParaRPr lang="it-IT" altLang="it-IT" smtClean="0">
              <a:latin typeface="Book Antiqua" panose="02040602050305030304" pitchFamily="18" charset="0"/>
            </a:endParaRPr>
          </a:p>
        </p:txBody>
      </p:sp>
      <p:sp>
        <p:nvSpPr>
          <p:cNvPr id="122889" name="Rectangle 9"/>
          <p:cNvSpPr>
            <a:spLocks noChangeArrowheads="1"/>
          </p:cNvSpPr>
          <p:nvPr/>
        </p:nvSpPr>
        <p:spPr bwMode="auto">
          <a:xfrm>
            <a:off x="274638" y="3875088"/>
            <a:ext cx="8751887"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3584575" algn="ctr"/>
                <a:tab pos="8521700" algn="r"/>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3584575" algn="ctr"/>
                <a:tab pos="8521700" algn="r"/>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3584575" algn="ctr"/>
                <a:tab pos="8521700" algn="r"/>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3584575" algn="ctr"/>
                <a:tab pos="8521700" algn="r"/>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3584575" algn="ctr"/>
                <a:tab pos="8521700" algn="r"/>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3584575" algn="ctr"/>
                <a:tab pos="8521700" algn="r"/>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3584575" algn="ctr"/>
                <a:tab pos="8521700" algn="r"/>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3584575" algn="ctr"/>
                <a:tab pos="8521700" algn="r"/>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3584575" algn="ctr"/>
                <a:tab pos="8521700" algn="r"/>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b="1" smtClean="0">
                <a:solidFill>
                  <a:srgbClr val="FFFF00"/>
                </a:solidFill>
                <a:latin typeface="Book Antiqua" panose="02040602050305030304" pitchFamily="18" charset="0"/>
                <a:sym typeface="Symbol" panose="05050102010706020507" pitchFamily="18" charset="2"/>
              </a:rPr>
              <a:t>secondo	(s)	</a:t>
            </a:r>
            <a:r>
              <a:rPr lang="it-IT" altLang="it-IT" smtClean="0">
                <a:solidFill>
                  <a:srgbClr val="FFFF00"/>
                </a:solidFill>
                <a:latin typeface="Book Antiqua" panose="02040602050305030304" pitchFamily="18" charset="0"/>
                <a:sym typeface="Symbol" panose="05050102010706020507" pitchFamily="18" charset="2"/>
              </a:rPr>
              <a:t>intervallo di tempo</a:t>
            </a:r>
            <a:endParaRPr lang="it-IT" altLang="it-IT" smtClean="0">
              <a:latin typeface="Book Antiqua" panose="02040602050305030304" pitchFamily="18" charset="0"/>
            </a:endParaRPr>
          </a:p>
        </p:txBody>
      </p:sp>
      <p:sp>
        <p:nvSpPr>
          <p:cNvPr id="122890" name="Rectangle 10"/>
          <p:cNvSpPr>
            <a:spLocks noChangeArrowheads="1"/>
          </p:cNvSpPr>
          <p:nvPr/>
        </p:nvSpPr>
        <p:spPr bwMode="auto">
          <a:xfrm>
            <a:off x="280988" y="4352925"/>
            <a:ext cx="8751887"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3584575" algn="ctr"/>
                <a:tab pos="8521700" algn="r"/>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3584575" algn="ctr"/>
                <a:tab pos="8521700" algn="r"/>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3584575" algn="ctr"/>
                <a:tab pos="8521700" algn="r"/>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3584575" algn="ctr"/>
                <a:tab pos="8521700" algn="r"/>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3584575" algn="ctr"/>
                <a:tab pos="8521700" algn="r"/>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3584575" algn="ctr"/>
                <a:tab pos="8521700" algn="r"/>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3584575" algn="ctr"/>
                <a:tab pos="8521700" algn="r"/>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3584575" algn="ctr"/>
                <a:tab pos="8521700" algn="r"/>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3584575" algn="ctr"/>
                <a:tab pos="8521700" algn="r"/>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b="1" smtClean="0">
                <a:solidFill>
                  <a:srgbClr val="FFFF00"/>
                </a:solidFill>
                <a:latin typeface="Book Antiqua" panose="02040602050305030304" pitchFamily="18" charset="0"/>
                <a:sym typeface="Symbol" panose="05050102010706020507" pitchFamily="18" charset="2"/>
              </a:rPr>
              <a:t>ampere	(A)	</a:t>
            </a:r>
            <a:r>
              <a:rPr lang="it-IT" altLang="it-IT" smtClean="0">
                <a:solidFill>
                  <a:srgbClr val="FFFF00"/>
                </a:solidFill>
                <a:latin typeface="Book Antiqua" panose="02040602050305030304" pitchFamily="18" charset="0"/>
                <a:sym typeface="Symbol" panose="05050102010706020507" pitchFamily="18" charset="2"/>
              </a:rPr>
              <a:t>corrente elettrica</a:t>
            </a:r>
            <a:endParaRPr lang="it-IT" altLang="it-IT" smtClean="0">
              <a:latin typeface="Book Antiqua" panose="02040602050305030304" pitchFamily="18" charset="0"/>
            </a:endParaRPr>
          </a:p>
        </p:txBody>
      </p:sp>
      <p:sp>
        <p:nvSpPr>
          <p:cNvPr id="122891" name="Rectangle 11"/>
          <p:cNvSpPr>
            <a:spLocks noChangeArrowheads="1"/>
          </p:cNvSpPr>
          <p:nvPr/>
        </p:nvSpPr>
        <p:spPr bwMode="auto">
          <a:xfrm>
            <a:off x="288925" y="4824413"/>
            <a:ext cx="8751888"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3584575" algn="ctr"/>
                <a:tab pos="8521700" algn="r"/>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3584575" algn="ctr"/>
                <a:tab pos="8521700" algn="r"/>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3584575" algn="ctr"/>
                <a:tab pos="8521700" algn="r"/>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3584575" algn="ctr"/>
                <a:tab pos="8521700" algn="r"/>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3584575" algn="ctr"/>
                <a:tab pos="8521700" algn="r"/>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3584575" algn="ctr"/>
                <a:tab pos="8521700" algn="r"/>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3584575" algn="ctr"/>
                <a:tab pos="8521700" algn="r"/>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3584575" algn="ctr"/>
                <a:tab pos="8521700" algn="r"/>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3584575" algn="ctr"/>
                <a:tab pos="8521700" algn="r"/>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b="1" smtClean="0">
                <a:solidFill>
                  <a:srgbClr val="FFFF00"/>
                </a:solidFill>
                <a:latin typeface="Book Antiqua" panose="02040602050305030304" pitchFamily="18" charset="0"/>
                <a:sym typeface="Symbol" panose="05050102010706020507" pitchFamily="18" charset="2"/>
              </a:rPr>
              <a:t>kelvin	(K)	</a:t>
            </a:r>
            <a:r>
              <a:rPr lang="it-IT" altLang="it-IT" smtClean="0">
                <a:solidFill>
                  <a:srgbClr val="FFFF00"/>
                </a:solidFill>
                <a:latin typeface="Book Antiqua" panose="02040602050305030304" pitchFamily="18" charset="0"/>
                <a:sym typeface="Symbol" panose="05050102010706020507" pitchFamily="18" charset="2"/>
              </a:rPr>
              <a:t>temperatura</a:t>
            </a:r>
            <a:endParaRPr lang="it-IT" altLang="it-IT" smtClean="0">
              <a:latin typeface="Book Antiqua" panose="02040602050305030304" pitchFamily="18" charset="0"/>
            </a:endParaRPr>
          </a:p>
        </p:txBody>
      </p:sp>
      <p:sp>
        <p:nvSpPr>
          <p:cNvPr id="122892" name="Rectangle 12"/>
          <p:cNvSpPr>
            <a:spLocks noChangeArrowheads="1"/>
          </p:cNvSpPr>
          <p:nvPr/>
        </p:nvSpPr>
        <p:spPr bwMode="auto">
          <a:xfrm>
            <a:off x="287338" y="5764213"/>
            <a:ext cx="8751887"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3584575" algn="ctr"/>
                <a:tab pos="8521700" algn="r"/>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3584575" algn="ctr"/>
                <a:tab pos="8521700" algn="r"/>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3584575" algn="ctr"/>
                <a:tab pos="8521700" algn="r"/>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3584575" algn="ctr"/>
                <a:tab pos="8521700" algn="r"/>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3584575" algn="ctr"/>
                <a:tab pos="8521700" algn="r"/>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3584575" algn="ctr"/>
                <a:tab pos="8521700" algn="r"/>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3584575" algn="ctr"/>
                <a:tab pos="8521700" algn="r"/>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3584575" algn="ctr"/>
                <a:tab pos="8521700" algn="r"/>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3584575" algn="ctr"/>
                <a:tab pos="8521700" algn="r"/>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b="1" smtClean="0">
                <a:solidFill>
                  <a:srgbClr val="FFFF00"/>
                </a:solidFill>
                <a:latin typeface="Book Antiqua" panose="02040602050305030304" pitchFamily="18" charset="0"/>
                <a:sym typeface="Symbol" panose="05050102010706020507" pitchFamily="18" charset="2"/>
              </a:rPr>
              <a:t>mole	(mol)	</a:t>
            </a:r>
            <a:r>
              <a:rPr lang="it-IT" altLang="it-IT" smtClean="0">
                <a:solidFill>
                  <a:srgbClr val="FFFF00"/>
                </a:solidFill>
                <a:latin typeface="Book Antiqua" panose="02040602050305030304" pitchFamily="18" charset="0"/>
                <a:sym typeface="Symbol" panose="05050102010706020507" pitchFamily="18" charset="2"/>
              </a:rPr>
              <a:t>quantità di sostanza</a:t>
            </a:r>
            <a:endParaRPr lang="it-IT" altLang="it-IT" smtClean="0">
              <a:latin typeface="Book Antiqua" panose="02040602050305030304" pitchFamily="18" charset="0"/>
            </a:endParaRPr>
          </a:p>
        </p:txBody>
      </p:sp>
      <p:sp>
        <p:nvSpPr>
          <p:cNvPr id="122893" name="Rectangle 13"/>
          <p:cNvSpPr>
            <a:spLocks noChangeArrowheads="1"/>
          </p:cNvSpPr>
          <p:nvPr/>
        </p:nvSpPr>
        <p:spPr bwMode="auto">
          <a:xfrm>
            <a:off x="288925" y="5314950"/>
            <a:ext cx="8751888"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3584575" algn="ctr"/>
                <a:tab pos="8521700" algn="r"/>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3584575" algn="ctr"/>
                <a:tab pos="8521700" algn="r"/>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3584575" algn="ctr"/>
                <a:tab pos="8521700" algn="r"/>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3584575" algn="ctr"/>
                <a:tab pos="8521700" algn="r"/>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3584575" algn="ctr"/>
                <a:tab pos="8521700" algn="r"/>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3584575" algn="ctr"/>
                <a:tab pos="8521700" algn="r"/>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3584575" algn="ctr"/>
                <a:tab pos="8521700" algn="r"/>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3584575" algn="ctr"/>
                <a:tab pos="8521700" algn="r"/>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3584575" algn="ctr"/>
                <a:tab pos="8521700" algn="r"/>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b="1" smtClean="0">
                <a:solidFill>
                  <a:srgbClr val="FFFF00"/>
                </a:solidFill>
                <a:latin typeface="Book Antiqua" panose="02040602050305030304" pitchFamily="18" charset="0"/>
                <a:sym typeface="Symbol" panose="05050102010706020507" pitchFamily="18" charset="2"/>
              </a:rPr>
              <a:t>candela	(cd)	</a:t>
            </a:r>
            <a:r>
              <a:rPr lang="it-IT" altLang="it-IT" smtClean="0">
                <a:solidFill>
                  <a:srgbClr val="FFFF00"/>
                </a:solidFill>
                <a:latin typeface="Book Antiqua" panose="02040602050305030304" pitchFamily="18" charset="0"/>
                <a:sym typeface="Symbol" panose="05050102010706020507" pitchFamily="18" charset="2"/>
              </a:rPr>
              <a:t>intensità luminosa</a:t>
            </a:r>
            <a:endParaRPr lang="it-IT" altLang="it-IT" smtClean="0">
              <a:latin typeface="Book Antiqua" panose="02040602050305030304" pitchFamily="18" charset="0"/>
            </a:endParaRPr>
          </a:p>
        </p:txBody>
      </p:sp>
      <p:sp>
        <p:nvSpPr>
          <p:cNvPr id="122897" name="Rectangle 17"/>
          <p:cNvSpPr>
            <a:spLocks noChangeArrowheads="1"/>
          </p:cNvSpPr>
          <p:nvPr/>
        </p:nvSpPr>
        <p:spPr bwMode="auto">
          <a:xfrm>
            <a:off x="260350" y="6226175"/>
            <a:ext cx="873442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80000"/>
              </a:lnSpc>
              <a:spcBef>
                <a:spcPct val="10000"/>
              </a:spcBef>
              <a:buClr>
                <a:schemeClr val="tx1"/>
              </a:buClr>
              <a:buFontTx/>
              <a:buNone/>
              <a:defRPr/>
            </a:pPr>
            <a:r>
              <a:rPr lang="it-IT" altLang="it-IT" smtClean="0">
                <a:latin typeface="Book Antiqua" panose="02040602050305030304" pitchFamily="18" charset="0"/>
              </a:rPr>
              <a:t>Unità derivate: Hz, </a:t>
            </a:r>
            <a:r>
              <a:rPr lang="it-IT" altLang="it-IT" smtClean="0">
                <a:latin typeface="Book Antiqua" panose="02040602050305030304" pitchFamily="18" charset="0"/>
                <a:sym typeface="Symbol" panose="05050102010706020507" pitchFamily="18" charset="2"/>
              </a:rPr>
              <a:t></a:t>
            </a:r>
            <a:r>
              <a:rPr lang="it-IT" altLang="it-IT" smtClean="0">
                <a:latin typeface="Book Antiqua" panose="02040602050305030304" pitchFamily="18" charset="0"/>
              </a:rPr>
              <a:t>, F, H, T, C, J, W, N, Pa,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88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88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88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89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89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89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289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8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5" grpId="0"/>
      <p:bldP spid="122888" grpId="0"/>
      <p:bldP spid="122889" grpId="0"/>
      <p:bldP spid="122890" grpId="0"/>
      <p:bldP spid="122891" grpId="0"/>
      <p:bldP spid="122892" grpId="0"/>
      <p:bldP spid="122893" grpId="0"/>
      <p:bldP spid="12289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3"/>
          <p:cNvSpPr>
            <a:spLocks noGrp="1"/>
          </p:cNvSpPr>
          <p:nvPr>
            <p:ph type="ftr" sz="quarter" idx="10"/>
          </p:nvPr>
        </p:nvSpPr>
        <p:spPr/>
        <p:txBody>
          <a:bodyPr/>
          <a:lstStyle/>
          <a:p>
            <a:pPr>
              <a:defRPr/>
            </a:pPr>
            <a:r>
              <a:rPr lang="it-IT" altLang="it-IT"/>
              <a:t>Metrologia e Sistema Internazionale</a:t>
            </a:r>
          </a:p>
        </p:txBody>
      </p:sp>
      <p:sp>
        <p:nvSpPr>
          <p:cNvPr id="259074" name="Rectangle 2"/>
          <p:cNvSpPr>
            <a:spLocks noGrp="1" noChangeArrowheads="1"/>
          </p:cNvSpPr>
          <p:nvPr>
            <p:ph type="title"/>
          </p:nvPr>
        </p:nvSpPr>
        <p:spPr>
          <a:xfrm>
            <a:off x="0" y="0"/>
            <a:ext cx="9144000" cy="1058863"/>
          </a:xfrm>
        </p:spPr>
        <p:txBody>
          <a:bodyPr/>
          <a:lstStyle/>
          <a:p>
            <a:pPr algn="ctr" eaLnBrk="1" hangingPunct="1">
              <a:defRPr/>
            </a:pPr>
            <a:r>
              <a:rPr lang="it-IT" altLang="it-IT" dirty="0" smtClean="0">
                <a:solidFill>
                  <a:schemeClr val="tx1"/>
                </a:solidFill>
                <a:latin typeface="Book Antiqua" panose="02040602050305030304" pitchFamily="18" charset="0"/>
              </a:rPr>
              <a:t>PROPRIETA' DEL SI</a:t>
            </a:r>
          </a:p>
        </p:txBody>
      </p:sp>
      <p:sp>
        <p:nvSpPr>
          <p:cNvPr id="259075" name="Rectangle 3"/>
          <p:cNvSpPr>
            <a:spLocks noChangeArrowheads="1"/>
          </p:cNvSpPr>
          <p:nvPr/>
        </p:nvSpPr>
        <p:spPr bwMode="auto">
          <a:xfrm>
            <a:off x="252413" y="996950"/>
            <a:ext cx="8734425" cy="142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80000"/>
              </a:lnSpc>
              <a:spcBef>
                <a:spcPct val="10000"/>
              </a:spcBef>
              <a:buClr>
                <a:schemeClr val="tx1"/>
              </a:buClr>
              <a:buFontTx/>
              <a:buNone/>
              <a:defRPr/>
            </a:pPr>
            <a:r>
              <a:rPr lang="it-IT" altLang="it-IT" sz="2800" dirty="0" smtClean="0">
                <a:latin typeface="Book Antiqua" panose="02040602050305030304" pitchFamily="18" charset="0"/>
              </a:rPr>
              <a:t>Il SI è un </a:t>
            </a:r>
            <a:r>
              <a:rPr lang="it-IT" altLang="it-IT" sz="2800" b="1" dirty="0" smtClean="0">
                <a:solidFill>
                  <a:srgbClr val="FFFF00"/>
                </a:solidFill>
                <a:latin typeface="Book Antiqua" panose="02040602050305030304" pitchFamily="18" charset="0"/>
              </a:rPr>
              <a:t>sistema coerente</a:t>
            </a:r>
            <a:r>
              <a:rPr lang="it-IT" altLang="it-IT" sz="2800" dirty="0" smtClean="0">
                <a:latin typeface="Book Antiqua" panose="02040602050305030304" pitchFamily="18" charset="0"/>
              </a:rPr>
              <a:t> in quanto tutte le sue unità derivate </a:t>
            </a:r>
            <a:r>
              <a:rPr lang="it-IT" altLang="it-IT" sz="2400" dirty="0" smtClean="0">
                <a:latin typeface="Book Antiqua" panose="02040602050305030304" pitchFamily="18" charset="0"/>
              </a:rPr>
              <a:t>(e dunque </a:t>
            </a:r>
            <a:r>
              <a:rPr lang="it-IT" altLang="it-IT" sz="2400" b="1" dirty="0" smtClean="0">
                <a:latin typeface="Book Antiqua" panose="02040602050305030304" pitchFamily="18" charset="0"/>
              </a:rPr>
              <a:t>qualsiasi grandezza G</a:t>
            </a:r>
            <a:r>
              <a:rPr lang="it-IT" altLang="it-IT" sz="2400" dirty="0" smtClean="0">
                <a:latin typeface="Book Antiqua" panose="02040602050305030304" pitchFamily="18" charset="0"/>
              </a:rPr>
              <a:t>)</a:t>
            </a:r>
            <a:r>
              <a:rPr lang="it-IT" altLang="it-IT" sz="2800" dirty="0" smtClean="0">
                <a:latin typeface="Book Antiqua" panose="02040602050305030304" pitchFamily="18" charset="0"/>
              </a:rPr>
              <a:t> si ricavano come prodotti e rapporti delle 7 unità di base, senza introdurre fattori moltiplicativi (come </a:t>
            </a:r>
            <a:r>
              <a:rPr lang="it-IT" altLang="it-IT" sz="2800" dirty="0" smtClean="0">
                <a:latin typeface="Book Antiqua" panose="02040602050305030304" pitchFamily="18" charset="0"/>
                <a:sym typeface="Symbol" panose="05050102010706020507" pitchFamily="18" charset="2"/>
              </a:rPr>
              <a:t></a:t>
            </a:r>
            <a:r>
              <a:rPr lang="it-IT" altLang="it-IT" sz="2800" dirty="0" smtClean="0">
                <a:latin typeface="Book Antiqua" panose="02040602050305030304" pitchFamily="18" charset="0"/>
              </a:rPr>
              <a:t>, </a:t>
            </a:r>
            <a:r>
              <a:rPr lang="it-IT" altLang="it-IT" sz="2800" i="1" dirty="0" smtClean="0">
                <a:latin typeface="Book Antiqua" panose="02040602050305030304" pitchFamily="18" charset="0"/>
              </a:rPr>
              <a:t>e</a:t>
            </a:r>
            <a:r>
              <a:rPr lang="it-IT" altLang="it-IT" sz="2800" dirty="0" smtClean="0">
                <a:latin typeface="Book Antiqua" panose="02040602050305030304" pitchFamily="18" charset="0"/>
              </a:rPr>
              <a:t>, 4, </a:t>
            </a:r>
            <a:r>
              <a:rPr lang="it-IT" altLang="it-IT" sz="2800" i="1" dirty="0" smtClean="0">
                <a:latin typeface="Book Antiqua" panose="02040602050305030304" pitchFamily="18" charset="0"/>
              </a:rPr>
              <a:t>etc</a:t>
            </a:r>
            <a:r>
              <a:rPr lang="it-IT" altLang="it-IT" sz="2800" dirty="0" smtClean="0">
                <a:latin typeface="Book Antiqua" panose="02040602050305030304" pitchFamily="18" charset="0"/>
              </a:rPr>
              <a:t>.)</a:t>
            </a:r>
            <a:endParaRPr lang="it-IT" altLang="it-IT" sz="1200" dirty="0" smtClean="0">
              <a:latin typeface="Book Antiqua" panose="02040602050305030304" pitchFamily="18" charset="0"/>
            </a:endParaRPr>
          </a:p>
        </p:txBody>
      </p:sp>
      <p:sp>
        <p:nvSpPr>
          <p:cNvPr id="259084" name="Rectangle 12"/>
          <p:cNvSpPr>
            <a:spLocks noChangeArrowheads="1"/>
          </p:cNvSpPr>
          <p:nvPr/>
        </p:nvSpPr>
        <p:spPr bwMode="auto">
          <a:xfrm>
            <a:off x="4449763" y="3683000"/>
            <a:ext cx="4437062"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80000"/>
              </a:lnSpc>
              <a:spcBef>
                <a:spcPct val="10000"/>
              </a:spcBef>
              <a:buClr>
                <a:schemeClr val="tx1"/>
              </a:buClr>
              <a:buFontTx/>
              <a:buNone/>
              <a:defRPr/>
            </a:pPr>
            <a:r>
              <a:rPr lang="it-IT" altLang="it-IT" sz="2000" i="1" smtClean="0">
                <a:solidFill>
                  <a:srgbClr val="00FF00"/>
                </a:solidFill>
                <a:latin typeface="Book Antiqua" panose="02040602050305030304" pitchFamily="18" charset="0"/>
              </a:rPr>
              <a:t>e</a:t>
            </a:r>
            <a:r>
              <a:rPr lang="it-IT" altLang="it-IT" sz="2000" smtClean="0">
                <a:solidFill>
                  <a:srgbClr val="00FF00"/>
                </a:solidFill>
                <a:latin typeface="Book Antiqua" panose="02040602050305030304" pitchFamily="18" charset="0"/>
              </a:rPr>
              <a:t>.</a:t>
            </a:r>
            <a:r>
              <a:rPr lang="it-IT" altLang="it-IT" sz="2000" i="1" smtClean="0">
                <a:solidFill>
                  <a:srgbClr val="00FF00"/>
                </a:solidFill>
                <a:latin typeface="Book Antiqua" panose="02040602050305030304" pitchFamily="18" charset="0"/>
              </a:rPr>
              <a:t>g</a:t>
            </a:r>
            <a:r>
              <a:rPr lang="it-IT" altLang="it-IT" sz="2000" smtClean="0">
                <a:solidFill>
                  <a:srgbClr val="00FF00"/>
                </a:solidFill>
                <a:latin typeface="Book Antiqua" panose="02040602050305030304" pitchFamily="18" charset="0"/>
              </a:rPr>
              <a:t>. il "metro" dipende dal "secondo"</a:t>
            </a:r>
            <a:endParaRPr lang="it-IT" altLang="it-IT" sz="2400" smtClean="0">
              <a:solidFill>
                <a:srgbClr val="00FF00"/>
              </a:solidFill>
              <a:latin typeface="Book Antiqua" panose="02040602050305030304" pitchFamily="18" charset="0"/>
              <a:sym typeface="Symbol" panose="05050102010706020507" pitchFamily="18" charset="2"/>
            </a:endParaRPr>
          </a:p>
        </p:txBody>
      </p:sp>
      <p:sp>
        <p:nvSpPr>
          <p:cNvPr id="259085" name="Rectangle 13"/>
          <p:cNvSpPr>
            <a:spLocks noChangeArrowheads="1"/>
          </p:cNvSpPr>
          <p:nvPr/>
        </p:nvSpPr>
        <p:spPr bwMode="auto">
          <a:xfrm>
            <a:off x="244475" y="2955925"/>
            <a:ext cx="8734425" cy="1074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80000"/>
              </a:lnSpc>
              <a:spcBef>
                <a:spcPct val="10000"/>
              </a:spcBef>
              <a:buClr>
                <a:schemeClr val="tx1"/>
              </a:buClr>
              <a:buFontTx/>
              <a:buNone/>
              <a:defRPr/>
            </a:pPr>
            <a:r>
              <a:rPr lang="it-IT" altLang="it-IT" sz="2800" dirty="0" smtClean="0">
                <a:latin typeface="Book Antiqua" panose="02040602050305030304" pitchFamily="18" charset="0"/>
              </a:rPr>
              <a:t>Le </a:t>
            </a:r>
            <a:r>
              <a:rPr lang="it-IT" altLang="it-IT" sz="2800" b="1" dirty="0" smtClean="0">
                <a:solidFill>
                  <a:srgbClr val="FFFF00"/>
                </a:solidFill>
                <a:latin typeface="Book Antiqua" panose="02040602050305030304" pitchFamily="18" charset="0"/>
              </a:rPr>
              <a:t>unità di base</a:t>
            </a:r>
            <a:r>
              <a:rPr lang="it-IT" altLang="it-IT" sz="2800" dirty="0" smtClean="0">
                <a:latin typeface="Book Antiqua" panose="02040602050305030304" pitchFamily="18" charset="0"/>
              </a:rPr>
              <a:t> (o fondamentali) sono tra loro </a:t>
            </a:r>
            <a:r>
              <a:rPr lang="it-IT" altLang="it-IT" sz="2800" b="1" dirty="0" err="1" smtClean="0">
                <a:solidFill>
                  <a:srgbClr val="FFFF00"/>
                </a:solidFill>
                <a:latin typeface="Book Antiqua" panose="02040602050305030304" pitchFamily="18" charset="0"/>
              </a:rPr>
              <a:t>dimensionalmente</a:t>
            </a:r>
            <a:r>
              <a:rPr lang="it-IT" altLang="it-IT" sz="2800" b="1" dirty="0" smtClean="0">
                <a:solidFill>
                  <a:srgbClr val="FFFF00"/>
                </a:solidFill>
                <a:latin typeface="Book Antiqua" panose="02040602050305030304" pitchFamily="18" charset="0"/>
              </a:rPr>
              <a:t> indipendenti</a:t>
            </a:r>
            <a:r>
              <a:rPr lang="it-IT" altLang="it-IT" sz="2800" dirty="0" smtClean="0">
                <a:latin typeface="Book Antiqua" panose="02040602050305030304" pitchFamily="18" charset="0"/>
              </a:rPr>
              <a:t> ma non </a:t>
            </a:r>
            <a:br>
              <a:rPr lang="it-IT" altLang="it-IT" sz="2800" dirty="0" smtClean="0">
                <a:latin typeface="Book Antiqua" panose="02040602050305030304" pitchFamily="18" charset="0"/>
              </a:rPr>
            </a:br>
            <a:r>
              <a:rPr lang="it-IT" altLang="it-IT" sz="2800" dirty="0" smtClean="0">
                <a:latin typeface="Book Antiqua" panose="02040602050305030304" pitchFamily="18" charset="0"/>
              </a:rPr>
              <a:t>logicamente indipendenti</a:t>
            </a:r>
          </a:p>
          <a:p>
            <a:pPr eaLnBrk="1" hangingPunct="1">
              <a:lnSpc>
                <a:spcPct val="80000"/>
              </a:lnSpc>
              <a:spcBef>
                <a:spcPct val="10000"/>
              </a:spcBef>
              <a:buClr>
                <a:schemeClr val="tx1"/>
              </a:buClr>
              <a:buFontTx/>
              <a:buNone/>
              <a:defRPr/>
            </a:pPr>
            <a:endParaRPr lang="it-IT" altLang="it-IT" sz="1200" dirty="0" smtClean="0">
              <a:latin typeface="Book Antiqua" panose="02040602050305030304" pitchFamily="18" charset="0"/>
            </a:endParaRPr>
          </a:p>
        </p:txBody>
      </p:sp>
      <p:sp>
        <p:nvSpPr>
          <p:cNvPr id="259086" name="Rectangle 14"/>
          <p:cNvSpPr>
            <a:spLocks noChangeArrowheads="1"/>
          </p:cNvSpPr>
          <p:nvPr/>
        </p:nvSpPr>
        <p:spPr bwMode="auto">
          <a:xfrm>
            <a:off x="250825" y="4246563"/>
            <a:ext cx="8893175" cy="248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20000"/>
              <a:buChar char="•"/>
              <a:tabLst>
                <a:tab pos="5197475" algn="l"/>
              </a:tabLst>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tabLst>
                <a:tab pos="5197475" algn="l"/>
              </a:tabLst>
              <a:defRPr sz="2800">
                <a:solidFill>
                  <a:schemeClr val="tx1"/>
                </a:solidFill>
                <a:latin typeface="Tahoma" panose="020B0604030504040204" pitchFamily="34" charset="0"/>
              </a:defRPr>
            </a:lvl2pPr>
            <a:lvl3pPr marL="1143000" indent="-228600">
              <a:spcBef>
                <a:spcPct val="20000"/>
              </a:spcBef>
              <a:buClr>
                <a:schemeClr val="hlink"/>
              </a:buClr>
              <a:buSzPct val="120000"/>
              <a:buChar char="•"/>
              <a:tabLst>
                <a:tab pos="5197475" algn="l"/>
              </a:tabLst>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tabLst>
                <a:tab pos="5197475" algn="l"/>
              </a:tabLst>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9pPr>
          </a:lstStyle>
          <a:p>
            <a:pPr eaLnBrk="1" hangingPunct="1">
              <a:lnSpc>
                <a:spcPct val="80000"/>
              </a:lnSpc>
              <a:spcBef>
                <a:spcPct val="10000"/>
              </a:spcBef>
              <a:buClr>
                <a:schemeClr val="tx1"/>
              </a:buClr>
              <a:buFontTx/>
              <a:buNone/>
              <a:defRPr/>
            </a:pPr>
            <a:r>
              <a:rPr lang="it-IT" altLang="it-IT" sz="2800" dirty="0" smtClean="0">
                <a:effectLst>
                  <a:outerShdw blurRad="38100" dist="38100" dir="2700000" algn="tl">
                    <a:srgbClr val="000000"/>
                  </a:outerShdw>
                </a:effectLst>
                <a:latin typeface="Book Antiqua" panose="02040602050305030304" pitchFamily="18" charset="0"/>
              </a:rPr>
              <a:t>Nel Sistema Internazionale esiste </a:t>
            </a:r>
            <a:r>
              <a:rPr lang="it-IT" altLang="it-IT" sz="2800" u="sng" dirty="0" smtClean="0">
                <a:solidFill>
                  <a:srgbClr val="FFFF00"/>
                </a:solidFill>
                <a:effectLst>
                  <a:outerShdw blurRad="38100" dist="38100" dir="2700000" algn="tl">
                    <a:srgbClr val="000000"/>
                  </a:outerShdw>
                </a:effectLst>
                <a:latin typeface="Book Antiqua" panose="02040602050305030304" pitchFamily="18" charset="0"/>
              </a:rPr>
              <a:t>una sola unità di misura SI per ciascuna grandezza fisica</a:t>
            </a:r>
            <a:r>
              <a:rPr lang="it-IT" altLang="it-IT" sz="2800" dirty="0" smtClean="0">
                <a:effectLst>
                  <a:outerShdw blurRad="38100" dist="38100" dir="2700000" algn="tl">
                    <a:srgbClr val="000000"/>
                  </a:outerShdw>
                </a:effectLst>
                <a:latin typeface="Book Antiqua" panose="02040602050305030304" pitchFamily="18" charset="0"/>
              </a:rPr>
              <a:t>. </a:t>
            </a:r>
            <a:br>
              <a:rPr lang="it-IT" altLang="it-IT" sz="2800" dirty="0" smtClean="0">
                <a:effectLst>
                  <a:outerShdw blurRad="38100" dist="38100" dir="2700000" algn="tl">
                    <a:srgbClr val="000000"/>
                  </a:outerShdw>
                </a:effectLst>
                <a:latin typeface="Book Antiqua" panose="02040602050305030304" pitchFamily="18" charset="0"/>
              </a:rPr>
            </a:br>
            <a:r>
              <a:rPr lang="it-IT" altLang="it-IT" sz="2400" dirty="0" smtClean="0">
                <a:effectLst>
                  <a:outerShdw blurRad="38100" dist="38100" dir="2700000" algn="tl">
                    <a:srgbClr val="000000"/>
                  </a:outerShdw>
                </a:effectLst>
                <a:latin typeface="Book Antiqua" panose="02040602050305030304" pitchFamily="18" charset="0"/>
              </a:rPr>
              <a:t>Questa è la corretta unità di misura SI (di base o derivata)</a:t>
            </a:r>
            <a:r>
              <a:rPr lang="it-IT" altLang="it-IT" sz="2800" dirty="0" smtClean="0">
                <a:effectLst>
                  <a:outerShdw blurRad="38100" dist="38100" dir="2700000" algn="tl">
                    <a:srgbClr val="000000"/>
                  </a:outerShdw>
                </a:effectLst>
                <a:latin typeface="Book Antiqua" panose="02040602050305030304" pitchFamily="18" charset="0"/>
              </a:rPr>
              <a:t>.</a:t>
            </a:r>
          </a:p>
          <a:p>
            <a:pPr eaLnBrk="1" hangingPunct="1">
              <a:lnSpc>
                <a:spcPct val="80000"/>
              </a:lnSpc>
              <a:spcBef>
                <a:spcPct val="10000"/>
              </a:spcBef>
              <a:buClr>
                <a:schemeClr val="tx1"/>
              </a:buClr>
              <a:buFontTx/>
              <a:buNone/>
              <a:defRPr/>
            </a:pPr>
            <a:r>
              <a:rPr lang="it-IT" altLang="it-IT" sz="1200" dirty="0" smtClean="0">
                <a:effectLst>
                  <a:outerShdw blurRad="38100" dist="38100" dir="2700000" algn="tl">
                    <a:srgbClr val="000000"/>
                  </a:outerShdw>
                </a:effectLst>
                <a:latin typeface="Book Antiqua" panose="02040602050305030304" pitchFamily="18" charset="0"/>
              </a:rPr>
              <a:t> </a:t>
            </a:r>
            <a:br>
              <a:rPr lang="it-IT" altLang="it-IT" sz="1200" dirty="0" smtClean="0">
                <a:effectLst>
                  <a:outerShdw blurRad="38100" dist="38100" dir="2700000" algn="tl">
                    <a:srgbClr val="000000"/>
                  </a:outerShdw>
                </a:effectLst>
                <a:latin typeface="Book Antiqua" panose="02040602050305030304" pitchFamily="18" charset="0"/>
              </a:rPr>
            </a:br>
            <a:r>
              <a:rPr lang="it-IT" altLang="it-IT" sz="2800" dirty="0" smtClean="0">
                <a:effectLst>
                  <a:outerShdw blurRad="38100" dist="38100" dir="2700000" algn="tl">
                    <a:srgbClr val="000000"/>
                  </a:outerShdw>
                </a:effectLst>
                <a:latin typeface="Book Antiqua" panose="02040602050305030304" pitchFamily="18" charset="0"/>
              </a:rPr>
              <a:t>Un certo numero di </a:t>
            </a:r>
            <a:r>
              <a:rPr lang="it-IT" altLang="it-IT" sz="2800" u="sng" dirty="0" smtClean="0">
                <a:solidFill>
                  <a:srgbClr val="FFFF00"/>
                </a:solidFill>
                <a:effectLst>
                  <a:outerShdw blurRad="38100" dist="38100" dir="2700000" algn="tl">
                    <a:srgbClr val="000000"/>
                  </a:outerShdw>
                </a:effectLst>
                <a:latin typeface="Book Antiqua" panose="02040602050305030304" pitchFamily="18" charset="0"/>
              </a:rPr>
              <a:t>prefissi decimali approvati</a:t>
            </a:r>
            <a:r>
              <a:rPr lang="it-IT" altLang="it-IT" sz="2800" dirty="0" smtClean="0">
                <a:effectLst>
                  <a:outerShdw blurRad="38100" dist="38100" dir="2700000" algn="tl">
                    <a:srgbClr val="000000"/>
                  </a:outerShdw>
                </a:effectLst>
                <a:latin typeface="Book Antiqua" panose="02040602050305030304" pitchFamily="18" charset="0"/>
              </a:rPr>
              <a:t>, </a:t>
            </a:r>
            <a:br>
              <a:rPr lang="it-IT" altLang="it-IT" sz="2800" dirty="0" smtClean="0">
                <a:effectLst>
                  <a:outerShdw blurRad="38100" dist="38100" dir="2700000" algn="tl">
                    <a:srgbClr val="000000"/>
                  </a:outerShdw>
                </a:effectLst>
                <a:latin typeface="Book Antiqua" panose="02040602050305030304" pitchFamily="18" charset="0"/>
              </a:rPr>
            </a:br>
            <a:r>
              <a:rPr lang="it-IT" altLang="it-IT" sz="2800" dirty="0" smtClean="0">
                <a:effectLst>
                  <a:outerShdw blurRad="38100" dist="38100" dir="2700000" algn="tl">
                    <a:srgbClr val="000000"/>
                  </a:outerShdw>
                </a:effectLst>
                <a:latin typeface="Book Antiqua" panose="02040602050305030304" pitchFamily="18" charset="0"/>
              </a:rPr>
              <a:t>detti prefissi SI, è in uso </a:t>
            </a:r>
            <a:r>
              <a:rPr lang="it-IT" altLang="it-IT" sz="2800" dirty="0" smtClean="0">
                <a:solidFill>
                  <a:srgbClr val="FFFF00"/>
                </a:solidFill>
                <a:effectLst>
                  <a:outerShdw blurRad="38100" dist="38100" dir="2700000" algn="tl">
                    <a:srgbClr val="000000"/>
                  </a:outerShdw>
                </a:effectLst>
                <a:latin typeface="Book Antiqua" panose="02040602050305030304" pitchFamily="18" charset="0"/>
              </a:rPr>
              <a:t>per costruire </a:t>
            </a:r>
            <a:r>
              <a:rPr lang="it-IT" altLang="it-IT" sz="2800" u="sng" dirty="0" smtClean="0">
                <a:solidFill>
                  <a:srgbClr val="FFFF00"/>
                </a:solidFill>
                <a:effectLst>
                  <a:outerShdw blurRad="38100" dist="38100" dir="2700000" algn="tl">
                    <a:srgbClr val="000000"/>
                  </a:outerShdw>
                </a:effectLst>
                <a:latin typeface="Book Antiqua" panose="02040602050305030304" pitchFamily="18" charset="0"/>
              </a:rPr>
              <a:t>multipli</a:t>
            </a:r>
            <a:r>
              <a:rPr lang="it-IT" altLang="it-IT" sz="2800" dirty="0" smtClean="0">
                <a:solidFill>
                  <a:srgbClr val="FFFF00"/>
                </a:solidFill>
                <a:effectLst>
                  <a:outerShdw blurRad="38100" dist="38100" dir="2700000" algn="tl">
                    <a:srgbClr val="000000"/>
                  </a:outerShdw>
                </a:effectLst>
                <a:latin typeface="Book Antiqua" panose="02040602050305030304" pitchFamily="18" charset="0"/>
              </a:rPr>
              <a:t> e </a:t>
            </a:r>
            <a:r>
              <a:rPr lang="it-IT" altLang="it-IT" sz="2800" u="sng" dirty="0" smtClean="0">
                <a:solidFill>
                  <a:srgbClr val="FFFF00"/>
                </a:solidFill>
                <a:effectLst>
                  <a:outerShdw blurRad="38100" dist="38100" dir="2700000" algn="tl">
                    <a:srgbClr val="000000"/>
                  </a:outerShdw>
                </a:effectLst>
                <a:latin typeface="Book Antiqua" panose="02040602050305030304" pitchFamily="18" charset="0"/>
              </a:rPr>
              <a:t>sottomultipli decimali</a:t>
            </a:r>
            <a:r>
              <a:rPr lang="it-IT" altLang="it-IT" sz="2800" dirty="0" smtClean="0">
                <a:solidFill>
                  <a:srgbClr val="FFFF00"/>
                </a:solidFill>
                <a:effectLst>
                  <a:outerShdw blurRad="38100" dist="38100" dir="2700000" algn="tl">
                    <a:srgbClr val="000000"/>
                  </a:outerShdw>
                </a:effectLst>
                <a:latin typeface="Book Antiqua" panose="02040602050305030304" pitchFamily="18" charset="0"/>
              </a:rPr>
              <a:t> delle unità di misura SI</a:t>
            </a:r>
          </a:p>
        </p:txBody>
      </p:sp>
      <p:sp>
        <p:nvSpPr>
          <p:cNvPr id="259087" name="Rectangle 15"/>
          <p:cNvSpPr>
            <a:spLocks noChangeArrowheads="1"/>
          </p:cNvSpPr>
          <p:nvPr/>
        </p:nvSpPr>
        <p:spPr bwMode="auto">
          <a:xfrm>
            <a:off x="468313" y="2398713"/>
            <a:ext cx="8102600" cy="42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80000"/>
              </a:lnSpc>
              <a:spcBef>
                <a:spcPct val="10000"/>
              </a:spcBef>
              <a:buClr>
                <a:schemeClr val="tx1"/>
              </a:buClr>
              <a:buFontTx/>
              <a:buNone/>
              <a:defRPr/>
            </a:pPr>
            <a:r>
              <a:rPr lang="it-IT" altLang="it-IT" sz="2800" b="1" dirty="0" smtClean="0">
                <a:solidFill>
                  <a:srgbClr val="FFFF00"/>
                </a:solidFill>
                <a:latin typeface="Book Antiqua" panose="02040602050305030304" pitchFamily="18" charset="0"/>
              </a:rPr>
              <a:t>dim(G) = L</a:t>
            </a:r>
            <a:r>
              <a:rPr lang="it-IT" altLang="it-IT" sz="2800" b="1" i="1" baseline="30000" dirty="0" smtClean="0">
                <a:solidFill>
                  <a:srgbClr val="FFFF00"/>
                </a:solidFill>
                <a:latin typeface="Book Antiqua" panose="02040602050305030304" pitchFamily="18" charset="0"/>
                <a:sym typeface="Symbol" panose="05050102010706020507" pitchFamily="18" charset="2"/>
              </a:rPr>
              <a:t> </a:t>
            </a:r>
            <a:r>
              <a:rPr lang="it-IT" altLang="it-IT" sz="2800" b="1" dirty="0" smtClean="0">
                <a:solidFill>
                  <a:srgbClr val="FFFF00"/>
                </a:solidFill>
                <a:latin typeface="Book Antiqua" panose="02040602050305030304" pitchFamily="18" charset="0"/>
              </a:rPr>
              <a:t>M</a:t>
            </a:r>
            <a:r>
              <a:rPr lang="it-IT" altLang="it-IT" sz="2800" b="1" i="1" baseline="30000" dirty="0" smtClean="0">
                <a:solidFill>
                  <a:srgbClr val="FFFF00"/>
                </a:solidFill>
                <a:latin typeface="Book Antiqua" panose="02040602050305030304" pitchFamily="18" charset="0"/>
                <a:sym typeface="Symbol" panose="05050102010706020507" pitchFamily="18" charset="2"/>
              </a:rPr>
              <a:t> </a:t>
            </a:r>
            <a:r>
              <a:rPr lang="it-IT" altLang="it-IT" sz="2800" b="1" dirty="0" smtClean="0">
                <a:solidFill>
                  <a:srgbClr val="FFFF00"/>
                </a:solidFill>
                <a:latin typeface="Book Antiqua" panose="02040602050305030304" pitchFamily="18" charset="0"/>
              </a:rPr>
              <a:t>T</a:t>
            </a:r>
            <a:r>
              <a:rPr lang="it-IT" altLang="it-IT" sz="2800" b="1" i="1" baseline="30000" dirty="0" smtClean="0">
                <a:solidFill>
                  <a:srgbClr val="FFFF00"/>
                </a:solidFill>
                <a:latin typeface="Book Antiqua" panose="02040602050305030304" pitchFamily="18" charset="0"/>
                <a:sym typeface="Symbol" panose="05050102010706020507" pitchFamily="18" charset="2"/>
              </a:rPr>
              <a:t> </a:t>
            </a:r>
            <a:r>
              <a:rPr lang="it-IT" altLang="it-IT" sz="2800" b="1" dirty="0" smtClean="0">
                <a:solidFill>
                  <a:srgbClr val="FFFF00"/>
                </a:solidFill>
                <a:latin typeface="Book Antiqua" panose="02040602050305030304" pitchFamily="18" charset="0"/>
              </a:rPr>
              <a:t>I</a:t>
            </a:r>
            <a:r>
              <a:rPr lang="it-IT" altLang="it-IT" sz="2800" b="1" i="1" baseline="30000" dirty="0" smtClean="0">
                <a:solidFill>
                  <a:srgbClr val="FFFF00"/>
                </a:solidFill>
                <a:latin typeface="Book Antiqua" panose="02040602050305030304" pitchFamily="18" charset="0"/>
                <a:sym typeface="Symbol" panose="05050102010706020507" pitchFamily="18" charset="2"/>
              </a:rPr>
              <a:t> </a:t>
            </a:r>
            <a:r>
              <a:rPr lang="it-IT" altLang="it-IT" sz="2800" b="1" dirty="0" smtClean="0">
                <a:solidFill>
                  <a:srgbClr val="FFFF00"/>
                </a:solidFill>
                <a:latin typeface="Book Antiqua" panose="02040602050305030304" pitchFamily="18" charset="0"/>
                <a:sym typeface="Symbol" panose="05050102010706020507" pitchFamily="18" charset="2"/>
              </a:rPr>
              <a:t></a:t>
            </a:r>
            <a:r>
              <a:rPr lang="it-IT" altLang="it-IT" sz="2800" b="1" i="1" baseline="30000" dirty="0" smtClean="0">
                <a:solidFill>
                  <a:srgbClr val="FFFF00"/>
                </a:solidFill>
                <a:latin typeface="Book Antiqua" panose="02040602050305030304" pitchFamily="18" charset="0"/>
                <a:sym typeface="Symbol" panose="05050102010706020507" pitchFamily="18" charset="2"/>
              </a:rPr>
              <a:t> </a:t>
            </a:r>
            <a:r>
              <a:rPr lang="it-IT" altLang="it-IT" sz="2800" b="1" dirty="0" smtClean="0">
                <a:solidFill>
                  <a:srgbClr val="FFFF00"/>
                </a:solidFill>
                <a:latin typeface="Book Antiqua" panose="02040602050305030304" pitchFamily="18" charset="0"/>
              </a:rPr>
              <a:t>J</a:t>
            </a:r>
            <a:r>
              <a:rPr lang="it-IT" altLang="it-IT" sz="2800" b="1" i="1" baseline="30000" dirty="0" smtClean="0">
                <a:solidFill>
                  <a:srgbClr val="FFFF00"/>
                </a:solidFill>
                <a:latin typeface="Book Antiqua" panose="02040602050305030304" pitchFamily="18" charset="0"/>
                <a:sym typeface="Symbol" panose="05050102010706020507" pitchFamily="18" charset="2"/>
              </a:rPr>
              <a:t></a:t>
            </a:r>
            <a:r>
              <a:rPr lang="it-IT" altLang="it-IT" sz="2800" b="1" dirty="0" smtClean="0">
                <a:solidFill>
                  <a:srgbClr val="FFFF00"/>
                </a:solidFill>
                <a:latin typeface="Book Antiqua" panose="02040602050305030304" pitchFamily="18" charset="0"/>
              </a:rPr>
              <a:t>N</a:t>
            </a:r>
            <a:r>
              <a:rPr lang="it-IT" altLang="it-IT" sz="2800" b="1" i="1" baseline="30000" dirty="0" smtClean="0">
                <a:solidFill>
                  <a:srgbClr val="FFFF00"/>
                </a:solidFill>
                <a:latin typeface="Book Antiqua" panose="02040602050305030304" pitchFamily="18" charset="0"/>
                <a:sym typeface="Symbol" panose="05050102010706020507" pitchFamily="18" charset="2"/>
              </a:rPr>
              <a:t> </a:t>
            </a:r>
            <a:r>
              <a:rPr lang="it-IT" altLang="it-IT" sz="2800" dirty="0" smtClean="0">
                <a:solidFill>
                  <a:srgbClr val="FFFF00"/>
                </a:solidFill>
                <a:latin typeface="Book Antiqua" panose="02040602050305030304" pitchFamily="18" charset="0"/>
              </a:rPr>
              <a:t>  con esponenti interi</a:t>
            </a:r>
          </a:p>
        </p:txBody>
      </p:sp>
      <p:sp>
        <p:nvSpPr>
          <p:cNvPr id="2" name="Rettangolo 1"/>
          <p:cNvSpPr>
            <a:spLocks noChangeArrowheads="1"/>
          </p:cNvSpPr>
          <p:nvPr/>
        </p:nvSpPr>
        <p:spPr bwMode="auto">
          <a:xfrm>
            <a:off x="244475" y="4225925"/>
            <a:ext cx="8642350" cy="1120775"/>
          </a:xfrm>
          <a:prstGeom prst="rect">
            <a:avLst/>
          </a:prstGeom>
          <a:noFill/>
          <a:ln w="22225" algn="ctr">
            <a:solidFill>
              <a:srgbClr val="FFFF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908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908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9086"/>
                                        </p:tgtEl>
                                        <p:attrNameLst>
                                          <p:attrName>style.visibility</p:attrName>
                                        </p:attrNameLst>
                                      </p:cBhvr>
                                      <p:to>
                                        <p:strVal val="visible"/>
                                      </p:to>
                                    </p:set>
                                  </p:childTnLst>
                                </p:cTn>
                              </p:par>
                            </p:childTnLst>
                          </p:cTn>
                        </p:par>
                        <p:par>
                          <p:cTn id="13" fill="hold" nodeType="afterGroup">
                            <p:stCondLst>
                              <p:cond delay="0"/>
                            </p:stCondLst>
                            <p:childTnLst>
                              <p:par>
                                <p:cTn id="14" presetID="53" presetClass="entr" presetSubtype="16" fill="hold" grpId="0" nodeType="afterEffect">
                                  <p:stCondLst>
                                    <p:cond delay="200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084" grpId="0"/>
      <p:bldP spid="259085" grpId="0"/>
      <p:bldP spid="259086" grpId="0"/>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3"/>
          <p:cNvSpPr>
            <a:spLocks noGrp="1"/>
          </p:cNvSpPr>
          <p:nvPr>
            <p:ph type="ftr" sz="quarter" idx="10"/>
          </p:nvPr>
        </p:nvSpPr>
        <p:spPr/>
        <p:txBody>
          <a:bodyPr/>
          <a:lstStyle/>
          <a:p>
            <a:pPr>
              <a:defRPr/>
            </a:pPr>
            <a:r>
              <a:rPr lang="it-IT" altLang="it-IT"/>
              <a:t>Metrologia e Sistema Internazionale</a:t>
            </a:r>
          </a:p>
        </p:txBody>
      </p:sp>
      <p:sp>
        <p:nvSpPr>
          <p:cNvPr id="259074" name="Rectangle 2"/>
          <p:cNvSpPr>
            <a:spLocks noGrp="1" noChangeArrowheads="1"/>
          </p:cNvSpPr>
          <p:nvPr>
            <p:ph type="title"/>
          </p:nvPr>
        </p:nvSpPr>
        <p:spPr>
          <a:xfrm>
            <a:off x="0" y="0"/>
            <a:ext cx="9144000" cy="1058863"/>
          </a:xfrm>
        </p:spPr>
        <p:txBody>
          <a:bodyPr/>
          <a:lstStyle/>
          <a:p>
            <a:pPr algn="ctr" eaLnBrk="1" hangingPunct="1">
              <a:defRPr/>
            </a:pPr>
            <a:r>
              <a:rPr lang="it-IT" altLang="it-IT" dirty="0" smtClean="0">
                <a:solidFill>
                  <a:schemeClr val="tx1"/>
                </a:solidFill>
                <a:latin typeface="Book Antiqua" panose="02040602050305030304" pitchFamily="18" charset="0"/>
              </a:rPr>
              <a:t>REVISIONE SI </a:t>
            </a:r>
            <a:r>
              <a:rPr lang="it-IT" altLang="it-IT" dirty="0">
                <a:solidFill>
                  <a:schemeClr val="tx1"/>
                </a:solidFill>
                <a:latin typeface="Book Antiqua" panose="02040602050305030304" pitchFamily="18" charset="0"/>
              </a:rPr>
              <a:t>N</a:t>
            </a:r>
            <a:r>
              <a:rPr lang="it-IT" altLang="it-IT" dirty="0" smtClean="0">
                <a:solidFill>
                  <a:schemeClr val="tx1"/>
                </a:solidFill>
                <a:latin typeface="Book Antiqua" panose="02040602050305030304" pitchFamily="18" charset="0"/>
              </a:rPr>
              <a:t>EL 2018-2019</a:t>
            </a:r>
          </a:p>
        </p:txBody>
      </p:sp>
      <p:sp>
        <p:nvSpPr>
          <p:cNvPr id="259075" name="Rectangle 3"/>
          <p:cNvSpPr>
            <a:spLocks noChangeArrowheads="1"/>
          </p:cNvSpPr>
          <p:nvPr/>
        </p:nvSpPr>
        <p:spPr bwMode="auto">
          <a:xfrm>
            <a:off x="252413" y="996950"/>
            <a:ext cx="8734425" cy="184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80000"/>
              </a:lnSpc>
              <a:spcBef>
                <a:spcPct val="10000"/>
              </a:spcBef>
              <a:buClr>
                <a:schemeClr val="tx1"/>
              </a:buClr>
              <a:buFontTx/>
              <a:buNone/>
              <a:defRPr/>
            </a:pPr>
            <a:r>
              <a:rPr lang="it-IT" altLang="it-IT" sz="2800" dirty="0" smtClean="0">
                <a:latin typeface="Book Antiqua" panose="02040602050305030304" pitchFamily="18" charset="0"/>
              </a:rPr>
              <a:t>Nel </a:t>
            </a:r>
            <a:r>
              <a:rPr lang="it-IT" altLang="it-IT" sz="2800" dirty="0" smtClean="0">
                <a:solidFill>
                  <a:srgbClr val="FFFF00"/>
                </a:solidFill>
                <a:latin typeface="Book Antiqua" panose="02040602050305030304" pitchFamily="18" charset="0"/>
              </a:rPr>
              <a:t>SI revisionato</a:t>
            </a:r>
            <a:r>
              <a:rPr lang="it-IT" altLang="it-IT" sz="2800" baseline="-25000" dirty="0" smtClean="0">
                <a:solidFill>
                  <a:srgbClr val="FFFF00"/>
                </a:solidFill>
                <a:latin typeface="Book Antiqua" panose="02040602050305030304" pitchFamily="18" charset="0"/>
              </a:rPr>
              <a:t>(2018-2019)</a:t>
            </a:r>
            <a:r>
              <a:rPr lang="it-IT" altLang="it-IT" sz="2800" dirty="0" smtClean="0">
                <a:solidFill>
                  <a:srgbClr val="FFFF00"/>
                </a:solidFill>
                <a:latin typeface="Book Antiqua" panose="02040602050305030304" pitchFamily="18" charset="0"/>
              </a:rPr>
              <a:t>, quattro delle </a:t>
            </a:r>
            <a:r>
              <a:rPr lang="it-IT" altLang="it-IT" sz="2800" b="1" dirty="0" smtClean="0">
                <a:solidFill>
                  <a:srgbClr val="FFFF00"/>
                </a:solidFill>
                <a:latin typeface="Book Antiqua" panose="02040602050305030304" pitchFamily="18" charset="0"/>
              </a:rPr>
              <a:t>unità</a:t>
            </a:r>
            <a:r>
              <a:rPr lang="it-IT" altLang="it-IT" sz="2800" dirty="0" smtClean="0">
                <a:solidFill>
                  <a:srgbClr val="FFFF00"/>
                </a:solidFill>
                <a:latin typeface="Book Antiqua" panose="02040602050305030304" pitchFamily="18" charset="0"/>
              </a:rPr>
              <a:t> di base </a:t>
            </a:r>
            <a:br>
              <a:rPr lang="it-IT" altLang="it-IT" sz="2800" dirty="0" smtClean="0">
                <a:solidFill>
                  <a:srgbClr val="FFFF00"/>
                </a:solidFill>
                <a:latin typeface="Book Antiqua" panose="02040602050305030304" pitchFamily="18" charset="0"/>
              </a:rPr>
            </a:br>
            <a:r>
              <a:rPr lang="it-IT" altLang="it-IT" sz="2800" dirty="0" smtClean="0">
                <a:solidFill>
                  <a:srgbClr val="FFFF00"/>
                </a:solidFill>
                <a:latin typeface="Book Antiqua" panose="02040602050305030304" pitchFamily="18" charset="0"/>
              </a:rPr>
              <a:t>– </a:t>
            </a:r>
            <a:r>
              <a:rPr lang="it-IT" altLang="it-IT" sz="2800" b="1" dirty="0" smtClean="0">
                <a:solidFill>
                  <a:srgbClr val="FFFF00"/>
                </a:solidFill>
                <a:latin typeface="Book Antiqua" panose="02040602050305030304" pitchFamily="18" charset="0"/>
              </a:rPr>
              <a:t>kilogrammo, ampere, kelvin e mole</a:t>
            </a:r>
            <a:r>
              <a:rPr lang="it-IT" altLang="it-IT" sz="2800" dirty="0" smtClean="0">
                <a:solidFill>
                  <a:srgbClr val="FFFF00"/>
                </a:solidFill>
                <a:latin typeface="Book Antiqua" panose="02040602050305030304" pitchFamily="18" charset="0"/>
              </a:rPr>
              <a:t> –</a:t>
            </a:r>
            <a:br>
              <a:rPr lang="it-IT" altLang="it-IT" sz="2800" dirty="0" smtClean="0">
                <a:solidFill>
                  <a:srgbClr val="FFFF00"/>
                </a:solidFill>
                <a:latin typeface="Book Antiqua" panose="02040602050305030304" pitchFamily="18" charset="0"/>
              </a:rPr>
            </a:br>
            <a:r>
              <a:rPr lang="it-IT" altLang="it-IT" sz="2800" dirty="0" smtClean="0">
                <a:solidFill>
                  <a:srgbClr val="FFFF00"/>
                </a:solidFill>
                <a:latin typeface="Book Antiqua" panose="02040602050305030304" pitchFamily="18" charset="0"/>
              </a:rPr>
              <a:t>sono </a:t>
            </a:r>
            <a:r>
              <a:rPr lang="it-IT" altLang="it-IT" sz="2800" b="1" dirty="0" smtClean="0">
                <a:solidFill>
                  <a:srgbClr val="FFFF00"/>
                </a:solidFill>
                <a:latin typeface="Book Antiqua" panose="02040602050305030304" pitchFamily="18" charset="0"/>
              </a:rPr>
              <a:t>ridefinite</a:t>
            </a:r>
            <a:r>
              <a:rPr lang="it-IT" altLang="it-IT" sz="2800" dirty="0" smtClean="0">
                <a:solidFill>
                  <a:srgbClr val="FFFF00"/>
                </a:solidFill>
                <a:latin typeface="Book Antiqua" panose="02040602050305030304" pitchFamily="18" charset="0"/>
              </a:rPr>
              <a:t> in termini di costanti di natura</a:t>
            </a:r>
            <a:r>
              <a:rPr lang="it-IT" altLang="it-IT" sz="2800" dirty="0" smtClean="0">
                <a:latin typeface="Book Antiqua" panose="02040602050305030304" pitchFamily="18" charset="0"/>
              </a:rPr>
              <a:t> </a:t>
            </a:r>
            <a:br>
              <a:rPr lang="it-IT" altLang="it-IT" sz="2800" dirty="0" smtClean="0">
                <a:latin typeface="Book Antiqua" panose="02040602050305030304" pitchFamily="18" charset="0"/>
              </a:rPr>
            </a:br>
            <a:r>
              <a:rPr lang="it-IT" altLang="it-IT" sz="2800" dirty="0" smtClean="0">
                <a:latin typeface="Book Antiqua" panose="02040602050305030304" pitchFamily="18" charset="0"/>
              </a:rPr>
              <a:t>alle quali viene assegnato un valore esatto</a:t>
            </a:r>
            <a:br>
              <a:rPr lang="it-IT" altLang="it-IT" sz="2800" dirty="0" smtClean="0">
                <a:latin typeface="Book Antiqua" panose="02040602050305030304" pitchFamily="18" charset="0"/>
              </a:rPr>
            </a:br>
            <a:r>
              <a:rPr lang="it-IT" altLang="it-IT" sz="2800" dirty="0" smtClean="0">
                <a:latin typeface="Book Antiqua" panose="02040602050305030304" pitchFamily="18" charset="0"/>
              </a:rPr>
              <a:t>- rispettivamente </a:t>
            </a:r>
            <a:r>
              <a:rPr lang="it-IT" altLang="it-IT" sz="2800" b="1" i="1" dirty="0" smtClean="0">
                <a:solidFill>
                  <a:srgbClr val="FFFF00"/>
                </a:solidFill>
                <a:latin typeface="Book Antiqua" panose="02040602050305030304" pitchFamily="18" charset="0"/>
              </a:rPr>
              <a:t>h</a:t>
            </a:r>
            <a:r>
              <a:rPr lang="it-IT" altLang="it-IT" sz="2800" b="1" dirty="0">
                <a:solidFill>
                  <a:srgbClr val="FFFF00"/>
                </a:solidFill>
                <a:latin typeface="Book Antiqua" panose="02040602050305030304" pitchFamily="18" charset="0"/>
              </a:rPr>
              <a:t>, </a:t>
            </a:r>
            <a:r>
              <a:rPr lang="it-IT" altLang="it-IT" sz="2800" b="1" i="1" dirty="0">
                <a:solidFill>
                  <a:srgbClr val="FFFF00"/>
                </a:solidFill>
                <a:latin typeface="Book Antiqua" panose="02040602050305030304" pitchFamily="18" charset="0"/>
              </a:rPr>
              <a:t>e</a:t>
            </a:r>
            <a:r>
              <a:rPr lang="it-IT" altLang="it-IT" sz="2800" b="1" dirty="0">
                <a:solidFill>
                  <a:srgbClr val="FFFF00"/>
                </a:solidFill>
                <a:latin typeface="Book Antiqua" panose="02040602050305030304" pitchFamily="18" charset="0"/>
              </a:rPr>
              <a:t>, </a:t>
            </a:r>
            <a:r>
              <a:rPr lang="it-IT" altLang="it-IT" sz="2800" b="1" i="1" dirty="0">
                <a:solidFill>
                  <a:srgbClr val="FFFF00"/>
                </a:solidFill>
                <a:latin typeface="Book Antiqua" panose="02040602050305030304" pitchFamily="18" charset="0"/>
              </a:rPr>
              <a:t>k</a:t>
            </a:r>
            <a:r>
              <a:rPr lang="it-IT" altLang="it-IT" sz="2800" b="1" dirty="0">
                <a:solidFill>
                  <a:srgbClr val="FFFF00"/>
                </a:solidFill>
                <a:latin typeface="Book Antiqua" panose="02040602050305030304" pitchFamily="18" charset="0"/>
              </a:rPr>
              <a:t>, </a:t>
            </a:r>
            <a:r>
              <a:rPr lang="it-IT" altLang="it-IT" sz="2800" b="1" i="1" dirty="0" smtClean="0">
                <a:solidFill>
                  <a:srgbClr val="FFFF00"/>
                </a:solidFill>
                <a:latin typeface="Book Antiqua" panose="02040602050305030304" pitchFamily="18" charset="0"/>
              </a:rPr>
              <a:t>N</a:t>
            </a:r>
            <a:r>
              <a:rPr lang="it-IT" altLang="it-IT" sz="2800" b="1" baseline="-25000" dirty="0" smtClean="0">
                <a:solidFill>
                  <a:srgbClr val="FFFF00"/>
                </a:solidFill>
                <a:latin typeface="Book Antiqua" panose="02040602050305030304" pitchFamily="18" charset="0"/>
              </a:rPr>
              <a:t>A</a:t>
            </a:r>
            <a:r>
              <a:rPr lang="it-IT" altLang="it-IT" sz="2800" b="1" dirty="0" smtClean="0">
                <a:solidFill>
                  <a:srgbClr val="FFFF00"/>
                </a:solidFill>
                <a:latin typeface="Book Antiqua" panose="02040602050305030304" pitchFamily="18" charset="0"/>
              </a:rPr>
              <a:t> </a:t>
            </a:r>
            <a:r>
              <a:rPr lang="it-IT" altLang="it-IT" sz="2800" dirty="0" smtClean="0">
                <a:latin typeface="Book Antiqua" panose="02040602050305030304" pitchFamily="18" charset="0"/>
              </a:rPr>
              <a:t>- </a:t>
            </a:r>
            <a:endParaRPr lang="it-IT" altLang="it-IT" sz="1200" dirty="0" smtClean="0">
              <a:latin typeface="Book Antiqua" panose="02040602050305030304" pitchFamily="18" charset="0"/>
            </a:endParaRPr>
          </a:p>
        </p:txBody>
      </p:sp>
      <p:sp>
        <p:nvSpPr>
          <p:cNvPr id="2" name="Rettangolo 1"/>
          <p:cNvSpPr>
            <a:spLocks noChangeArrowheads="1"/>
          </p:cNvSpPr>
          <p:nvPr/>
        </p:nvSpPr>
        <p:spPr bwMode="auto">
          <a:xfrm>
            <a:off x="205116" y="943468"/>
            <a:ext cx="8642350" cy="1894270"/>
          </a:xfrm>
          <a:prstGeom prst="rect">
            <a:avLst/>
          </a:prstGeom>
          <a:noFill/>
          <a:ln w="22225" algn="ctr">
            <a:solidFill>
              <a:srgbClr val="FFFF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sp>
        <p:nvSpPr>
          <p:cNvPr id="10" name="Rectangle 3"/>
          <p:cNvSpPr>
            <a:spLocks noChangeArrowheads="1"/>
          </p:cNvSpPr>
          <p:nvPr/>
        </p:nvSpPr>
        <p:spPr bwMode="auto">
          <a:xfrm>
            <a:off x="280987" y="2885036"/>
            <a:ext cx="8734425" cy="1190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80000"/>
              </a:lnSpc>
              <a:spcBef>
                <a:spcPct val="10000"/>
              </a:spcBef>
              <a:buClr>
                <a:schemeClr val="tx1"/>
              </a:buClr>
              <a:buFontTx/>
              <a:buNone/>
              <a:defRPr/>
            </a:pPr>
            <a:r>
              <a:rPr lang="it-IT" altLang="it-IT" sz="2800" dirty="0" smtClean="0">
                <a:solidFill>
                  <a:srgbClr val="FFFF00"/>
                </a:solidFill>
                <a:latin typeface="Book Antiqua" panose="02040602050305030304" pitchFamily="18" charset="0"/>
              </a:rPr>
              <a:t>Non cambiano sostanzialmente le definizioni di secondo, metro, e candela </a:t>
            </a:r>
            <a:r>
              <a:rPr lang="it-IT" altLang="it-IT" sz="2800" dirty="0" smtClean="0">
                <a:latin typeface="Book Antiqua" panose="02040602050305030304" pitchFamily="18" charset="0"/>
              </a:rPr>
              <a:t>ma adesso vengono riferite</a:t>
            </a:r>
            <a:br>
              <a:rPr lang="it-IT" altLang="it-IT" sz="2800" dirty="0" smtClean="0">
                <a:latin typeface="Book Antiqua" panose="02040602050305030304" pitchFamily="18" charset="0"/>
              </a:rPr>
            </a:br>
            <a:r>
              <a:rPr lang="it-IT" altLang="it-IT" sz="2800" dirty="0" smtClean="0">
                <a:latin typeface="Book Antiqua" panose="02040602050305030304" pitchFamily="18" charset="0"/>
              </a:rPr>
              <a:t>a ulteriori tre costanti – </a:t>
            </a:r>
            <a:r>
              <a:rPr lang="it-IT" altLang="it-IT" sz="2800" dirty="0" err="1" smtClean="0">
                <a:latin typeface="Symbol" panose="05050102010706020507" pitchFamily="18" charset="2"/>
              </a:rPr>
              <a:t>D</a:t>
            </a:r>
            <a:r>
              <a:rPr lang="it-IT" altLang="it-IT" sz="2800" i="1" dirty="0" err="1" smtClean="0">
                <a:latin typeface="Symbol" panose="05050102010706020507" pitchFamily="18" charset="2"/>
              </a:rPr>
              <a:t>n</a:t>
            </a:r>
            <a:r>
              <a:rPr lang="it-IT" altLang="it-IT" sz="2800" dirty="0" smtClean="0">
                <a:latin typeface="Book Antiqua" panose="02040602050305030304" pitchFamily="18" charset="0"/>
              </a:rPr>
              <a:t>(</a:t>
            </a:r>
            <a:r>
              <a:rPr lang="it-IT" altLang="it-IT" sz="2800" baseline="30000" dirty="0" smtClean="0">
                <a:latin typeface="Book Antiqua" panose="02040602050305030304" pitchFamily="18" charset="0"/>
              </a:rPr>
              <a:t>133</a:t>
            </a:r>
            <a:r>
              <a:rPr lang="it-IT" altLang="it-IT" sz="2800" dirty="0" smtClean="0">
                <a:latin typeface="Book Antiqua" panose="02040602050305030304" pitchFamily="18" charset="0"/>
              </a:rPr>
              <a:t>Cs)</a:t>
            </a:r>
            <a:r>
              <a:rPr lang="it-IT" altLang="it-IT" sz="2800" baseline="-25000" dirty="0" err="1" smtClean="0">
                <a:latin typeface="Book Antiqua" panose="02040602050305030304" pitchFamily="18" charset="0"/>
              </a:rPr>
              <a:t>hfs</a:t>
            </a:r>
            <a:r>
              <a:rPr lang="it-IT" altLang="it-IT" sz="2800" dirty="0" smtClean="0">
                <a:latin typeface="Book Antiqua" panose="02040602050305030304" pitchFamily="18" charset="0"/>
              </a:rPr>
              <a:t>, </a:t>
            </a:r>
            <a:r>
              <a:rPr lang="it-IT" altLang="it-IT" sz="2800" i="1" dirty="0" smtClean="0">
                <a:latin typeface="Book Antiqua" panose="02040602050305030304" pitchFamily="18" charset="0"/>
              </a:rPr>
              <a:t>c</a:t>
            </a:r>
            <a:r>
              <a:rPr lang="it-IT" altLang="it-IT" sz="2800" dirty="0" smtClean="0">
                <a:latin typeface="Book Antiqua" panose="02040602050305030304" pitchFamily="18" charset="0"/>
              </a:rPr>
              <a:t>, </a:t>
            </a:r>
            <a:r>
              <a:rPr lang="it-IT" altLang="it-IT" sz="2800" i="1" dirty="0" err="1" smtClean="0">
                <a:latin typeface="Book Antiqua" panose="02040602050305030304" pitchFamily="18" charset="0"/>
              </a:rPr>
              <a:t>K</a:t>
            </a:r>
            <a:r>
              <a:rPr lang="it-IT" altLang="it-IT" sz="2800" baseline="-25000" dirty="0" err="1" smtClean="0">
                <a:latin typeface="Book Antiqua" panose="02040602050305030304" pitchFamily="18" charset="0"/>
              </a:rPr>
              <a:t>cd</a:t>
            </a:r>
            <a:r>
              <a:rPr lang="it-IT" altLang="it-IT" sz="2800" dirty="0" smtClean="0">
                <a:latin typeface="Book Antiqua" panose="02040602050305030304" pitchFamily="18" charset="0"/>
              </a:rPr>
              <a:t> -</a:t>
            </a:r>
            <a:endParaRPr lang="it-IT" altLang="it-IT" sz="1200" dirty="0" smtClean="0">
              <a:latin typeface="Book Antiqua" panose="02040602050305030304" pitchFamily="18" charset="0"/>
            </a:endParaRPr>
          </a:p>
        </p:txBody>
      </p:sp>
      <p:sp>
        <p:nvSpPr>
          <p:cNvPr id="11" name="Rectangle 3"/>
          <p:cNvSpPr>
            <a:spLocks noChangeArrowheads="1"/>
          </p:cNvSpPr>
          <p:nvPr/>
        </p:nvSpPr>
        <p:spPr bwMode="auto">
          <a:xfrm>
            <a:off x="280987" y="4138777"/>
            <a:ext cx="8734425" cy="1521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80000"/>
              </a:lnSpc>
              <a:spcBef>
                <a:spcPct val="10000"/>
              </a:spcBef>
              <a:buClr>
                <a:schemeClr val="tx1"/>
              </a:buClr>
              <a:buFontTx/>
              <a:buNone/>
              <a:defRPr/>
            </a:pPr>
            <a:r>
              <a:rPr lang="it-IT" altLang="it-IT" sz="2800" dirty="0" smtClean="0">
                <a:latin typeface="Book Antiqua" panose="02040602050305030304" pitchFamily="18" charset="0"/>
              </a:rPr>
              <a:t>Nel Sistema Internazionale revisionato non occorre più distinguere tra unità di base e unità derivate </a:t>
            </a:r>
            <a:br>
              <a:rPr lang="it-IT" altLang="it-IT" sz="2800" dirty="0" smtClean="0">
                <a:latin typeface="Book Antiqua" panose="02040602050305030304" pitchFamily="18" charset="0"/>
              </a:rPr>
            </a:br>
            <a:r>
              <a:rPr lang="it-IT" altLang="it-IT" sz="2800" dirty="0" smtClean="0">
                <a:latin typeface="Book Antiqua" panose="02040602050305030304" pitchFamily="18" charset="0"/>
              </a:rPr>
              <a:t>in quanto </a:t>
            </a:r>
            <a:r>
              <a:rPr lang="it-IT" altLang="it-IT" sz="2800" u="sng" dirty="0" smtClean="0">
                <a:solidFill>
                  <a:srgbClr val="FFFF00"/>
                </a:solidFill>
                <a:latin typeface="Book Antiqua" panose="02040602050305030304" pitchFamily="18" charset="0"/>
              </a:rPr>
              <a:t>tutte le unità di misura sono ricavabili dalle 7 costanti di natura che definiscono il ‘’nuovo SI’’</a:t>
            </a:r>
            <a:endParaRPr lang="it-IT" altLang="it-IT" sz="1200" u="sng" dirty="0" smtClean="0">
              <a:solidFill>
                <a:srgbClr val="FFFF00"/>
              </a:solidFill>
              <a:latin typeface="Book Antiqua" panose="02040602050305030304" pitchFamily="18" charset="0"/>
            </a:endParaRPr>
          </a:p>
        </p:txBody>
      </p:sp>
      <p:sp>
        <p:nvSpPr>
          <p:cNvPr id="12" name="Rectangle 3"/>
          <p:cNvSpPr>
            <a:spLocks noChangeArrowheads="1"/>
          </p:cNvSpPr>
          <p:nvPr/>
        </p:nvSpPr>
        <p:spPr bwMode="auto">
          <a:xfrm>
            <a:off x="280987" y="5715302"/>
            <a:ext cx="8734425" cy="835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80000"/>
              </a:lnSpc>
              <a:spcBef>
                <a:spcPct val="10000"/>
              </a:spcBef>
              <a:buClr>
                <a:schemeClr val="tx1"/>
              </a:buClr>
              <a:buFontTx/>
              <a:buNone/>
              <a:defRPr/>
            </a:pPr>
            <a:r>
              <a:rPr lang="it-IT" altLang="it-IT" sz="2800" dirty="0" smtClean="0">
                <a:latin typeface="Book Antiqua" panose="02040602050305030304" pitchFamily="18" charset="0"/>
              </a:rPr>
              <a:t>Illustriamo prima le </a:t>
            </a:r>
            <a:r>
              <a:rPr lang="it-IT" altLang="it-IT" sz="2800" b="1" dirty="0" smtClean="0">
                <a:solidFill>
                  <a:srgbClr val="FFFF00"/>
                </a:solidFill>
                <a:latin typeface="Book Antiqua" panose="02040602050305030304" pitchFamily="18" charset="0"/>
              </a:rPr>
              <a:t>definizioni del vecchio SI</a:t>
            </a:r>
            <a:r>
              <a:rPr lang="it-IT" altLang="it-IT" sz="2800" b="1" baseline="-25000" dirty="0" smtClean="0">
                <a:solidFill>
                  <a:srgbClr val="FFFF00"/>
                </a:solidFill>
                <a:latin typeface="Book Antiqua" panose="02040602050305030304" pitchFamily="18" charset="0"/>
              </a:rPr>
              <a:t>1971</a:t>
            </a:r>
            <a:r>
              <a:rPr lang="it-IT" altLang="it-IT" sz="2800" b="1" dirty="0" smtClean="0">
                <a:solidFill>
                  <a:srgbClr val="FFFF00"/>
                </a:solidFill>
                <a:latin typeface="Book Antiqua" panose="02040602050305030304" pitchFamily="18" charset="0"/>
              </a:rPr>
              <a:t> </a:t>
            </a:r>
            <a:br>
              <a:rPr lang="it-IT" altLang="it-IT" sz="2800" b="1" dirty="0" smtClean="0">
                <a:solidFill>
                  <a:srgbClr val="FFFF00"/>
                </a:solidFill>
                <a:latin typeface="Book Antiqua" panose="02040602050305030304" pitchFamily="18" charset="0"/>
              </a:rPr>
            </a:br>
            <a:r>
              <a:rPr lang="it-IT" altLang="it-IT" sz="2800" dirty="0" smtClean="0">
                <a:latin typeface="Book Antiqua" panose="02040602050305030304" pitchFamily="18" charset="0"/>
              </a:rPr>
              <a:t>per poi analizzare le </a:t>
            </a:r>
            <a:r>
              <a:rPr lang="it-IT" altLang="it-IT" sz="2800" b="1" dirty="0" smtClean="0">
                <a:solidFill>
                  <a:srgbClr val="FFFF00"/>
                </a:solidFill>
                <a:latin typeface="Book Antiqua" panose="02040602050305030304" pitchFamily="18" charset="0"/>
              </a:rPr>
              <a:t>proprietà del nuovo SI</a:t>
            </a:r>
            <a:r>
              <a:rPr lang="it-IT" altLang="it-IT" sz="2800" b="1" baseline="-25000" dirty="0" smtClean="0">
                <a:solidFill>
                  <a:srgbClr val="FFFF00"/>
                </a:solidFill>
                <a:latin typeface="Book Antiqua" panose="02040602050305030304" pitchFamily="18" charset="0"/>
              </a:rPr>
              <a:t>2019</a:t>
            </a:r>
            <a:endParaRPr lang="it-IT" altLang="it-IT" sz="1200" b="1" dirty="0" smtClean="0">
              <a:solidFill>
                <a:srgbClr val="FFFF00"/>
              </a:solidFill>
              <a:latin typeface="Book Antiqua" panose="02040602050305030304" pitchFamily="18" charset="0"/>
            </a:endParaRPr>
          </a:p>
        </p:txBody>
      </p:sp>
    </p:spTree>
    <p:extLst>
      <p:ext uri="{BB962C8B-B14F-4D97-AF65-F5344CB8AC3E}">
        <p14:creationId xmlns:p14="http://schemas.microsoft.com/office/powerpoint/2010/main" val="16954603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53" presetClass="entr" presetSubtype="16" fill="hold" grpId="0" nodeType="afterEffect">
                                  <p:stCondLst>
                                    <p:cond delay="2000"/>
                                  </p:stCondLst>
                                  <p:childTnLst>
                                    <p:set>
                                      <p:cBhvr>
                                        <p:cTn id="9" dur="1" fill="hold">
                                          <p:stCondLst>
                                            <p:cond delay="0"/>
                                          </p:stCondLst>
                                        </p:cTn>
                                        <p:tgtEl>
                                          <p:spTgt spid="2"/>
                                        </p:tgtEl>
                                        <p:attrNameLst>
                                          <p:attrName>style.visibility</p:attrName>
                                        </p:attrNameLst>
                                      </p:cBhvr>
                                      <p:to>
                                        <p:strVal val="visible"/>
                                      </p:to>
                                    </p:set>
                                    <p:anim calcmode="lin" valueType="num">
                                      <p:cBhvr>
                                        <p:cTn id="10" dur="500" fill="hold"/>
                                        <p:tgtEl>
                                          <p:spTgt spid="2"/>
                                        </p:tgtEl>
                                        <p:attrNameLst>
                                          <p:attrName>ppt_w</p:attrName>
                                        </p:attrNameLst>
                                      </p:cBhvr>
                                      <p:tavLst>
                                        <p:tav tm="0">
                                          <p:val>
                                            <p:fltVal val="0"/>
                                          </p:val>
                                        </p:tav>
                                        <p:tav tm="100000">
                                          <p:val>
                                            <p:strVal val="#ppt_w"/>
                                          </p:val>
                                        </p:tav>
                                      </p:tavLst>
                                    </p:anim>
                                    <p:anim calcmode="lin" valueType="num">
                                      <p:cBhvr>
                                        <p:cTn id="11" dur="500" fill="hold"/>
                                        <p:tgtEl>
                                          <p:spTgt spid="2"/>
                                        </p:tgtEl>
                                        <p:attrNameLst>
                                          <p:attrName>ppt_h</p:attrName>
                                        </p:attrNameLst>
                                      </p:cBhvr>
                                      <p:tavLst>
                                        <p:tav tm="0">
                                          <p:val>
                                            <p:fltVal val="0"/>
                                          </p:val>
                                        </p:tav>
                                        <p:tav tm="100000">
                                          <p:val>
                                            <p:strVal val="#ppt_h"/>
                                          </p:val>
                                        </p:tav>
                                      </p:tavLst>
                                    </p:anim>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p:bldP spid="11"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piè di pagina 3"/>
          <p:cNvSpPr>
            <a:spLocks noGrp="1"/>
          </p:cNvSpPr>
          <p:nvPr>
            <p:ph type="ftr" sz="quarter" idx="10"/>
          </p:nvPr>
        </p:nvSpPr>
        <p:spPr/>
        <p:txBody>
          <a:bodyPr/>
          <a:lstStyle/>
          <a:p>
            <a:pPr>
              <a:defRPr/>
            </a:pPr>
            <a:r>
              <a:rPr lang="it-IT" altLang="it-IT"/>
              <a:t>Metrologia e Sistema Internazionale</a:t>
            </a:r>
          </a:p>
        </p:txBody>
      </p:sp>
      <p:sp>
        <p:nvSpPr>
          <p:cNvPr id="126978" name="Rectangle 2"/>
          <p:cNvSpPr>
            <a:spLocks noGrp="1" noChangeArrowheads="1"/>
          </p:cNvSpPr>
          <p:nvPr>
            <p:ph type="title"/>
          </p:nvPr>
        </p:nvSpPr>
        <p:spPr>
          <a:xfrm>
            <a:off x="0" y="0"/>
            <a:ext cx="9144000" cy="1058863"/>
          </a:xfrm>
        </p:spPr>
        <p:txBody>
          <a:bodyPr/>
          <a:lstStyle/>
          <a:p>
            <a:pPr algn="ctr" eaLnBrk="1" hangingPunct="1">
              <a:defRPr/>
            </a:pPr>
            <a:r>
              <a:rPr lang="it-IT" altLang="it-IT" dirty="0" smtClean="0">
                <a:solidFill>
                  <a:schemeClr val="tx1"/>
                </a:solidFill>
                <a:latin typeface="Book Antiqua" panose="02040602050305030304" pitchFamily="18" charset="0"/>
              </a:rPr>
              <a:t>DEFINIZIONE DEL METRO</a:t>
            </a:r>
          </a:p>
        </p:txBody>
      </p:sp>
      <p:sp>
        <p:nvSpPr>
          <p:cNvPr id="126979" name="Rectangle 3"/>
          <p:cNvSpPr>
            <a:spLocks noChangeArrowheads="1"/>
          </p:cNvSpPr>
          <p:nvPr/>
        </p:nvSpPr>
        <p:spPr bwMode="auto">
          <a:xfrm>
            <a:off x="252413" y="1027113"/>
            <a:ext cx="8751887" cy="1893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b="1" u="sng" dirty="0" smtClean="0">
                <a:latin typeface="Book Antiqua" panose="02040602050305030304" pitchFamily="18" charset="0"/>
              </a:rPr>
              <a:t>Il </a:t>
            </a:r>
            <a:r>
              <a:rPr lang="it-IT" altLang="it-IT" b="1" u="sng" dirty="0" smtClean="0">
                <a:solidFill>
                  <a:srgbClr val="FFFF00"/>
                </a:solidFill>
                <a:latin typeface="Book Antiqua" panose="02040602050305030304" pitchFamily="18" charset="0"/>
                <a:sym typeface="Symbol" panose="05050102010706020507" pitchFamily="18" charset="2"/>
              </a:rPr>
              <a:t>metro </a:t>
            </a:r>
            <a:r>
              <a:rPr lang="it-IT" altLang="it-IT" b="1" u="sng" dirty="0" smtClean="0">
                <a:latin typeface="Book Antiqua" panose="02040602050305030304" pitchFamily="18" charset="0"/>
              </a:rPr>
              <a:t>è la lunghezza del tragitto compiuto dalla luce nel vuoto in un intervallo di tempo</a:t>
            </a:r>
            <a:br>
              <a:rPr lang="it-IT" altLang="it-IT" b="1" u="sng" dirty="0" smtClean="0">
                <a:latin typeface="Book Antiqua" panose="02040602050305030304" pitchFamily="18" charset="0"/>
              </a:rPr>
            </a:br>
            <a:r>
              <a:rPr lang="it-IT" altLang="it-IT" b="1" u="sng" dirty="0" smtClean="0">
                <a:latin typeface="Book Antiqua" panose="02040602050305030304" pitchFamily="18" charset="0"/>
              </a:rPr>
              <a:t>pari a 1/299</a:t>
            </a:r>
            <a:r>
              <a:rPr lang="it-IT" altLang="it-IT" sz="1800" b="1" u="sng" dirty="0" smtClean="0">
                <a:latin typeface="Book Antiqua" panose="02040602050305030304" pitchFamily="18" charset="0"/>
              </a:rPr>
              <a:t> </a:t>
            </a:r>
            <a:r>
              <a:rPr lang="it-IT" altLang="it-IT" b="1" u="sng" dirty="0" smtClean="0">
                <a:latin typeface="Book Antiqua" panose="02040602050305030304" pitchFamily="18" charset="0"/>
              </a:rPr>
              <a:t>792</a:t>
            </a:r>
            <a:r>
              <a:rPr lang="it-IT" altLang="it-IT" sz="1800" b="1" u="sng" dirty="0" smtClean="0">
                <a:latin typeface="Book Antiqua" panose="02040602050305030304" pitchFamily="18" charset="0"/>
              </a:rPr>
              <a:t> </a:t>
            </a:r>
            <a:r>
              <a:rPr lang="it-IT" altLang="it-IT" b="1" u="sng" dirty="0" smtClean="0">
                <a:latin typeface="Book Antiqua" panose="02040602050305030304" pitchFamily="18" charset="0"/>
              </a:rPr>
              <a:t>458 secondi</a:t>
            </a:r>
          </a:p>
          <a:p>
            <a:pPr eaLnBrk="1" hangingPunct="1">
              <a:lnSpc>
                <a:spcPct val="90000"/>
              </a:lnSpc>
              <a:buClr>
                <a:schemeClr val="tx1"/>
              </a:buClr>
              <a:buFontTx/>
              <a:buNone/>
              <a:defRPr/>
            </a:pPr>
            <a:r>
              <a:rPr lang="it-IT" altLang="it-IT" b="1" i="1" dirty="0" smtClean="0">
                <a:solidFill>
                  <a:srgbClr val="FFFF00"/>
                </a:solidFill>
                <a:latin typeface="Book Antiqua" panose="02040602050305030304" pitchFamily="18" charset="0"/>
              </a:rPr>
              <a:t>c</a:t>
            </a:r>
            <a:r>
              <a:rPr lang="it-IT" altLang="it-IT" b="1" dirty="0" smtClean="0">
                <a:solidFill>
                  <a:srgbClr val="FFFF00"/>
                </a:solidFill>
                <a:latin typeface="Book Antiqua" panose="02040602050305030304" pitchFamily="18" charset="0"/>
              </a:rPr>
              <a:t>= 299</a:t>
            </a:r>
            <a:r>
              <a:rPr lang="it-IT" altLang="it-IT" sz="1800" b="1" dirty="0" smtClean="0">
                <a:solidFill>
                  <a:srgbClr val="FFFF00"/>
                </a:solidFill>
                <a:latin typeface="Book Antiqua" panose="02040602050305030304" pitchFamily="18" charset="0"/>
              </a:rPr>
              <a:t> </a:t>
            </a:r>
            <a:r>
              <a:rPr lang="it-IT" altLang="it-IT" b="1" dirty="0" smtClean="0">
                <a:solidFill>
                  <a:srgbClr val="FFFF00"/>
                </a:solidFill>
                <a:latin typeface="Book Antiqua" panose="02040602050305030304" pitchFamily="18" charset="0"/>
              </a:rPr>
              <a:t>792</a:t>
            </a:r>
            <a:r>
              <a:rPr lang="it-IT" altLang="it-IT" sz="1800" b="1" dirty="0" smtClean="0">
                <a:solidFill>
                  <a:srgbClr val="FFFF00"/>
                </a:solidFill>
                <a:latin typeface="Book Antiqua" panose="02040602050305030304" pitchFamily="18" charset="0"/>
              </a:rPr>
              <a:t> </a:t>
            </a:r>
            <a:r>
              <a:rPr lang="it-IT" altLang="it-IT" b="1" dirty="0" smtClean="0">
                <a:solidFill>
                  <a:srgbClr val="FFFF00"/>
                </a:solidFill>
                <a:latin typeface="Book Antiqua" panose="02040602050305030304" pitchFamily="18" charset="0"/>
              </a:rPr>
              <a:t>458 m/s velocità luce COSTANTE</a:t>
            </a:r>
          </a:p>
        </p:txBody>
      </p:sp>
      <p:sp>
        <p:nvSpPr>
          <p:cNvPr id="126981" name="Rectangle 5"/>
          <p:cNvSpPr>
            <a:spLocks noChangeArrowheads="1"/>
          </p:cNvSpPr>
          <p:nvPr/>
        </p:nvSpPr>
        <p:spPr bwMode="auto">
          <a:xfrm>
            <a:off x="252413" y="3030538"/>
            <a:ext cx="8891587"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80000"/>
              </a:lnSpc>
              <a:spcBef>
                <a:spcPct val="10000"/>
              </a:spcBef>
              <a:buClr>
                <a:schemeClr val="tx1"/>
              </a:buClr>
              <a:buFontTx/>
              <a:buNone/>
              <a:defRPr/>
            </a:pPr>
            <a:r>
              <a:rPr lang="it-IT" altLang="it-IT" smtClean="0">
                <a:latin typeface="Book Antiqua" panose="02040602050305030304" pitchFamily="18" charset="0"/>
              </a:rPr>
              <a:t>Tramite la definizione, il metro si può ottenere da una </a:t>
            </a:r>
            <a:r>
              <a:rPr lang="it-IT" altLang="it-IT" smtClean="0">
                <a:solidFill>
                  <a:srgbClr val="FFFF00"/>
                </a:solidFill>
                <a:latin typeface="Book Antiqua" panose="02040602050305030304" pitchFamily="18" charset="0"/>
              </a:rPr>
              <a:t>misura</a:t>
            </a:r>
            <a:r>
              <a:rPr lang="it-IT" altLang="it-IT" smtClean="0">
                <a:latin typeface="Book Antiqua" panose="02040602050305030304" pitchFamily="18" charset="0"/>
              </a:rPr>
              <a:t> del </a:t>
            </a:r>
            <a:r>
              <a:rPr lang="it-IT" altLang="it-IT" smtClean="0">
                <a:solidFill>
                  <a:srgbClr val="FFFF00"/>
                </a:solidFill>
                <a:latin typeface="Book Antiqua" panose="02040602050305030304" pitchFamily="18" charset="0"/>
              </a:rPr>
              <a:t>tempo di volo</a:t>
            </a:r>
            <a:r>
              <a:rPr lang="it-IT" altLang="it-IT" smtClean="0">
                <a:latin typeface="Book Antiqua" panose="02040602050305030304" pitchFamily="18" charset="0"/>
              </a:rPr>
              <a:t> di un impulso e.m. (dalla relazione </a:t>
            </a:r>
            <a:r>
              <a:rPr lang="it-IT" altLang="it-IT" b="1" i="1" smtClean="0">
                <a:solidFill>
                  <a:srgbClr val="FFFF00"/>
                </a:solidFill>
                <a:latin typeface="Book Antiqua" panose="02040602050305030304" pitchFamily="18" charset="0"/>
              </a:rPr>
              <a:t>L</a:t>
            </a:r>
            <a:r>
              <a:rPr lang="it-IT" altLang="it-IT" b="1" smtClean="0">
                <a:solidFill>
                  <a:srgbClr val="FFFF00"/>
                </a:solidFill>
                <a:latin typeface="Book Antiqua" panose="02040602050305030304" pitchFamily="18" charset="0"/>
              </a:rPr>
              <a:t> = </a:t>
            </a:r>
            <a:r>
              <a:rPr lang="it-IT" altLang="it-IT" b="1" i="1" smtClean="0">
                <a:solidFill>
                  <a:srgbClr val="FFFF00"/>
                </a:solidFill>
                <a:latin typeface="Book Antiqua" panose="02040602050305030304" pitchFamily="18" charset="0"/>
              </a:rPr>
              <a:t>c</a:t>
            </a:r>
            <a:r>
              <a:rPr lang="it-IT" altLang="it-IT" sz="1000" b="1" smtClean="0">
                <a:solidFill>
                  <a:srgbClr val="FFFF00"/>
                </a:solidFill>
                <a:latin typeface="Book Antiqua" panose="02040602050305030304" pitchFamily="18" charset="0"/>
              </a:rPr>
              <a:t> </a:t>
            </a:r>
            <a:r>
              <a:rPr lang="it-IT" altLang="it-IT" b="1" smtClean="0">
                <a:solidFill>
                  <a:srgbClr val="FFFF00"/>
                </a:solidFill>
                <a:latin typeface="Book Antiqua" panose="02040602050305030304" pitchFamily="18" charset="0"/>
                <a:sym typeface="Symbol" panose="05050102010706020507" pitchFamily="18" charset="2"/>
              </a:rPr>
              <a:t></a:t>
            </a:r>
            <a:r>
              <a:rPr lang="it-IT" altLang="it-IT" b="1" i="1" smtClean="0">
                <a:solidFill>
                  <a:srgbClr val="FFFF00"/>
                </a:solidFill>
                <a:latin typeface="Book Antiqua" panose="02040602050305030304" pitchFamily="18" charset="0"/>
              </a:rPr>
              <a:t>t</a:t>
            </a:r>
            <a:r>
              <a:rPr lang="it-IT" altLang="it-IT" smtClean="0">
                <a:latin typeface="Book Antiqua" panose="02040602050305030304" pitchFamily="18" charset="0"/>
              </a:rPr>
              <a:t>) ma questa misura è praticabile solo per cammini piuttosto lunghi</a:t>
            </a:r>
            <a:endParaRPr lang="it-IT" altLang="it-IT" i="1" smtClean="0">
              <a:latin typeface="Book Antiqua" panose="02040602050305030304" pitchFamily="18" charset="0"/>
            </a:endParaRPr>
          </a:p>
        </p:txBody>
      </p:sp>
      <p:sp>
        <p:nvSpPr>
          <p:cNvPr id="126982" name="Rectangle 6"/>
          <p:cNvSpPr>
            <a:spLocks noChangeArrowheads="1"/>
          </p:cNvSpPr>
          <p:nvPr/>
        </p:nvSpPr>
        <p:spPr bwMode="auto">
          <a:xfrm>
            <a:off x="252413" y="4818063"/>
            <a:ext cx="9037637"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80000"/>
              </a:lnSpc>
              <a:spcBef>
                <a:spcPct val="10000"/>
              </a:spcBef>
              <a:buClr>
                <a:schemeClr val="tx1"/>
              </a:buClr>
              <a:buFontTx/>
              <a:buNone/>
              <a:defRPr/>
            </a:pPr>
            <a:r>
              <a:rPr lang="it-IT" altLang="it-IT" dirty="0" smtClean="0">
                <a:latin typeface="Book Antiqua" panose="02040602050305030304" pitchFamily="18" charset="0"/>
              </a:rPr>
              <a:t>In laboratorio si preferisce </a:t>
            </a:r>
            <a:r>
              <a:rPr lang="it-IT" altLang="it-IT" dirty="0" smtClean="0">
                <a:solidFill>
                  <a:srgbClr val="FFFF00"/>
                </a:solidFill>
                <a:latin typeface="Book Antiqua" panose="02040602050305030304" pitchFamily="18" charset="0"/>
              </a:rPr>
              <a:t>realizzare il metro</a:t>
            </a:r>
            <a:r>
              <a:rPr lang="it-IT" altLang="it-IT" dirty="0" smtClean="0">
                <a:latin typeface="Book Antiqua" panose="02040602050305030304" pitchFamily="18" charset="0"/>
              </a:rPr>
              <a:t> mediante </a:t>
            </a:r>
            <a:r>
              <a:rPr lang="it-IT" altLang="it-IT" dirty="0" smtClean="0">
                <a:solidFill>
                  <a:srgbClr val="FFFF00"/>
                </a:solidFill>
                <a:latin typeface="Book Antiqua" panose="02040602050305030304" pitchFamily="18" charset="0"/>
              </a:rPr>
              <a:t>conteggio</a:t>
            </a:r>
            <a:r>
              <a:rPr lang="it-IT" altLang="it-IT" dirty="0" smtClean="0">
                <a:latin typeface="Book Antiqua" panose="02040602050305030304" pitchFamily="18" charset="0"/>
              </a:rPr>
              <a:t> del numero </a:t>
            </a:r>
            <a:r>
              <a:rPr lang="it-IT" altLang="it-IT" dirty="0" smtClean="0">
                <a:solidFill>
                  <a:srgbClr val="FFFF00"/>
                </a:solidFill>
                <a:latin typeface="Book Antiqua" panose="02040602050305030304" pitchFamily="18" charset="0"/>
              </a:rPr>
              <a:t>di lunghezze d’onda</a:t>
            </a:r>
            <a:r>
              <a:rPr lang="it-IT" altLang="it-IT" dirty="0" smtClean="0">
                <a:latin typeface="Book Antiqua" panose="02040602050305030304" pitchFamily="18" charset="0"/>
              </a:rPr>
              <a:t> di un laser stabilizzato: quindi secondo </a:t>
            </a:r>
            <a:br>
              <a:rPr lang="it-IT" altLang="it-IT" dirty="0" smtClean="0">
                <a:latin typeface="Book Antiqua" panose="02040602050305030304" pitchFamily="18" charset="0"/>
              </a:rPr>
            </a:br>
            <a:r>
              <a:rPr lang="it-IT" altLang="it-IT" dirty="0" smtClean="0">
                <a:latin typeface="Book Antiqua" panose="02040602050305030304" pitchFamily="18" charset="0"/>
              </a:rPr>
              <a:t>la relazione </a:t>
            </a:r>
            <a:r>
              <a:rPr lang="it-IT" altLang="it-IT" b="1" i="1" dirty="0" smtClean="0">
                <a:solidFill>
                  <a:srgbClr val="FFFF00"/>
                </a:solidFill>
                <a:latin typeface="Book Antiqua" panose="02040602050305030304" pitchFamily="18" charset="0"/>
              </a:rPr>
              <a:t>L</a:t>
            </a:r>
            <a:r>
              <a:rPr lang="it-IT" altLang="it-IT" sz="1400" b="1" dirty="0" smtClean="0">
                <a:solidFill>
                  <a:srgbClr val="FFFF00"/>
                </a:solidFill>
                <a:latin typeface="Book Antiqua" panose="02040602050305030304" pitchFamily="18" charset="0"/>
              </a:rPr>
              <a:t> </a:t>
            </a:r>
            <a:r>
              <a:rPr lang="it-IT" altLang="it-IT" b="1" dirty="0" smtClean="0">
                <a:solidFill>
                  <a:srgbClr val="FFFF00"/>
                </a:solidFill>
                <a:latin typeface="Book Antiqua" panose="02040602050305030304" pitchFamily="18" charset="0"/>
              </a:rPr>
              <a:t>=</a:t>
            </a:r>
            <a:r>
              <a:rPr lang="it-IT" altLang="it-IT" sz="1400" b="1" dirty="0" smtClean="0">
                <a:solidFill>
                  <a:srgbClr val="FFFF00"/>
                </a:solidFill>
                <a:latin typeface="Book Antiqua" panose="02040602050305030304" pitchFamily="18" charset="0"/>
              </a:rPr>
              <a:t> </a:t>
            </a:r>
            <a:r>
              <a:rPr lang="it-IT" altLang="it-IT" b="1" i="1" dirty="0" smtClean="0">
                <a:solidFill>
                  <a:srgbClr val="FFFF00"/>
                </a:solidFill>
                <a:latin typeface="Book Antiqua" panose="02040602050305030304" pitchFamily="18" charset="0"/>
              </a:rPr>
              <a:t>n</a:t>
            </a:r>
            <a:r>
              <a:rPr lang="en-US" altLang="it-IT" b="1" dirty="0" smtClean="0">
                <a:solidFill>
                  <a:srgbClr val="FFFF00"/>
                </a:solidFill>
                <a:latin typeface="Book Antiqua" panose="02040602050305030304" pitchFamily="18" charset="0"/>
                <a:sym typeface="Symbol" panose="05050102010706020507" pitchFamily="18" charset="2"/>
              </a:rPr>
              <a:t></a:t>
            </a:r>
            <a:r>
              <a:rPr lang="it-IT" altLang="it-IT" b="1" i="1" dirty="0" smtClean="0">
                <a:solidFill>
                  <a:srgbClr val="FFFF00"/>
                </a:solidFill>
                <a:latin typeface="Book Antiqua" panose="02040602050305030304" pitchFamily="18" charset="0"/>
                <a:sym typeface="Symbol" panose="05050102010706020507" pitchFamily="18" charset="2"/>
              </a:rPr>
              <a:t></a:t>
            </a:r>
            <a:r>
              <a:rPr lang="it-IT" altLang="it-IT" sz="1400" dirty="0" smtClean="0">
                <a:latin typeface="Book Antiqua" panose="02040602050305030304" pitchFamily="18" charset="0"/>
                <a:sym typeface="Symbol" panose="05050102010706020507" pitchFamily="18" charset="2"/>
              </a:rPr>
              <a:t> </a:t>
            </a:r>
            <a:r>
              <a:rPr lang="it-IT" altLang="it-IT" dirty="0" smtClean="0">
                <a:latin typeface="Book Antiqua" panose="02040602050305030304" pitchFamily="18" charset="0"/>
                <a:sym typeface="Symbol" panose="05050102010706020507" pitchFamily="18" charset="2"/>
              </a:rPr>
              <a:t>=</a:t>
            </a:r>
            <a:r>
              <a:rPr lang="it-IT" altLang="it-IT" sz="1400" dirty="0" smtClean="0">
                <a:latin typeface="Book Antiqua" panose="02040602050305030304" pitchFamily="18" charset="0"/>
                <a:sym typeface="Symbol" panose="05050102010706020507" pitchFamily="18" charset="2"/>
              </a:rPr>
              <a:t> </a:t>
            </a:r>
            <a:r>
              <a:rPr lang="it-IT" altLang="it-IT" i="1" dirty="0" smtClean="0">
                <a:latin typeface="Book Antiqua" panose="02040602050305030304" pitchFamily="18" charset="0"/>
                <a:sym typeface="Symbol" panose="05050102010706020507" pitchFamily="18" charset="2"/>
              </a:rPr>
              <a:t>n</a:t>
            </a:r>
            <a:r>
              <a:rPr lang="en-US" altLang="it-IT" dirty="0" smtClean="0">
                <a:latin typeface="Book Antiqua" panose="02040602050305030304" pitchFamily="18" charset="0"/>
                <a:sym typeface="Symbol" panose="05050102010706020507" pitchFamily="18" charset="2"/>
              </a:rPr>
              <a:t>(</a:t>
            </a:r>
            <a:r>
              <a:rPr lang="it-IT" altLang="it-IT" i="1" dirty="0" smtClean="0">
                <a:latin typeface="Book Antiqua" panose="02040602050305030304" pitchFamily="18" charset="0"/>
                <a:sym typeface="Symbol" panose="05050102010706020507" pitchFamily="18" charset="2"/>
              </a:rPr>
              <a:t>c</a:t>
            </a:r>
            <a:r>
              <a:rPr lang="it-IT" altLang="it-IT" dirty="0" smtClean="0">
                <a:latin typeface="Book Antiqua" panose="02040602050305030304" pitchFamily="18" charset="0"/>
                <a:sym typeface="Symbol" panose="05050102010706020507" pitchFamily="18" charset="2"/>
              </a:rPr>
              <a:t>/</a:t>
            </a:r>
            <a:r>
              <a:rPr lang="it-IT" altLang="it-IT" i="1" dirty="0" smtClean="0">
                <a:latin typeface="Book Antiqua" panose="02040602050305030304" pitchFamily="18" charset="0"/>
                <a:sym typeface="Symbol" panose="05050102010706020507" pitchFamily="18" charset="2"/>
              </a:rPr>
              <a:t></a:t>
            </a:r>
            <a:r>
              <a:rPr lang="it-IT" altLang="it-IT" sz="1200" i="1" dirty="0" smtClean="0">
                <a:latin typeface="Book Antiqua" panose="02040602050305030304" pitchFamily="18" charset="0"/>
                <a:sym typeface="Symbol" panose="05050102010706020507" pitchFamily="18" charset="2"/>
              </a:rPr>
              <a:t> </a:t>
            </a:r>
            <a:r>
              <a:rPr lang="it-IT" altLang="it-IT" dirty="0" smtClean="0">
                <a:latin typeface="Book Antiqua" panose="02040602050305030304" pitchFamily="18" charset="0"/>
                <a:sym typeface="Symbol" panose="05050102010706020507" pitchFamily="18" charset="2"/>
              </a:rPr>
              <a:t>) con</a:t>
            </a:r>
            <a:r>
              <a:rPr lang="it-IT" altLang="it-IT" sz="800" dirty="0" smtClean="0">
                <a:latin typeface="Book Antiqua" panose="02040602050305030304" pitchFamily="18" charset="0"/>
                <a:sym typeface="Symbol" panose="05050102010706020507" pitchFamily="18" charset="2"/>
              </a:rPr>
              <a:t> </a:t>
            </a:r>
            <a:r>
              <a:rPr lang="it-IT" altLang="it-IT" i="1" dirty="0" smtClean="0">
                <a:latin typeface="Book Antiqua" panose="02040602050305030304" pitchFamily="18" charset="0"/>
                <a:sym typeface="Symbol" panose="05050102010706020507" pitchFamily="18" charset="2"/>
              </a:rPr>
              <a:t></a:t>
            </a:r>
            <a:r>
              <a:rPr lang="it-IT" altLang="it-IT" dirty="0" smtClean="0">
                <a:latin typeface="Book Antiqua" panose="02040602050305030304" pitchFamily="18" charset="0"/>
                <a:sym typeface="Symbol" panose="05050102010706020507" pitchFamily="18" charset="2"/>
              </a:rPr>
              <a:t> </a:t>
            </a:r>
            <a:r>
              <a:rPr lang="it-IT" altLang="it-IT" sz="1000" dirty="0" smtClean="0">
                <a:latin typeface="Book Antiqua" panose="02040602050305030304" pitchFamily="18" charset="0"/>
                <a:sym typeface="Symbol" panose="05050102010706020507" pitchFamily="18" charset="2"/>
              </a:rPr>
              <a:t> </a:t>
            </a:r>
            <a:r>
              <a:rPr lang="it-IT" altLang="it-IT" dirty="0" smtClean="0">
                <a:latin typeface="Book Antiqua" panose="02040602050305030304" pitchFamily="18" charset="0"/>
                <a:sym typeface="Symbol" panose="05050102010706020507" pitchFamily="18" charset="2"/>
              </a:rPr>
              <a:t>frequenza nota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697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698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69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9" grpId="0"/>
      <p:bldP spid="126981" grpId="0"/>
      <p:bldP spid="12698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egnaposto piè di pagina 3"/>
          <p:cNvSpPr>
            <a:spLocks noGrp="1"/>
          </p:cNvSpPr>
          <p:nvPr>
            <p:ph type="ftr" sz="quarter" idx="10"/>
          </p:nvPr>
        </p:nvSpPr>
        <p:spPr/>
        <p:txBody>
          <a:bodyPr/>
          <a:lstStyle/>
          <a:p>
            <a:pPr>
              <a:defRPr/>
            </a:pPr>
            <a:r>
              <a:rPr lang="it-IT" altLang="it-IT"/>
              <a:t>Metrologia e Sistema Internazionale</a:t>
            </a:r>
          </a:p>
        </p:txBody>
      </p:sp>
      <p:sp>
        <p:nvSpPr>
          <p:cNvPr id="139266" name="Rectangle 2"/>
          <p:cNvSpPr>
            <a:spLocks noGrp="1" noChangeArrowheads="1"/>
          </p:cNvSpPr>
          <p:nvPr>
            <p:ph type="title"/>
          </p:nvPr>
        </p:nvSpPr>
        <p:spPr>
          <a:xfrm>
            <a:off x="0" y="0"/>
            <a:ext cx="9144000" cy="1058863"/>
          </a:xfrm>
        </p:spPr>
        <p:txBody>
          <a:bodyPr/>
          <a:lstStyle/>
          <a:p>
            <a:pPr algn="ctr" eaLnBrk="1" hangingPunct="1">
              <a:defRPr/>
            </a:pPr>
            <a:r>
              <a:rPr lang="it-IT" altLang="it-IT" dirty="0" smtClean="0">
                <a:solidFill>
                  <a:schemeClr val="tx1"/>
                </a:solidFill>
                <a:latin typeface="Book Antiqua" panose="02040602050305030304" pitchFamily="18" charset="0"/>
              </a:rPr>
              <a:t>REALIZZAZIONE DEL METRO</a:t>
            </a:r>
          </a:p>
        </p:txBody>
      </p:sp>
      <p:sp>
        <p:nvSpPr>
          <p:cNvPr id="139271" name="Rectangle 7"/>
          <p:cNvSpPr>
            <a:spLocks noChangeArrowheads="1"/>
          </p:cNvSpPr>
          <p:nvPr/>
        </p:nvSpPr>
        <p:spPr bwMode="auto">
          <a:xfrm>
            <a:off x="438150" y="5726113"/>
            <a:ext cx="8337550" cy="93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dirty="0" smtClean="0">
                <a:latin typeface="Book Antiqua" panose="02040602050305030304" pitchFamily="18" charset="0"/>
              </a:rPr>
              <a:t>Ad esempio, se si misurasse </a:t>
            </a:r>
            <a:r>
              <a:rPr lang="it-IT" altLang="it-IT" b="1" i="1" dirty="0" smtClean="0">
                <a:latin typeface="Book Antiqua" panose="02040602050305030304" pitchFamily="18" charset="0"/>
              </a:rPr>
              <a:t>L</a:t>
            </a:r>
            <a:r>
              <a:rPr lang="it-IT" altLang="it-IT" b="1" dirty="0" smtClean="0">
                <a:latin typeface="Book Antiqua" panose="02040602050305030304" pitchFamily="18" charset="0"/>
              </a:rPr>
              <a:t>=10 km</a:t>
            </a:r>
            <a:r>
              <a:rPr lang="it-IT" altLang="it-IT" dirty="0" smtClean="0">
                <a:latin typeface="Book Antiqua" panose="02040602050305030304" pitchFamily="18" charset="0"/>
              </a:rPr>
              <a:t>=10</a:t>
            </a:r>
            <a:r>
              <a:rPr lang="it-IT" altLang="it-IT" baseline="30000" dirty="0" smtClean="0">
                <a:latin typeface="Book Antiqua" panose="02040602050305030304" pitchFamily="18" charset="0"/>
              </a:rPr>
              <a:t>4</a:t>
            </a:r>
            <a:r>
              <a:rPr lang="it-IT" altLang="it-IT" dirty="0" smtClean="0">
                <a:latin typeface="Book Antiqua" panose="02040602050305030304" pitchFamily="18" charset="0"/>
              </a:rPr>
              <a:t> m</a:t>
            </a:r>
            <a:br>
              <a:rPr lang="it-IT" altLang="it-IT" dirty="0" smtClean="0">
                <a:latin typeface="Book Antiqua" panose="02040602050305030304" pitchFamily="18" charset="0"/>
              </a:rPr>
            </a:br>
            <a:r>
              <a:rPr lang="it-IT" altLang="it-IT" dirty="0" smtClean="0">
                <a:latin typeface="Book Antiqua" panose="02040602050305030304" pitchFamily="18" charset="0"/>
              </a:rPr>
              <a:t>con </a:t>
            </a:r>
            <a:r>
              <a:rPr lang="it-IT" altLang="it-IT" dirty="0" smtClean="0">
                <a:latin typeface="Book Antiqua" panose="02040602050305030304" pitchFamily="18" charset="0"/>
                <a:sym typeface="Symbol" panose="05050102010706020507" pitchFamily="18" charset="2"/>
              </a:rPr>
              <a:t></a:t>
            </a:r>
            <a:r>
              <a:rPr lang="it-IT" altLang="it-IT" i="1" dirty="0" smtClean="0">
                <a:latin typeface="Book Antiqua" panose="02040602050305030304" pitchFamily="18" charset="0"/>
                <a:sym typeface="Symbol" panose="05050102010706020507" pitchFamily="18" charset="2"/>
              </a:rPr>
              <a:t>L</a:t>
            </a:r>
            <a:r>
              <a:rPr lang="it-IT" altLang="it-IT" dirty="0" smtClean="0">
                <a:latin typeface="Book Antiqua" panose="02040602050305030304" pitchFamily="18" charset="0"/>
              </a:rPr>
              <a:t>/</a:t>
            </a:r>
            <a:r>
              <a:rPr lang="it-IT" altLang="it-IT" i="1" dirty="0" smtClean="0">
                <a:latin typeface="Book Antiqua" panose="02040602050305030304" pitchFamily="18" charset="0"/>
              </a:rPr>
              <a:t>L</a:t>
            </a:r>
            <a:r>
              <a:rPr lang="it-IT" altLang="it-IT" dirty="0" smtClean="0">
                <a:latin typeface="Book Antiqua" panose="02040602050305030304" pitchFamily="18" charset="0"/>
                <a:sym typeface="Symbol" panose="05050102010706020507" pitchFamily="18" charset="2"/>
              </a:rPr>
              <a:t>10</a:t>
            </a:r>
            <a:r>
              <a:rPr lang="it-IT" altLang="it-IT" baseline="30000" dirty="0" smtClean="0">
                <a:latin typeface="Book Antiqua" panose="02040602050305030304" pitchFamily="18" charset="0"/>
                <a:sym typeface="Symbol" panose="05050102010706020507" pitchFamily="18" charset="2"/>
              </a:rPr>
              <a:t>-6</a:t>
            </a:r>
            <a:r>
              <a:rPr lang="it-IT" altLang="it-IT" dirty="0" smtClean="0">
                <a:latin typeface="Book Antiqua" panose="02040602050305030304" pitchFamily="18" charset="0"/>
                <a:sym typeface="Symbol" panose="05050102010706020507" pitchFamily="18" charset="2"/>
              </a:rPr>
              <a:t> si otterrebbe  </a:t>
            </a:r>
            <a:r>
              <a:rPr lang="it-IT" altLang="it-IT" b="1" dirty="0" smtClean="0">
                <a:latin typeface="Book Antiqua" panose="02040602050305030304" pitchFamily="18" charset="0"/>
                <a:sym typeface="Symbol" panose="05050102010706020507" pitchFamily="18" charset="2"/>
              </a:rPr>
              <a:t></a:t>
            </a:r>
            <a:r>
              <a:rPr lang="it-IT" altLang="it-IT" b="1" i="1" dirty="0" smtClean="0">
                <a:latin typeface="Book Antiqua" panose="02040602050305030304" pitchFamily="18" charset="0"/>
                <a:sym typeface="Symbol" panose="05050102010706020507" pitchFamily="18" charset="2"/>
              </a:rPr>
              <a:t>L</a:t>
            </a:r>
            <a:r>
              <a:rPr lang="it-IT" altLang="it-IT" dirty="0" smtClean="0">
                <a:latin typeface="Book Antiqua" panose="02040602050305030304" pitchFamily="18" charset="0"/>
                <a:sym typeface="Symbol" panose="05050102010706020507" pitchFamily="18" charset="2"/>
              </a:rPr>
              <a:t>10</a:t>
            </a:r>
            <a:r>
              <a:rPr lang="it-IT" altLang="it-IT" baseline="30000" dirty="0" smtClean="0">
                <a:latin typeface="Book Antiqua" panose="02040602050305030304" pitchFamily="18" charset="0"/>
                <a:sym typeface="Symbol" panose="05050102010706020507" pitchFamily="18" charset="2"/>
              </a:rPr>
              <a:t>-2</a:t>
            </a:r>
            <a:r>
              <a:rPr lang="it-IT" altLang="it-IT" dirty="0" smtClean="0">
                <a:latin typeface="Book Antiqua" panose="02040602050305030304" pitchFamily="18" charset="0"/>
                <a:sym typeface="Symbol" panose="05050102010706020507" pitchFamily="18" charset="2"/>
              </a:rPr>
              <a:t> m=</a:t>
            </a:r>
            <a:r>
              <a:rPr lang="it-IT" altLang="it-IT" b="1" dirty="0" smtClean="0">
                <a:latin typeface="Book Antiqua" panose="02040602050305030304" pitchFamily="18" charset="0"/>
                <a:sym typeface="Symbol" panose="05050102010706020507" pitchFamily="18" charset="2"/>
              </a:rPr>
              <a:t>1 cm</a:t>
            </a:r>
            <a:endParaRPr lang="it-IT" altLang="it-IT" b="1" dirty="0" smtClean="0">
              <a:latin typeface="Book Antiqua" panose="02040602050305030304" pitchFamily="18" charset="0"/>
            </a:endParaRPr>
          </a:p>
        </p:txBody>
      </p:sp>
      <p:grpSp>
        <p:nvGrpSpPr>
          <p:cNvPr id="139286" name="Group 22"/>
          <p:cNvGrpSpPr>
            <a:grpSpLocks/>
          </p:cNvGrpSpPr>
          <p:nvPr/>
        </p:nvGrpSpPr>
        <p:grpSpPr bwMode="auto">
          <a:xfrm>
            <a:off x="2003425" y="911225"/>
            <a:ext cx="5189538" cy="4843463"/>
            <a:chOff x="1262" y="574"/>
            <a:chExt cx="3269" cy="3051"/>
          </a:xfrm>
        </p:grpSpPr>
        <p:pic>
          <p:nvPicPr>
            <p:cNvPr id="6042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 y="574"/>
              <a:ext cx="3204" cy="2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424" name="Text Box 11"/>
            <p:cNvSpPr txBox="1">
              <a:spLocks noChangeArrowheads="1"/>
            </p:cNvSpPr>
            <p:nvPr/>
          </p:nvSpPr>
          <p:spPr bwMode="auto">
            <a:xfrm>
              <a:off x="1444" y="2891"/>
              <a:ext cx="940"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50000"/>
                </a:spcBef>
                <a:buClrTx/>
                <a:buSzTx/>
                <a:buFontTx/>
                <a:buNone/>
              </a:pPr>
              <a:r>
                <a:rPr lang="it-IT" altLang="it-IT" sz="4000" i="1">
                  <a:solidFill>
                    <a:srgbClr val="0A0000"/>
                  </a:solidFill>
                </a:rPr>
                <a:t>L</a:t>
              </a:r>
            </a:p>
          </p:txBody>
        </p:sp>
        <p:sp>
          <p:nvSpPr>
            <p:cNvPr id="60425" name="Rectangle 13"/>
            <p:cNvSpPr>
              <a:spLocks noChangeArrowheads="1"/>
            </p:cNvSpPr>
            <p:nvPr/>
          </p:nvSpPr>
          <p:spPr bwMode="auto">
            <a:xfrm>
              <a:off x="1262" y="3285"/>
              <a:ext cx="3207" cy="312"/>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sp>
          <p:nvSpPr>
            <p:cNvPr id="60426" name="Line 10"/>
            <p:cNvSpPr>
              <a:spLocks noChangeShapeType="1"/>
            </p:cNvSpPr>
            <p:nvPr/>
          </p:nvSpPr>
          <p:spPr bwMode="auto">
            <a:xfrm flipH="1">
              <a:off x="1769" y="2952"/>
              <a:ext cx="89" cy="336"/>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60427" name="Rectangle 14"/>
            <p:cNvSpPr>
              <a:spLocks noChangeArrowheads="1"/>
            </p:cNvSpPr>
            <p:nvPr/>
          </p:nvSpPr>
          <p:spPr bwMode="auto">
            <a:xfrm>
              <a:off x="1306" y="2916"/>
              <a:ext cx="788" cy="379"/>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sp>
          <p:nvSpPr>
            <p:cNvPr id="60428" name="Rectangle 15"/>
            <p:cNvSpPr>
              <a:spLocks noChangeArrowheads="1"/>
            </p:cNvSpPr>
            <p:nvPr/>
          </p:nvSpPr>
          <p:spPr bwMode="auto">
            <a:xfrm>
              <a:off x="1299" y="3284"/>
              <a:ext cx="3183" cy="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20000"/>
                <a:buChar char="•"/>
                <a:tabLst>
                  <a:tab pos="5197475" algn="l"/>
                </a:tabLst>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tabLst>
                  <a:tab pos="5197475" algn="l"/>
                </a:tabLst>
                <a:defRPr sz="2800">
                  <a:solidFill>
                    <a:schemeClr val="tx1"/>
                  </a:solidFill>
                  <a:latin typeface="Tahoma" panose="020B0604030504040204" pitchFamily="34" charset="0"/>
                </a:defRPr>
              </a:lvl2pPr>
              <a:lvl3pPr marL="1143000" indent="-228600">
                <a:spcBef>
                  <a:spcPct val="20000"/>
                </a:spcBef>
                <a:buClr>
                  <a:schemeClr val="hlink"/>
                </a:buClr>
                <a:buSzPct val="120000"/>
                <a:buChar char="•"/>
                <a:tabLst>
                  <a:tab pos="5197475" algn="l"/>
                </a:tabLst>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tabLst>
                  <a:tab pos="5197475" algn="l"/>
                </a:tabLst>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9pPr>
            </a:lstStyle>
            <a:p>
              <a:pPr eaLnBrk="1" hangingPunct="1">
                <a:lnSpc>
                  <a:spcPct val="90000"/>
                </a:lnSpc>
                <a:buClr>
                  <a:schemeClr val="tx1"/>
                </a:buClr>
                <a:buFontTx/>
                <a:buNone/>
              </a:pPr>
              <a:r>
                <a:rPr lang="it-IT" altLang="it-IT">
                  <a:solidFill>
                    <a:srgbClr val="000000"/>
                  </a:solidFill>
                  <a:latin typeface="Book Antiqua" panose="02040602050305030304" pitchFamily="18" charset="0"/>
                  <a:sym typeface="Symbol" panose="05050102010706020507" pitchFamily="18" charset="2"/>
                </a:rPr>
                <a:t></a:t>
              </a:r>
              <a:r>
                <a:rPr lang="it-IT" altLang="it-IT" i="1">
                  <a:solidFill>
                    <a:srgbClr val="000000"/>
                  </a:solidFill>
                  <a:latin typeface="Book Antiqua" panose="02040602050305030304" pitchFamily="18" charset="0"/>
                  <a:sym typeface="Symbol" panose="05050102010706020507" pitchFamily="18" charset="2"/>
                </a:rPr>
                <a:t>L</a:t>
              </a:r>
              <a:r>
                <a:rPr lang="it-IT" altLang="it-IT">
                  <a:solidFill>
                    <a:srgbClr val="000000"/>
                  </a:solidFill>
                  <a:latin typeface="Book Antiqua" panose="02040602050305030304" pitchFamily="18" charset="0"/>
                </a:rPr>
                <a:t>/</a:t>
              </a:r>
              <a:r>
                <a:rPr lang="it-IT" altLang="it-IT" i="1">
                  <a:solidFill>
                    <a:srgbClr val="000000"/>
                  </a:solidFill>
                  <a:latin typeface="Book Antiqua" panose="02040602050305030304" pitchFamily="18" charset="0"/>
                </a:rPr>
                <a:t>L</a:t>
              </a:r>
              <a:r>
                <a:rPr lang="it-IT" altLang="it-IT">
                  <a:solidFill>
                    <a:srgbClr val="000000"/>
                  </a:solidFill>
                  <a:latin typeface="Book Antiqua" panose="02040602050305030304" pitchFamily="18" charset="0"/>
                  <a:sym typeface="Symbol" panose="05050102010706020507" pitchFamily="18" charset="2"/>
                </a:rPr>
                <a:t>10</a:t>
              </a:r>
              <a:r>
                <a:rPr lang="it-IT" altLang="it-IT" baseline="30000">
                  <a:solidFill>
                    <a:srgbClr val="000000"/>
                  </a:solidFill>
                  <a:latin typeface="Book Antiqua" panose="02040602050305030304" pitchFamily="18" charset="0"/>
                  <a:sym typeface="Symbol" panose="05050102010706020507" pitchFamily="18" charset="2"/>
                </a:rPr>
                <a:t>-6</a:t>
              </a:r>
              <a:r>
                <a:rPr lang="it-IT" altLang="it-IT">
                  <a:solidFill>
                    <a:srgbClr val="000000"/>
                  </a:solidFill>
                  <a:latin typeface="Book Antiqua" panose="02040602050305030304" pitchFamily="18" charset="0"/>
                  <a:sym typeface="Symbol" panose="05050102010706020507" pitchFamily="18" charset="2"/>
                </a:rPr>
                <a:t> </a:t>
              </a:r>
              <a:r>
                <a:rPr lang="it-IT" altLang="it-IT" sz="2000">
                  <a:solidFill>
                    <a:srgbClr val="000000"/>
                  </a:solidFill>
                  <a:latin typeface="Book Antiqua" panose="02040602050305030304" pitchFamily="18" charset="0"/>
                  <a:sym typeface="Symbol" panose="05050102010706020507" pitchFamily="18" charset="2"/>
                </a:rPr>
                <a:t>(in aria </a:t>
              </a:r>
              <a:r>
                <a:rPr lang="it-IT" altLang="it-IT" sz="1800">
                  <a:solidFill>
                    <a:srgbClr val="000000"/>
                  </a:solidFill>
                  <a:latin typeface="Book Antiqua" panose="02040602050305030304" pitchFamily="18" charset="0"/>
                  <a:sym typeface="Symbol" panose="05050102010706020507" pitchFamily="18" charset="2"/>
                </a:rPr>
                <a:t>correz. </a:t>
              </a:r>
              <a:r>
                <a:rPr lang="it-IT" altLang="it-IT" sz="1800" i="1">
                  <a:solidFill>
                    <a:srgbClr val="000000"/>
                  </a:solidFill>
                  <a:latin typeface="Book Antiqua" panose="02040602050305030304" pitchFamily="18" charset="0"/>
                  <a:sym typeface="Symbol" panose="05050102010706020507" pitchFamily="18" charset="2"/>
                </a:rPr>
                <a:t>n</a:t>
              </a:r>
              <a:r>
                <a:rPr lang="it-IT" altLang="it-IT" sz="1800" baseline="-25000">
                  <a:solidFill>
                    <a:srgbClr val="000000"/>
                  </a:solidFill>
                  <a:latin typeface="Book Antiqua" panose="02040602050305030304" pitchFamily="18" charset="0"/>
                  <a:sym typeface="Symbol" panose="05050102010706020507" pitchFamily="18" charset="2"/>
                </a:rPr>
                <a:t>aria</a:t>
              </a:r>
              <a:r>
                <a:rPr lang="it-IT" altLang="it-IT" sz="1800">
                  <a:solidFill>
                    <a:srgbClr val="000000"/>
                  </a:solidFill>
                  <a:latin typeface="Book Antiqua" panose="02040602050305030304" pitchFamily="18" charset="0"/>
                  <a:sym typeface="Symbol" panose="05050102010706020507" pitchFamily="18" charset="2"/>
                </a:rPr>
                <a:t> con </a:t>
              </a:r>
              <a:r>
                <a:rPr lang="it-IT" altLang="it-IT" sz="1800" i="1">
                  <a:solidFill>
                    <a:srgbClr val="000000"/>
                  </a:solidFill>
                  <a:latin typeface="Book Antiqua" panose="02040602050305030304" pitchFamily="18" charset="0"/>
                  <a:sym typeface="Symbol" panose="05050102010706020507" pitchFamily="18" charset="2"/>
                </a:rPr>
                <a:t>T</a:t>
              </a:r>
              <a:r>
                <a:rPr lang="it-IT" altLang="it-IT" sz="1800">
                  <a:solidFill>
                    <a:srgbClr val="000000"/>
                  </a:solidFill>
                  <a:latin typeface="Book Antiqua" panose="02040602050305030304" pitchFamily="18" charset="0"/>
                  <a:sym typeface="Symbol" panose="05050102010706020507" pitchFamily="18" charset="2"/>
                </a:rPr>
                <a:t>, </a:t>
              </a:r>
              <a:r>
                <a:rPr lang="it-IT" altLang="it-IT" sz="1800" i="1">
                  <a:solidFill>
                    <a:srgbClr val="000000"/>
                  </a:solidFill>
                  <a:latin typeface="Book Antiqua" panose="02040602050305030304" pitchFamily="18" charset="0"/>
                  <a:sym typeface="Symbol" panose="05050102010706020507" pitchFamily="18" charset="2"/>
                </a:rPr>
                <a:t>p</a:t>
              </a:r>
              <a:r>
                <a:rPr lang="it-IT" altLang="it-IT" sz="1800">
                  <a:solidFill>
                    <a:srgbClr val="000000"/>
                  </a:solidFill>
                  <a:latin typeface="Book Antiqua" panose="02040602050305030304" pitchFamily="18" charset="0"/>
                  <a:sym typeface="Symbol" panose="05050102010706020507" pitchFamily="18" charset="2"/>
                </a:rPr>
                <a:t>)</a:t>
              </a:r>
              <a:endParaRPr lang="it-IT" altLang="it-IT" sz="1800">
                <a:solidFill>
                  <a:srgbClr val="000000"/>
                </a:solidFill>
                <a:latin typeface="Book Antiqua" panose="02040602050305030304" pitchFamily="18" charset="0"/>
              </a:endParaRPr>
            </a:p>
          </p:txBody>
        </p:sp>
        <p:sp>
          <p:nvSpPr>
            <p:cNvPr id="60429" name="Rectangle 16"/>
            <p:cNvSpPr>
              <a:spLocks noChangeArrowheads="1"/>
            </p:cNvSpPr>
            <p:nvPr/>
          </p:nvSpPr>
          <p:spPr bwMode="auto">
            <a:xfrm>
              <a:off x="1323" y="2977"/>
              <a:ext cx="821"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20000"/>
                <a:buChar char="•"/>
                <a:tabLst>
                  <a:tab pos="5197475" algn="l"/>
                </a:tabLst>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tabLst>
                  <a:tab pos="5197475" algn="l"/>
                </a:tabLst>
                <a:defRPr sz="2800">
                  <a:solidFill>
                    <a:schemeClr val="tx1"/>
                  </a:solidFill>
                  <a:latin typeface="Tahoma" panose="020B0604030504040204" pitchFamily="34" charset="0"/>
                </a:defRPr>
              </a:lvl2pPr>
              <a:lvl3pPr marL="1143000" indent="-228600">
                <a:spcBef>
                  <a:spcPct val="20000"/>
                </a:spcBef>
                <a:buClr>
                  <a:schemeClr val="hlink"/>
                </a:buClr>
                <a:buSzPct val="120000"/>
                <a:buChar char="•"/>
                <a:tabLst>
                  <a:tab pos="5197475" algn="l"/>
                </a:tabLst>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tabLst>
                  <a:tab pos="5197475" algn="l"/>
                </a:tabLst>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9pPr>
            </a:lstStyle>
            <a:p>
              <a:pPr eaLnBrk="1" hangingPunct="1">
                <a:lnSpc>
                  <a:spcPct val="90000"/>
                </a:lnSpc>
                <a:buClr>
                  <a:schemeClr val="tx1"/>
                </a:buClr>
                <a:buFontTx/>
                <a:buNone/>
              </a:pPr>
              <a:r>
                <a:rPr lang="it-IT" altLang="it-IT" b="1">
                  <a:solidFill>
                    <a:srgbClr val="000000"/>
                  </a:solidFill>
                  <a:latin typeface="Book Antiqua" panose="02040602050305030304" pitchFamily="18" charset="0"/>
                  <a:sym typeface="Symbol" panose="05050102010706020507" pitchFamily="18" charset="2"/>
                </a:rPr>
                <a:t></a:t>
              </a:r>
              <a:r>
                <a:rPr lang="it-IT" altLang="it-IT" b="1" i="1">
                  <a:solidFill>
                    <a:srgbClr val="000000"/>
                  </a:solidFill>
                  <a:latin typeface="Symbol" panose="05050102010706020507" pitchFamily="18" charset="2"/>
                  <a:sym typeface="Symbol" panose="05050102010706020507" pitchFamily="18" charset="2"/>
                </a:rPr>
                <a:t>l</a:t>
              </a:r>
              <a:r>
                <a:rPr lang="it-IT" altLang="it-IT" sz="2400" b="1" baseline="-25000">
                  <a:solidFill>
                    <a:srgbClr val="000000"/>
                  </a:solidFill>
                  <a:latin typeface="Symbol" panose="05050102010706020507" pitchFamily="18" charset="2"/>
                  <a:sym typeface="Symbol" panose="05050102010706020507" pitchFamily="18" charset="2"/>
                </a:rPr>
                <a:t>0 </a:t>
              </a:r>
              <a:r>
                <a:rPr lang="it-IT" altLang="it-IT" b="1">
                  <a:solidFill>
                    <a:srgbClr val="000000"/>
                  </a:solidFill>
                  <a:latin typeface="Book Antiqua" panose="02040602050305030304" pitchFamily="18" charset="0"/>
                </a:rPr>
                <a:t>/</a:t>
              </a:r>
              <a:r>
                <a:rPr lang="it-IT" altLang="it-IT" b="1" i="1">
                  <a:solidFill>
                    <a:srgbClr val="000000"/>
                  </a:solidFill>
                  <a:latin typeface="Symbol" panose="05050102010706020507" pitchFamily="18" charset="2"/>
                  <a:sym typeface="Symbol" panose="05050102010706020507" pitchFamily="18" charset="2"/>
                </a:rPr>
                <a:t>l</a:t>
              </a:r>
              <a:r>
                <a:rPr lang="it-IT" altLang="it-IT" sz="2400" b="1" baseline="-25000">
                  <a:solidFill>
                    <a:srgbClr val="000000"/>
                  </a:solidFill>
                  <a:latin typeface="Symbol" panose="05050102010706020507" pitchFamily="18" charset="2"/>
                  <a:sym typeface="Symbol" panose="05050102010706020507" pitchFamily="18" charset="2"/>
                </a:rPr>
                <a:t>0</a:t>
              </a:r>
              <a:endParaRPr lang="it-IT" altLang="it-IT" sz="2400" b="1">
                <a:solidFill>
                  <a:srgbClr val="000000"/>
                </a:solidFill>
                <a:latin typeface="Book Antiqua" panose="02040602050305030304" pitchFamily="18" charset="0"/>
                <a:sym typeface="Symbol" panose="05050102010706020507" pitchFamily="18" charset="2"/>
              </a:endParaRPr>
            </a:p>
          </p:txBody>
        </p:sp>
        <p:sp>
          <p:nvSpPr>
            <p:cNvPr id="60430" name="Line 8"/>
            <p:cNvSpPr>
              <a:spLocks noChangeShapeType="1"/>
            </p:cNvSpPr>
            <p:nvPr/>
          </p:nvSpPr>
          <p:spPr bwMode="auto">
            <a:xfrm>
              <a:off x="2180" y="3251"/>
              <a:ext cx="2253" cy="0"/>
            </a:xfrm>
            <a:prstGeom prst="line">
              <a:avLst/>
            </a:prstGeom>
            <a:noFill/>
            <a:ln w="508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60431" name="Rectangle 18"/>
            <p:cNvSpPr>
              <a:spLocks noChangeArrowheads="1"/>
            </p:cNvSpPr>
            <p:nvPr/>
          </p:nvSpPr>
          <p:spPr bwMode="auto">
            <a:xfrm>
              <a:off x="4334" y="2811"/>
              <a:ext cx="135" cy="191"/>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sp>
          <p:nvSpPr>
            <p:cNvPr id="60432" name="Rectangle 21"/>
            <p:cNvSpPr>
              <a:spLocks noChangeArrowheads="1"/>
            </p:cNvSpPr>
            <p:nvPr/>
          </p:nvSpPr>
          <p:spPr bwMode="auto">
            <a:xfrm>
              <a:off x="4325" y="2864"/>
              <a:ext cx="71" cy="87"/>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sp>
          <p:nvSpPr>
            <p:cNvPr id="60433" name="Rectangle 20"/>
            <p:cNvSpPr>
              <a:spLocks noChangeArrowheads="1"/>
            </p:cNvSpPr>
            <p:nvPr/>
          </p:nvSpPr>
          <p:spPr bwMode="auto">
            <a:xfrm>
              <a:off x="4281" y="2766"/>
              <a:ext cx="25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20000"/>
                <a:buChar char="•"/>
                <a:tabLst>
                  <a:tab pos="5197475" algn="l"/>
                </a:tabLst>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tabLst>
                  <a:tab pos="5197475" algn="l"/>
                </a:tabLst>
                <a:defRPr sz="2800">
                  <a:solidFill>
                    <a:schemeClr val="tx1"/>
                  </a:solidFill>
                  <a:latin typeface="Tahoma" panose="020B0604030504040204" pitchFamily="34" charset="0"/>
                </a:defRPr>
              </a:lvl2pPr>
              <a:lvl3pPr marL="1143000" indent="-228600">
                <a:spcBef>
                  <a:spcPct val="20000"/>
                </a:spcBef>
                <a:buClr>
                  <a:schemeClr val="hlink"/>
                </a:buClr>
                <a:buSzPct val="120000"/>
                <a:buChar char="•"/>
                <a:tabLst>
                  <a:tab pos="5197475" algn="l"/>
                </a:tabLst>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tabLst>
                  <a:tab pos="5197475" algn="l"/>
                </a:tabLst>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9pPr>
            </a:lstStyle>
            <a:p>
              <a:pPr eaLnBrk="1" hangingPunct="1">
                <a:lnSpc>
                  <a:spcPct val="90000"/>
                </a:lnSpc>
                <a:buClr>
                  <a:schemeClr val="tx1"/>
                </a:buClr>
                <a:buFontTx/>
                <a:buNone/>
              </a:pPr>
              <a:r>
                <a:rPr lang="it-IT" altLang="it-IT" sz="2800" b="1">
                  <a:solidFill>
                    <a:srgbClr val="000000"/>
                  </a:solidFill>
                  <a:latin typeface="Book Antiqua" panose="02040602050305030304" pitchFamily="18" charset="0"/>
                  <a:sym typeface="Symbol" panose="05050102010706020507" pitchFamily="18" charset="2"/>
                </a:rPr>
                <a:t>2</a:t>
              </a:r>
            </a:p>
          </p:txBody>
        </p:sp>
        <p:sp>
          <p:nvSpPr>
            <p:cNvPr id="60434" name="Rectangle 15"/>
            <p:cNvSpPr>
              <a:spLocks noChangeArrowheads="1"/>
            </p:cNvSpPr>
            <p:nvPr/>
          </p:nvSpPr>
          <p:spPr bwMode="auto">
            <a:xfrm>
              <a:off x="3573" y="2626"/>
              <a:ext cx="958"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20000"/>
                <a:buChar char="•"/>
                <a:tabLst>
                  <a:tab pos="5197475" algn="l"/>
                </a:tabLst>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tabLst>
                  <a:tab pos="5197475" algn="l"/>
                </a:tabLst>
                <a:defRPr sz="2800">
                  <a:solidFill>
                    <a:schemeClr val="tx1"/>
                  </a:solidFill>
                  <a:latin typeface="Tahoma" panose="020B0604030504040204" pitchFamily="34" charset="0"/>
                </a:defRPr>
              </a:lvl2pPr>
              <a:lvl3pPr marL="1143000" indent="-228600">
                <a:spcBef>
                  <a:spcPct val="20000"/>
                </a:spcBef>
                <a:buClr>
                  <a:schemeClr val="hlink"/>
                </a:buClr>
                <a:buSzPct val="120000"/>
                <a:buChar char="•"/>
                <a:tabLst>
                  <a:tab pos="5197475" algn="l"/>
                </a:tabLst>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tabLst>
                  <a:tab pos="5197475" algn="l"/>
                </a:tabLst>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9pPr>
            </a:lstStyle>
            <a:p>
              <a:pPr eaLnBrk="1" hangingPunct="1">
                <a:lnSpc>
                  <a:spcPct val="90000"/>
                </a:lnSpc>
                <a:buClr>
                  <a:schemeClr val="tx1"/>
                </a:buClr>
                <a:buFontTx/>
                <a:buNone/>
              </a:pPr>
              <a:r>
                <a:rPr lang="it-IT" altLang="it-IT" sz="2400" dirty="0">
                  <a:solidFill>
                    <a:srgbClr val="000000"/>
                  </a:solidFill>
                  <a:latin typeface="Book Antiqua" panose="02040602050305030304" pitchFamily="18" charset="0"/>
                  <a:sym typeface="Symbol" panose="05050102010706020507" pitchFamily="18" charset="2"/>
                </a:rPr>
                <a:t>nel vuoto</a:t>
              </a:r>
              <a:endParaRPr lang="it-IT" altLang="it-IT" sz="2400" dirty="0">
                <a:solidFill>
                  <a:srgbClr val="000000"/>
                </a:solidFill>
                <a:latin typeface="Book Antiqua" panose="0204060205030503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928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92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7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piè di pagina 3"/>
          <p:cNvSpPr>
            <a:spLocks noGrp="1"/>
          </p:cNvSpPr>
          <p:nvPr>
            <p:ph type="ftr" sz="quarter" idx="10"/>
          </p:nvPr>
        </p:nvSpPr>
        <p:spPr/>
        <p:txBody>
          <a:bodyPr/>
          <a:lstStyle/>
          <a:p>
            <a:pPr>
              <a:defRPr/>
            </a:pPr>
            <a:r>
              <a:rPr lang="it-IT" altLang="it-IT"/>
              <a:t>Metrologia e Sistema Internazionale</a:t>
            </a:r>
          </a:p>
        </p:txBody>
      </p:sp>
      <p:sp>
        <p:nvSpPr>
          <p:cNvPr id="62482" name="Rectangle 18"/>
          <p:cNvSpPr>
            <a:spLocks noGrp="1" noChangeArrowheads="1"/>
          </p:cNvSpPr>
          <p:nvPr>
            <p:ph type="title"/>
          </p:nvPr>
        </p:nvSpPr>
        <p:spPr>
          <a:xfrm>
            <a:off x="461963" y="0"/>
            <a:ext cx="8053387" cy="1058863"/>
          </a:xfrm>
        </p:spPr>
        <p:txBody>
          <a:bodyPr/>
          <a:lstStyle/>
          <a:p>
            <a:pPr algn="ctr" eaLnBrk="1" hangingPunct="1">
              <a:defRPr/>
            </a:pPr>
            <a:r>
              <a:rPr lang="it-IT" altLang="it-IT" dirty="0" smtClean="0">
                <a:solidFill>
                  <a:schemeClr val="tx1"/>
                </a:solidFill>
                <a:latin typeface="Book Antiqua" panose="02040602050305030304" pitchFamily="18" charset="0"/>
              </a:rPr>
              <a:t>METROLOGIA (2/3)</a:t>
            </a:r>
          </a:p>
        </p:txBody>
      </p:sp>
      <p:sp>
        <p:nvSpPr>
          <p:cNvPr id="62487" name="Rectangle 23"/>
          <p:cNvSpPr>
            <a:spLocks noChangeArrowheads="1"/>
          </p:cNvSpPr>
          <p:nvPr/>
        </p:nvSpPr>
        <p:spPr bwMode="auto">
          <a:xfrm>
            <a:off x="277813" y="982663"/>
            <a:ext cx="8878887"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smtClean="0">
                <a:solidFill>
                  <a:srgbClr val="FFFF00"/>
                </a:solidFill>
                <a:latin typeface="Book Antiqua" panose="02040602050305030304" pitchFamily="18" charset="0"/>
              </a:rPr>
              <a:t>Misure di grandezze fisiche/quantitative</a:t>
            </a:r>
            <a:r>
              <a:rPr lang="it-IT" altLang="it-IT" smtClean="0">
                <a:latin typeface="Book Antiqua" panose="02040602050305030304" pitchFamily="18" charset="0"/>
              </a:rPr>
              <a:t>:</a:t>
            </a:r>
          </a:p>
        </p:txBody>
      </p:sp>
      <p:sp>
        <p:nvSpPr>
          <p:cNvPr id="62489" name="Rectangle 25"/>
          <p:cNvSpPr>
            <a:spLocks noChangeArrowheads="1"/>
          </p:cNvSpPr>
          <p:nvPr/>
        </p:nvSpPr>
        <p:spPr bwMode="auto">
          <a:xfrm>
            <a:off x="277813" y="1606550"/>
            <a:ext cx="8878887" cy="284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20000"/>
              <a:buChar char="•"/>
              <a:tabLst>
                <a:tab pos="5197475" algn="l"/>
              </a:tabLst>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tabLst>
                <a:tab pos="5197475" algn="l"/>
              </a:tabLst>
              <a:defRPr sz="2800">
                <a:solidFill>
                  <a:schemeClr val="tx1"/>
                </a:solidFill>
                <a:latin typeface="Tahoma" panose="020B0604030504040204" pitchFamily="34" charset="0"/>
              </a:defRPr>
            </a:lvl2pPr>
            <a:lvl3pPr marL="1143000" indent="-228600">
              <a:spcBef>
                <a:spcPct val="20000"/>
              </a:spcBef>
              <a:buClr>
                <a:schemeClr val="hlink"/>
              </a:buClr>
              <a:buSzPct val="120000"/>
              <a:buChar char="•"/>
              <a:tabLst>
                <a:tab pos="5197475" algn="l"/>
              </a:tabLst>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tabLst>
                <a:tab pos="5197475" algn="l"/>
              </a:tabLst>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9pPr>
          </a:lstStyle>
          <a:p>
            <a:pPr eaLnBrk="1" hangingPunct="1">
              <a:lnSpc>
                <a:spcPct val="80000"/>
              </a:lnSpc>
              <a:spcBef>
                <a:spcPct val="10000"/>
              </a:spcBef>
              <a:buClr>
                <a:schemeClr val="tx1"/>
              </a:buClr>
              <a:buFontTx/>
              <a:buNone/>
              <a:defRPr/>
            </a:pPr>
            <a:r>
              <a:rPr lang="it-IT" altLang="it-IT" b="1" u="sng" smtClean="0">
                <a:solidFill>
                  <a:srgbClr val="FFFF00"/>
                </a:solidFill>
                <a:effectLst>
                  <a:outerShdw blurRad="38100" dist="38100" dir="2700000" algn="tl">
                    <a:srgbClr val="000000"/>
                  </a:outerShdw>
                </a:effectLst>
                <a:latin typeface="Book Antiqua" panose="02040602050305030304" pitchFamily="18" charset="0"/>
              </a:rPr>
              <a:t>Grandezza</a:t>
            </a:r>
            <a:r>
              <a:rPr lang="it-IT" altLang="it-IT" smtClean="0">
                <a:effectLst>
                  <a:outerShdw blurRad="38100" dist="38100" dir="2700000" algn="tl">
                    <a:srgbClr val="000000"/>
                  </a:outerShdw>
                </a:effectLst>
                <a:latin typeface="Book Antiqua" panose="02040602050305030304" pitchFamily="18" charset="0"/>
              </a:rPr>
              <a:t> (misurabile) è un attributo </a:t>
            </a:r>
            <a:br>
              <a:rPr lang="it-IT" altLang="it-IT" smtClean="0">
                <a:effectLst>
                  <a:outerShdw blurRad="38100" dist="38100" dir="2700000" algn="tl">
                    <a:srgbClr val="000000"/>
                  </a:outerShdw>
                </a:effectLst>
                <a:latin typeface="Book Antiqua" panose="02040602050305030304" pitchFamily="18" charset="0"/>
              </a:rPr>
            </a:br>
            <a:r>
              <a:rPr lang="it-IT" altLang="it-IT" smtClean="0">
                <a:effectLst>
                  <a:outerShdw blurRad="38100" dist="38100" dir="2700000" algn="tl">
                    <a:srgbClr val="000000"/>
                  </a:outerShdw>
                </a:effectLst>
                <a:latin typeface="Book Antiqua" panose="02040602050305030304" pitchFamily="18" charset="0"/>
              </a:rPr>
              <a:t>di un fenomeno o di una sostanza </a:t>
            </a:r>
            <a:br>
              <a:rPr lang="it-IT" altLang="it-IT" smtClean="0">
                <a:effectLst>
                  <a:outerShdw blurRad="38100" dist="38100" dir="2700000" algn="tl">
                    <a:srgbClr val="000000"/>
                  </a:outerShdw>
                </a:effectLst>
                <a:latin typeface="Book Antiqua" panose="02040602050305030304" pitchFamily="18" charset="0"/>
              </a:rPr>
            </a:br>
            <a:r>
              <a:rPr lang="it-IT" altLang="it-IT" smtClean="0">
                <a:solidFill>
                  <a:srgbClr val="FFFF00"/>
                </a:solidFill>
                <a:effectLst>
                  <a:outerShdw blurRad="38100" dist="38100" dir="2700000" algn="tl">
                    <a:srgbClr val="000000"/>
                  </a:outerShdw>
                </a:effectLst>
                <a:latin typeface="Book Antiqua" panose="02040602050305030304" pitchFamily="18" charset="0"/>
              </a:rPr>
              <a:t>distinguibile qualitativamente</a:t>
            </a:r>
            <a:r>
              <a:rPr lang="it-IT" altLang="it-IT" smtClean="0">
                <a:effectLst>
                  <a:outerShdw blurRad="38100" dist="38100" dir="2700000" algn="tl">
                    <a:srgbClr val="000000"/>
                  </a:outerShdw>
                </a:effectLst>
                <a:latin typeface="Book Antiqua" panose="02040602050305030304" pitchFamily="18" charset="0"/>
              </a:rPr>
              <a:t> e </a:t>
            </a:r>
            <a:br>
              <a:rPr lang="it-IT" altLang="it-IT" smtClean="0">
                <a:effectLst>
                  <a:outerShdw blurRad="38100" dist="38100" dir="2700000" algn="tl">
                    <a:srgbClr val="000000"/>
                  </a:outerShdw>
                </a:effectLst>
                <a:latin typeface="Book Antiqua" panose="02040602050305030304" pitchFamily="18" charset="0"/>
              </a:rPr>
            </a:br>
            <a:r>
              <a:rPr lang="it-IT" altLang="it-IT" smtClean="0">
                <a:solidFill>
                  <a:srgbClr val="FFFF00"/>
                </a:solidFill>
                <a:effectLst>
                  <a:outerShdw blurRad="38100" dist="38100" dir="2700000" algn="tl">
                    <a:srgbClr val="000000"/>
                  </a:outerShdw>
                </a:effectLst>
                <a:latin typeface="Book Antiqua" panose="02040602050305030304" pitchFamily="18" charset="0"/>
              </a:rPr>
              <a:t>determinabile quantitativamente</a:t>
            </a:r>
          </a:p>
          <a:p>
            <a:pPr eaLnBrk="1" hangingPunct="1">
              <a:lnSpc>
                <a:spcPct val="70000"/>
              </a:lnSpc>
              <a:spcBef>
                <a:spcPct val="10000"/>
              </a:spcBef>
              <a:buClr>
                <a:schemeClr val="tx1"/>
              </a:buClr>
              <a:buFontTx/>
              <a:buNone/>
              <a:defRPr/>
            </a:pPr>
            <a:r>
              <a:rPr lang="it-IT" altLang="it-IT" i="1" smtClean="0">
                <a:effectLst>
                  <a:outerShdw blurRad="38100" dist="38100" dir="2700000" algn="tl">
                    <a:srgbClr val="000000"/>
                  </a:outerShdw>
                </a:effectLst>
                <a:latin typeface="Book Antiqua" panose="02040602050305030304" pitchFamily="18" charset="0"/>
              </a:rPr>
              <a:t>e</a:t>
            </a:r>
            <a:r>
              <a:rPr lang="it-IT" altLang="it-IT" smtClean="0">
                <a:effectLst>
                  <a:outerShdw blurRad="38100" dist="38100" dir="2700000" algn="tl">
                    <a:srgbClr val="000000"/>
                  </a:outerShdw>
                </a:effectLst>
                <a:latin typeface="Book Antiqua" panose="02040602050305030304" pitchFamily="18" charset="0"/>
              </a:rPr>
              <a:t>.</a:t>
            </a:r>
            <a:r>
              <a:rPr lang="it-IT" altLang="it-IT" i="1" smtClean="0">
                <a:effectLst>
                  <a:outerShdw blurRad="38100" dist="38100" dir="2700000" algn="tl">
                    <a:srgbClr val="000000"/>
                  </a:outerShdw>
                </a:effectLst>
                <a:latin typeface="Book Antiqua" panose="02040602050305030304" pitchFamily="18" charset="0"/>
              </a:rPr>
              <a:t>g</a:t>
            </a:r>
            <a:r>
              <a:rPr lang="it-IT" altLang="it-IT" smtClean="0">
                <a:effectLst>
                  <a:outerShdw blurRad="38100" dist="38100" dir="2700000" algn="tl">
                    <a:srgbClr val="000000"/>
                  </a:outerShdw>
                </a:effectLst>
                <a:latin typeface="Book Antiqua" panose="02040602050305030304" pitchFamily="18" charset="0"/>
              </a:rPr>
              <a:t>. altezza di un edificio, massa di un TIR, frequenza di un segnale, velocità di un fluido</a:t>
            </a:r>
          </a:p>
          <a:p>
            <a:pPr eaLnBrk="1" hangingPunct="1">
              <a:lnSpc>
                <a:spcPct val="70000"/>
              </a:lnSpc>
              <a:buClr>
                <a:schemeClr val="tx1"/>
              </a:buClr>
              <a:buFontTx/>
              <a:buNone/>
              <a:defRPr/>
            </a:pPr>
            <a:r>
              <a:rPr lang="it-IT" altLang="it-IT" smtClean="0">
                <a:effectLst>
                  <a:outerShdw blurRad="38100" dist="38100" dir="2700000" algn="tl">
                    <a:srgbClr val="000000"/>
                  </a:outerShdw>
                </a:effectLst>
                <a:latin typeface="Book Antiqua" panose="02040602050305030304" pitchFamily="18" charset="0"/>
              </a:rPr>
              <a:t>NO: bellezza, simpatia, felicità, gusto di un cibo</a:t>
            </a:r>
          </a:p>
        </p:txBody>
      </p:sp>
      <p:sp>
        <p:nvSpPr>
          <p:cNvPr id="62490" name="Rectangle 26"/>
          <p:cNvSpPr>
            <a:spLocks noChangeArrowheads="1"/>
          </p:cNvSpPr>
          <p:nvPr/>
        </p:nvSpPr>
        <p:spPr bwMode="auto">
          <a:xfrm>
            <a:off x="277813" y="5395913"/>
            <a:ext cx="8866187" cy="121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20000"/>
              <a:buChar char="•"/>
              <a:tabLst>
                <a:tab pos="5197475" algn="l"/>
              </a:tabLst>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tabLst>
                <a:tab pos="5197475" algn="l"/>
              </a:tabLst>
              <a:defRPr sz="2800">
                <a:solidFill>
                  <a:schemeClr val="tx1"/>
                </a:solidFill>
                <a:latin typeface="Tahoma" panose="020B0604030504040204" pitchFamily="34" charset="0"/>
              </a:defRPr>
            </a:lvl2pPr>
            <a:lvl3pPr marL="1143000" indent="-228600">
              <a:spcBef>
                <a:spcPct val="20000"/>
              </a:spcBef>
              <a:buClr>
                <a:schemeClr val="hlink"/>
              </a:buClr>
              <a:buSzPct val="120000"/>
              <a:buChar char="•"/>
              <a:tabLst>
                <a:tab pos="5197475" algn="l"/>
              </a:tabLst>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tabLst>
                <a:tab pos="5197475" algn="l"/>
              </a:tabLst>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9pPr>
          </a:lstStyle>
          <a:p>
            <a:pPr eaLnBrk="1" hangingPunct="1">
              <a:lnSpc>
                <a:spcPct val="80000"/>
              </a:lnSpc>
              <a:spcBef>
                <a:spcPct val="10000"/>
              </a:spcBef>
              <a:buClr>
                <a:schemeClr val="tx1"/>
              </a:buClr>
              <a:buFontTx/>
              <a:buNone/>
              <a:defRPr/>
            </a:pPr>
            <a:r>
              <a:rPr lang="it-IT" altLang="it-IT" b="1" u="sng" smtClean="0">
                <a:solidFill>
                  <a:srgbClr val="FFFF00"/>
                </a:solidFill>
                <a:effectLst>
                  <a:outerShdw blurRad="38100" dist="38100" dir="2700000" algn="tl">
                    <a:srgbClr val="000000"/>
                  </a:outerShdw>
                </a:effectLst>
                <a:latin typeface="Book Antiqua" panose="02040602050305030304" pitchFamily="18" charset="0"/>
              </a:rPr>
              <a:t>Grandezze omogenee</a:t>
            </a:r>
            <a:r>
              <a:rPr lang="it-IT" altLang="it-IT" smtClean="0">
                <a:effectLst>
                  <a:outerShdw blurRad="38100" dist="38100" dir="2700000" algn="tl">
                    <a:srgbClr val="000000"/>
                  </a:outerShdw>
                </a:effectLst>
                <a:latin typeface="Book Antiqua" panose="02040602050305030304" pitchFamily="18" charset="0"/>
              </a:rPr>
              <a:t> sono della stessa natura </a:t>
            </a:r>
            <a:br>
              <a:rPr lang="it-IT" altLang="it-IT" smtClean="0">
                <a:effectLst>
                  <a:outerShdw blurRad="38100" dist="38100" dir="2700000" algn="tl">
                    <a:srgbClr val="000000"/>
                  </a:outerShdw>
                </a:effectLst>
                <a:latin typeface="Book Antiqua" panose="02040602050305030304" pitchFamily="18" charset="0"/>
              </a:rPr>
            </a:br>
            <a:r>
              <a:rPr lang="it-IT" altLang="it-IT" smtClean="0">
                <a:effectLst>
                  <a:outerShdw blurRad="38100" dist="38100" dir="2700000" algn="tl">
                    <a:srgbClr val="000000"/>
                  </a:outerShdw>
                </a:effectLst>
                <a:latin typeface="Book Antiqua" panose="02040602050305030304" pitchFamily="18" charset="0"/>
              </a:rPr>
              <a:t>e quindi direttamente confrontabili tra loro </a:t>
            </a:r>
            <a:br>
              <a:rPr lang="it-IT" altLang="it-IT" smtClean="0">
                <a:effectLst>
                  <a:outerShdw blurRad="38100" dist="38100" dir="2700000" algn="tl">
                    <a:srgbClr val="000000"/>
                  </a:outerShdw>
                </a:effectLst>
                <a:latin typeface="Book Antiqua" panose="02040602050305030304" pitchFamily="18" charset="0"/>
              </a:rPr>
            </a:br>
            <a:r>
              <a:rPr lang="it-IT" altLang="it-IT" smtClean="0">
                <a:effectLst>
                  <a:outerShdw blurRad="38100" dist="38100" dir="2700000" algn="tl">
                    <a:srgbClr val="000000"/>
                  </a:outerShdw>
                </a:effectLst>
                <a:latin typeface="Book Antiqua" panose="02040602050305030304" pitchFamily="18" charset="0"/>
              </a:rPr>
              <a:t>(si esprimono con la </a:t>
            </a:r>
            <a:r>
              <a:rPr lang="it-IT" altLang="it-IT" smtClean="0">
                <a:solidFill>
                  <a:srgbClr val="FFFF00"/>
                </a:solidFill>
                <a:effectLst>
                  <a:outerShdw blurRad="38100" dist="38100" dir="2700000" algn="tl">
                    <a:srgbClr val="000000"/>
                  </a:outerShdw>
                </a:effectLst>
                <a:latin typeface="Book Antiqua" panose="02040602050305030304" pitchFamily="18" charset="0"/>
              </a:rPr>
              <a:t>stessa unità di misura</a:t>
            </a:r>
            <a:r>
              <a:rPr lang="it-IT" altLang="it-IT" smtClean="0">
                <a:effectLst>
                  <a:outerShdw blurRad="38100" dist="38100" dir="2700000" algn="tl">
                    <a:srgbClr val="000000"/>
                  </a:outerShdw>
                </a:effectLst>
                <a:latin typeface="Book Antiqua" panose="02040602050305030304" pitchFamily="18" charset="0"/>
              </a:rPr>
              <a:t>)</a:t>
            </a:r>
          </a:p>
        </p:txBody>
      </p:sp>
      <p:sp>
        <p:nvSpPr>
          <p:cNvPr id="62491" name="Rectangle 27"/>
          <p:cNvSpPr>
            <a:spLocks noChangeArrowheads="1"/>
          </p:cNvSpPr>
          <p:nvPr/>
        </p:nvSpPr>
        <p:spPr bwMode="auto">
          <a:xfrm>
            <a:off x="277813" y="4481513"/>
            <a:ext cx="8878887" cy="804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20000"/>
              <a:buChar char="•"/>
              <a:tabLst>
                <a:tab pos="5197475" algn="l"/>
              </a:tabLst>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tabLst>
                <a:tab pos="5197475" algn="l"/>
              </a:tabLst>
              <a:defRPr sz="2800">
                <a:solidFill>
                  <a:schemeClr val="tx1"/>
                </a:solidFill>
                <a:latin typeface="Tahoma" panose="020B0604030504040204" pitchFamily="34" charset="0"/>
              </a:defRPr>
            </a:lvl2pPr>
            <a:lvl3pPr marL="1143000" indent="-228600">
              <a:spcBef>
                <a:spcPct val="20000"/>
              </a:spcBef>
              <a:buClr>
                <a:schemeClr val="hlink"/>
              </a:buClr>
              <a:buSzPct val="120000"/>
              <a:buChar char="•"/>
              <a:tabLst>
                <a:tab pos="5197475" algn="l"/>
              </a:tabLst>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tabLst>
                <a:tab pos="5197475" algn="l"/>
              </a:tabLst>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9pPr>
          </a:lstStyle>
          <a:p>
            <a:pPr eaLnBrk="1" hangingPunct="1">
              <a:lnSpc>
                <a:spcPct val="80000"/>
              </a:lnSpc>
              <a:spcBef>
                <a:spcPct val="10000"/>
              </a:spcBef>
              <a:buClr>
                <a:schemeClr val="tx1"/>
              </a:buClr>
              <a:buFontTx/>
              <a:buNone/>
              <a:defRPr/>
            </a:pPr>
            <a:r>
              <a:rPr lang="it-IT" altLang="it-IT" b="1" u="sng" smtClean="0">
                <a:solidFill>
                  <a:srgbClr val="FFFF00"/>
                </a:solidFill>
                <a:effectLst>
                  <a:outerShdw blurRad="38100" dist="38100" dir="2700000" algn="tl">
                    <a:srgbClr val="000000"/>
                  </a:outerShdw>
                </a:effectLst>
                <a:latin typeface="Book Antiqua" panose="02040602050305030304" pitchFamily="18" charset="0"/>
              </a:rPr>
              <a:t>Misurando</a:t>
            </a:r>
            <a:r>
              <a:rPr lang="it-IT" altLang="it-IT" smtClean="0">
                <a:effectLst>
                  <a:outerShdw blurRad="38100" dist="38100" dir="2700000" algn="tl">
                    <a:srgbClr val="000000"/>
                  </a:outerShdw>
                </a:effectLst>
                <a:latin typeface="Book Antiqua" panose="02040602050305030304" pitchFamily="18" charset="0"/>
              </a:rPr>
              <a:t> è la </a:t>
            </a:r>
            <a:r>
              <a:rPr lang="it-IT" altLang="it-IT" smtClean="0">
                <a:solidFill>
                  <a:srgbClr val="FFFF00"/>
                </a:solidFill>
                <a:effectLst>
                  <a:outerShdw blurRad="38100" dist="38100" dir="2700000" algn="tl">
                    <a:srgbClr val="000000"/>
                  </a:outerShdw>
                </a:effectLst>
                <a:latin typeface="Book Antiqua" panose="02040602050305030304" pitchFamily="18" charset="0"/>
              </a:rPr>
              <a:t>grandezza sotto misura</a:t>
            </a:r>
            <a:r>
              <a:rPr lang="it-IT" altLang="it-IT" smtClean="0">
                <a:effectLst>
                  <a:outerShdw blurRad="38100" dist="38100" dir="2700000" algn="tl">
                    <a:srgbClr val="000000"/>
                  </a:outerShdw>
                </a:effectLst>
                <a:latin typeface="Book Antiqua" panose="02040602050305030304" pitchFamily="18" charset="0"/>
              </a:rPr>
              <a:t> (con tutte le specifiche/condizioni del problema)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48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249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4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89" grpId="0"/>
      <p:bldP spid="62490" grpId="0"/>
      <p:bldP spid="6249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egnaposto piè di pagina 3"/>
          <p:cNvSpPr>
            <a:spLocks noGrp="1"/>
          </p:cNvSpPr>
          <p:nvPr>
            <p:ph type="ftr" sz="quarter" idx="10"/>
          </p:nvPr>
        </p:nvSpPr>
        <p:spPr/>
        <p:txBody>
          <a:bodyPr/>
          <a:lstStyle/>
          <a:p>
            <a:pPr>
              <a:defRPr/>
            </a:pPr>
            <a:r>
              <a:rPr lang="it-IT" altLang="it-IT"/>
              <a:t>Metrologia e Sistema Internazionale</a:t>
            </a:r>
          </a:p>
        </p:txBody>
      </p:sp>
      <p:sp>
        <p:nvSpPr>
          <p:cNvPr id="141314" name="Rectangle 2"/>
          <p:cNvSpPr>
            <a:spLocks noGrp="1" noChangeArrowheads="1"/>
          </p:cNvSpPr>
          <p:nvPr>
            <p:ph type="title"/>
          </p:nvPr>
        </p:nvSpPr>
        <p:spPr>
          <a:xfrm>
            <a:off x="0" y="0"/>
            <a:ext cx="9144000" cy="1058863"/>
          </a:xfrm>
        </p:spPr>
        <p:txBody>
          <a:bodyPr/>
          <a:lstStyle/>
          <a:p>
            <a:pPr algn="ctr" eaLnBrk="1" hangingPunct="1">
              <a:defRPr/>
            </a:pPr>
            <a:r>
              <a:rPr lang="it-IT" altLang="it-IT" dirty="0" smtClean="0">
                <a:solidFill>
                  <a:schemeClr val="tx1"/>
                </a:solidFill>
                <a:latin typeface="Book Antiqua" panose="02040602050305030304" pitchFamily="18" charset="0"/>
              </a:rPr>
              <a:t>KILOGRAMMO</a:t>
            </a:r>
          </a:p>
        </p:txBody>
      </p:sp>
      <p:sp>
        <p:nvSpPr>
          <p:cNvPr id="141315" name="Rectangle 3"/>
          <p:cNvSpPr>
            <a:spLocks noChangeArrowheads="1"/>
          </p:cNvSpPr>
          <p:nvPr/>
        </p:nvSpPr>
        <p:spPr bwMode="auto">
          <a:xfrm>
            <a:off x="252413" y="1027113"/>
            <a:ext cx="8751887"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b="1" u="sng" dirty="0" smtClean="0">
                <a:latin typeface="Book Antiqua" panose="02040602050305030304" pitchFamily="18" charset="0"/>
              </a:rPr>
              <a:t>Il </a:t>
            </a:r>
            <a:r>
              <a:rPr lang="it-IT" altLang="it-IT" b="1" u="sng" dirty="0" smtClean="0">
                <a:solidFill>
                  <a:srgbClr val="FFFF00"/>
                </a:solidFill>
                <a:latin typeface="Book Antiqua" panose="02040602050305030304" pitchFamily="18" charset="0"/>
                <a:sym typeface="Symbol" panose="05050102010706020507" pitchFamily="18" charset="2"/>
              </a:rPr>
              <a:t>kilogrammo </a:t>
            </a:r>
            <a:r>
              <a:rPr lang="it-IT" altLang="it-IT" b="1" u="sng" dirty="0" smtClean="0">
                <a:latin typeface="Book Antiqua" panose="02040602050305030304" pitchFamily="18" charset="0"/>
              </a:rPr>
              <a:t>è la massa del prototipo </a:t>
            </a:r>
            <a:r>
              <a:rPr lang="it-IT" altLang="it-IT" b="1" u="sng" baseline="30000" dirty="0" smtClean="0">
                <a:latin typeface="Book Antiqua" panose="02040602050305030304" pitchFamily="18" charset="0"/>
              </a:rPr>
              <a:t>[del 1889]</a:t>
            </a:r>
            <a:r>
              <a:rPr lang="it-IT" altLang="it-IT" b="1" u="sng" dirty="0" smtClean="0">
                <a:latin typeface="Book Antiqua" panose="02040602050305030304" pitchFamily="18" charset="0"/>
              </a:rPr>
              <a:t> internazionale </a:t>
            </a:r>
            <a:r>
              <a:rPr lang="it-IT" altLang="it-IT" b="1" u="sng" dirty="0">
                <a:latin typeface="Book Antiqua" panose="02040602050305030304" pitchFamily="18" charset="0"/>
              </a:rPr>
              <a:t>‘’IPK’’ </a:t>
            </a:r>
            <a:r>
              <a:rPr lang="it-IT" altLang="it-IT" b="1" u="sng" dirty="0" smtClean="0">
                <a:latin typeface="Book Antiqua" panose="02040602050305030304" pitchFamily="18" charset="0"/>
              </a:rPr>
              <a:t>(kilogrammo campione)</a:t>
            </a:r>
          </a:p>
        </p:txBody>
      </p:sp>
      <p:grpSp>
        <p:nvGrpSpPr>
          <p:cNvPr id="141321" name="Group 9"/>
          <p:cNvGrpSpPr>
            <a:grpSpLocks/>
          </p:cNvGrpSpPr>
          <p:nvPr/>
        </p:nvGrpSpPr>
        <p:grpSpPr bwMode="auto">
          <a:xfrm>
            <a:off x="3062288" y="2276475"/>
            <a:ext cx="6003925" cy="4325938"/>
            <a:chOff x="1017" y="1362"/>
            <a:chExt cx="3782" cy="2725"/>
          </a:xfrm>
        </p:grpSpPr>
        <p:pic>
          <p:nvPicPr>
            <p:cNvPr id="6247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 y="1362"/>
              <a:ext cx="3782" cy="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476" name="Line 8"/>
            <p:cNvSpPr>
              <a:spLocks noChangeShapeType="1"/>
            </p:cNvSpPr>
            <p:nvPr/>
          </p:nvSpPr>
          <p:spPr bwMode="auto">
            <a:xfrm>
              <a:off x="3437" y="3163"/>
              <a:ext cx="1284" cy="0"/>
            </a:xfrm>
            <a:prstGeom prst="line">
              <a:avLst/>
            </a:prstGeom>
            <a:noFill/>
            <a:ln w="508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grpSp>
      <p:pic>
        <p:nvPicPr>
          <p:cNvPr id="141324"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888" y="1993900"/>
            <a:ext cx="2335212" cy="290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1325" name="Rectangle 13"/>
          <p:cNvSpPr>
            <a:spLocks noChangeArrowheads="1"/>
          </p:cNvSpPr>
          <p:nvPr/>
        </p:nvSpPr>
        <p:spPr bwMode="auto">
          <a:xfrm>
            <a:off x="0" y="4967288"/>
            <a:ext cx="3937000" cy="1890712"/>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sp>
        <p:nvSpPr>
          <p:cNvPr id="141323" name="Rectangle 11"/>
          <p:cNvSpPr>
            <a:spLocks noChangeArrowheads="1"/>
          </p:cNvSpPr>
          <p:nvPr/>
        </p:nvSpPr>
        <p:spPr bwMode="auto">
          <a:xfrm>
            <a:off x="0" y="5033963"/>
            <a:ext cx="4114800" cy="1824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80000"/>
              </a:lnSpc>
              <a:spcBef>
                <a:spcPct val="10000"/>
              </a:spcBef>
              <a:buClr>
                <a:schemeClr val="tx1"/>
              </a:buClr>
              <a:buFontTx/>
              <a:buNone/>
              <a:defRPr/>
            </a:pPr>
            <a:r>
              <a:rPr lang="it-IT" altLang="it-IT" sz="2000" smtClean="0">
                <a:solidFill>
                  <a:srgbClr val="DC0101"/>
                </a:solidFill>
                <a:latin typeface="Book Antiqua" panose="02040602050305030304" pitchFamily="18" charset="0"/>
                <a:sym typeface="Symbol" panose="05050102010706020507" pitchFamily="18" charset="2"/>
              </a:rPr>
              <a:t>Il kilogrammo è la massa di uno specifico cilindro di platino-iridio </a:t>
            </a:r>
            <a:r>
              <a:rPr lang="it-IT" altLang="it-IT" sz="1600" smtClean="0">
                <a:solidFill>
                  <a:srgbClr val="DC0101"/>
                </a:solidFill>
                <a:latin typeface="Book Antiqua" panose="02040602050305030304" pitchFamily="18" charset="0"/>
                <a:sym typeface="Symbol" panose="05050102010706020507" pitchFamily="18" charset="2"/>
              </a:rPr>
              <a:t>(90% - 10%)</a:t>
            </a:r>
            <a:r>
              <a:rPr lang="it-IT" altLang="it-IT" sz="2000" smtClean="0">
                <a:solidFill>
                  <a:srgbClr val="DC0101"/>
                </a:solidFill>
                <a:latin typeface="Book Antiqua" panose="02040602050305030304" pitchFamily="18" charset="0"/>
                <a:sym typeface="Symbol" panose="05050102010706020507" pitchFamily="18" charset="2"/>
              </a:rPr>
              <a:t> di altezza e diametro uguali e pari a 0,039 m (4 cm) depositato presso l'Ufficio internazionale dei pesi e delle misure a Sèvres, in Francia</a:t>
            </a:r>
          </a:p>
        </p:txBody>
      </p:sp>
      <p:pic>
        <p:nvPicPr>
          <p:cNvPr id="141328" name="Picture 16" descr="310px-CGKilogr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3513" y="4487863"/>
            <a:ext cx="2779712" cy="203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3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132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13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132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4132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413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5" grpId="0"/>
      <p:bldP spid="141325" grpId="0" animBg="1"/>
      <p:bldP spid="14132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egnaposto piè di pagina 3"/>
          <p:cNvSpPr>
            <a:spLocks noGrp="1"/>
          </p:cNvSpPr>
          <p:nvPr>
            <p:ph type="ftr" sz="quarter" idx="10"/>
          </p:nvPr>
        </p:nvSpPr>
        <p:spPr/>
        <p:txBody>
          <a:bodyPr/>
          <a:lstStyle/>
          <a:p>
            <a:pPr>
              <a:defRPr/>
            </a:pPr>
            <a:r>
              <a:rPr lang="it-IT" altLang="it-IT"/>
              <a:t>Metrologia e Sistema Internazionale</a:t>
            </a:r>
          </a:p>
        </p:txBody>
      </p:sp>
      <p:sp>
        <p:nvSpPr>
          <p:cNvPr id="141314" name="Rectangle 2"/>
          <p:cNvSpPr>
            <a:spLocks noGrp="1" noChangeArrowheads="1"/>
          </p:cNvSpPr>
          <p:nvPr>
            <p:ph type="title"/>
          </p:nvPr>
        </p:nvSpPr>
        <p:spPr>
          <a:xfrm>
            <a:off x="0" y="201613"/>
            <a:ext cx="9144000" cy="1058862"/>
          </a:xfrm>
        </p:spPr>
        <p:txBody>
          <a:bodyPr/>
          <a:lstStyle/>
          <a:p>
            <a:pPr algn="ctr" eaLnBrk="1" hangingPunct="1">
              <a:defRPr/>
            </a:pPr>
            <a:r>
              <a:rPr lang="it-IT" altLang="it-IT" baseline="30000" dirty="0" smtClean="0">
                <a:solidFill>
                  <a:srgbClr val="969696"/>
                </a:solidFill>
                <a:latin typeface="Book Antiqua" panose="02040602050305030304" pitchFamily="18" charset="0"/>
              </a:rPr>
              <a:t>*</a:t>
            </a:r>
            <a:r>
              <a:rPr lang="it-IT" altLang="it-IT" dirty="0" smtClean="0">
                <a:solidFill>
                  <a:srgbClr val="969696"/>
                </a:solidFill>
                <a:latin typeface="Book Antiqua" panose="02040602050305030304" pitchFamily="18" charset="0"/>
              </a:rPr>
              <a:t>KILOGRAMMO</a:t>
            </a:r>
            <a:br>
              <a:rPr lang="it-IT" altLang="it-IT" dirty="0" smtClean="0">
                <a:solidFill>
                  <a:srgbClr val="969696"/>
                </a:solidFill>
                <a:latin typeface="Book Antiqua" panose="02040602050305030304" pitchFamily="18" charset="0"/>
              </a:rPr>
            </a:br>
            <a:r>
              <a:rPr lang="it-IT" altLang="it-IT" sz="2600" dirty="0" smtClean="0">
                <a:solidFill>
                  <a:srgbClr val="969696"/>
                </a:solidFill>
                <a:latin typeface="Book Antiqua" panose="02040602050305030304" pitchFamily="18" charset="0"/>
              </a:rPr>
              <a:t>(REALIZZAZIONE E CONFRONTO CAMPIONI PRIMARI</a:t>
            </a:r>
            <a:r>
              <a:rPr lang="it-IT" altLang="it-IT" sz="2600" dirty="0" smtClean="0">
                <a:solidFill>
                  <a:schemeClr val="tx1"/>
                </a:solidFill>
                <a:latin typeface="Book Antiqua" panose="02040602050305030304" pitchFamily="18" charset="0"/>
              </a:rPr>
              <a:t>)</a:t>
            </a:r>
          </a:p>
        </p:txBody>
      </p:sp>
      <p:pic>
        <p:nvPicPr>
          <p:cNvPr id="64517" name="Immagin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6838" y="1550988"/>
            <a:ext cx="5089525" cy="23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8" name="Rettangolo 3"/>
          <p:cNvSpPr>
            <a:spLocks noChangeArrowheads="1"/>
          </p:cNvSpPr>
          <p:nvPr/>
        </p:nvSpPr>
        <p:spPr bwMode="auto">
          <a:xfrm>
            <a:off x="80963" y="4070350"/>
            <a:ext cx="8889616"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spcBef>
                <a:spcPct val="0"/>
              </a:spcBef>
              <a:buClrTx/>
              <a:buSzTx/>
              <a:buFontTx/>
              <a:buNone/>
            </a:pPr>
            <a:r>
              <a:rPr lang="en-US" altLang="it-IT" sz="1500" u="sng" dirty="0"/>
              <a:t>The kilogram (kg) is the only SI unit defined in terms of a</a:t>
            </a:r>
            <a:br>
              <a:rPr lang="en-US" altLang="it-IT" sz="1500" u="sng" dirty="0"/>
            </a:br>
            <a:r>
              <a:rPr lang="en-US" altLang="it-IT" sz="1500" b="1" u="sng" dirty="0"/>
              <a:t>manufactured object</a:t>
            </a:r>
            <a:r>
              <a:rPr lang="en-US" altLang="it-IT" sz="1500" u="sng" dirty="0"/>
              <a:t>.</a:t>
            </a:r>
            <a:r>
              <a:rPr lang="en-US" altLang="it-IT" sz="1500" dirty="0"/>
              <a:t> So to ensure the accuracy of mass and weight measurements, all the masses used in all the measurements around the globe should, in theory, be directly compared to the IPK  which is kept by the International Bureau of Weights and Measures (BIPM) in Sevres, </a:t>
            </a:r>
            <a:r>
              <a:rPr lang="en-US" altLang="it-IT" sz="1500" dirty="0" smtClean="0"/>
              <a:t>France</a:t>
            </a:r>
            <a:endParaRPr lang="en-US" altLang="it-IT" sz="1500" dirty="0"/>
          </a:p>
          <a:p>
            <a:pPr>
              <a:spcBef>
                <a:spcPct val="0"/>
              </a:spcBef>
              <a:buClrTx/>
              <a:buSzTx/>
              <a:buFontTx/>
              <a:buNone/>
            </a:pPr>
            <a:endParaRPr lang="en-US" altLang="it-IT" sz="800" u="sng" dirty="0"/>
          </a:p>
          <a:p>
            <a:pPr>
              <a:spcBef>
                <a:spcPct val="0"/>
              </a:spcBef>
              <a:buClrTx/>
              <a:buSzTx/>
              <a:buFontTx/>
              <a:buNone/>
            </a:pPr>
            <a:r>
              <a:rPr lang="en-US" altLang="it-IT" sz="1400" dirty="0"/>
              <a:t>That is, of course, impossible. As a practical matter, </a:t>
            </a:r>
            <a:r>
              <a:rPr lang="en-US" altLang="it-IT" sz="1400" u="sng" dirty="0">
                <a:solidFill>
                  <a:srgbClr val="FFFF00"/>
                </a:solidFill>
              </a:rPr>
              <a:t>the national metrology institutes of various countries keep one or more primary 1 kg standards</a:t>
            </a:r>
            <a:r>
              <a:rPr lang="en-US" altLang="it-IT" sz="1400" u="sng" dirty="0"/>
              <a:t>: those masses are periodically re-calibrated against the </a:t>
            </a:r>
            <a:r>
              <a:rPr lang="en-US" altLang="it-IT" sz="1400" u="sng" dirty="0" smtClean="0"/>
              <a:t>IPK</a:t>
            </a:r>
            <a:endParaRPr lang="en-US" altLang="it-IT" sz="1400" u="sng" dirty="0"/>
          </a:p>
          <a:p>
            <a:pPr>
              <a:spcBef>
                <a:spcPct val="0"/>
              </a:spcBef>
              <a:buClrTx/>
              <a:buSzTx/>
              <a:buFontTx/>
              <a:buNone/>
            </a:pPr>
            <a:endParaRPr lang="en-US" altLang="it-IT" sz="800" u="sng" dirty="0"/>
          </a:p>
          <a:p>
            <a:pPr>
              <a:spcBef>
                <a:spcPct val="0"/>
              </a:spcBef>
              <a:buClrTx/>
              <a:buSzTx/>
              <a:buFontTx/>
              <a:buNone/>
            </a:pPr>
            <a:r>
              <a:rPr lang="en-US" altLang="it-IT" sz="1500" u="sng" dirty="0"/>
              <a:t>The primary national standards are then used to calibrate national "working standards" that are used for further calibrations of still other standards. In this fashion, the kilogram is ultimately </a:t>
            </a:r>
            <a:r>
              <a:rPr lang="en-US" altLang="it-IT" sz="1500" b="1" u="sng" dirty="0"/>
              <a:t>disseminated</a:t>
            </a:r>
            <a:r>
              <a:rPr lang="en-US" altLang="it-IT" sz="1500" u="sng" dirty="0"/>
              <a:t> across the nation in a carefully recorded chain of comparisons that provides </a:t>
            </a:r>
            <a:r>
              <a:rPr lang="en-US" altLang="it-IT" sz="1500" b="1" u="sng" dirty="0"/>
              <a:t>traceability</a:t>
            </a:r>
            <a:r>
              <a:rPr lang="en-US" altLang="it-IT" sz="1500" u="sng" dirty="0"/>
              <a:t> back to the original national standard and thus ultimately to the </a:t>
            </a:r>
            <a:r>
              <a:rPr lang="en-US" altLang="it-IT" sz="1500" u="sng" dirty="0" smtClean="0"/>
              <a:t>IPK</a:t>
            </a:r>
            <a:endParaRPr lang="en-US" altLang="it-IT" sz="1500" u="sng" dirty="0"/>
          </a:p>
        </p:txBody>
      </p:sp>
      <p:pic>
        <p:nvPicPr>
          <p:cNvPr id="64519" name="Immagin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65763" y="1360488"/>
            <a:ext cx="3157537" cy="297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gnaposto piè di pagina 3"/>
          <p:cNvSpPr>
            <a:spLocks noGrp="1"/>
          </p:cNvSpPr>
          <p:nvPr>
            <p:ph type="ftr" sz="quarter" idx="10"/>
          </p:nvPr>
        </p:nvSpPr>
        <p:spPr/>
        <p:txBody>
          <a:bodyPr/>
          <a:lstStyle/>
          <a:p>
            <a:pPr>
              <a:defRPr/>
            </a:pPr>
            <a:r>
              <a:rPr lang="it-IT" altLang="it-IT"/>
              <a:t>Metrologia e Sistema Internazionale</a:t>
            </a:r>
          </a:p>
        </p:txBody>
      </p:sp>
      <p:sp>
        <p:nvSpPr>
          <p:cNvPr id="143362" name="Rectangle 2"/>
          <p:cNvSpPr>
            <a:spLocks noGrp="1" noChangeArrowheads="1"/>
          </p:cNvSpPr>
          <p:nvPr>
            <p:ph type="title"/>
          </p:nvPr>
        </p:nvSpPr>
        <p:spPr>
          <a:xfrm>
            <a:off x="0" y="0"/>
            <a:ext cx="9144000" cy="1058863"/>
          </a:xfrm>
        </p:spPr>
        <p:txBody>
          <a:bodyPr/>
          <a:lstStyle/>
          <a:p>
            <a:pPr algn="ctr" eaLnBrk="1" hangingPunct="1">
              <a:defRPr/>
            </a:pPr>
            <a:r>
              <a:rPr lang="it-IT" altLang="it-IT" dirty="0" smtClean="0">
                <a:solidFill>
                  <a:schemeClr val="tx1"/>
                </a:solidFill>
                <a:latin typeface="Book Antiqua" panose="02040602050305030304" pitchFamily="18" charset="0"/>
              </a:rPr>
              <a:t>SECONDO</a:t>
            </a:r>
          </a:p>
        </p:txBody>
      </p:sp>
      <p:sp>
        <p:nvSpPr>
          <p:cNvPr id="143363" name="Rectangle 3"/>
          <p:cNvSpPr>
            <a:spLocks noChangeArrowheads="1"/>
          </p:cNvSpPr>
          <p:nvPr/>
        </p:nvSpPr>
        <p:spPr bwMode="auto">
          <a:xfrm>
            <a:off x="100013" y="1027113"/>
            <a:ext cx="9144000" cy="169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b="1" u="sng" smtClean="0">
                <a:latin typeface="Book Antiqua" panose="02040602050305030304" pitchFamily="18" charset="0"/>
              </a:rPr>
              <a:t>Il </a:t>
            </a:r>
            <a:r>
              <a:rPr lang="it-IT" altLang="it-IT" b="1" u="sng" smtClean="0">
                <a:solidFill>
                  <a:srgbClr val="FFFF00"/>
                </a:solidFill>
                <a:latin typeface="Book Antiqua" panose="02040602050305030304" pitchFamily="18" charset="0"/>
                <a:sym typeface="Symbol" panose="05050102010706020507" pitchFamily="18" charset="2"/>
              </a:rPr>
              <a:t>secondo </a:t>
            </a:r>
            <a:r>
              <a:rPr lang="it-IT" altLang="it-IT" b="1" u="sng" smtClean="0">
                <a:latin typeface="Book Antiqua" panose="02040602050305030304" pitchFamily="18" charset="0"/>
              </a:rPr>
              <a:t>è l’intervallo di tempo che contiene </a:t>
            </a:r>
            <a:br>
              <a:rPr lang="it-IT" altLang="it-IT" b="1" u="sng" smtClean="0">
                <a:latin typeface="Book Antiqua" panose="02040602050305030304" pitchFamily="18" charset="0"/>
              </a:rPr>
            </a:br>
            <a:r>
              <a:rPr lang="it-IT" altLang="it-IT" b="1" u="sng" smtClean="0">
                <a:latin typeface="Book Antiqua" panose="02040602050305030304" pitchFamily="18" charset="0"/>
              </a:rPr>
              <a:t>9</a:t>
            </a:r>
            <a:r>
              <a:rPr lang="it-IT" altLang="it-IT" sz="1800" b="1" u="sng" smtClean="0">
                <a:latin typeface="Book Antiqua" panose="02040602050305030304" pitchFamily="18" charset="0"/>
              </a:rPr>
              <a:t> </a:t>
            </a:r>
            <a:r>
              <a:rPr lang="it-IT" altLang="it-IT" b="1" u="sng" smtClean="0">
                <a:latin typeface="Book Antiqua" panose="02040602050305030304" pitchFamily="18" charset="0"/>
              </a:rPr>
              <a:t>192</a:t>
            </a:r>
            <a:r>
              <a:rPr lang="it-IT" altLang="it-IT" sz="1800" b="1" u="sng" smtClean="0">
                <a:latin typeface="Book Antiqua" panose="02040602050305030304" pitchFamily="18" charset="0"/>
              </a:rPr>
              <a:t> </a:t>
            </a:r>
            <a:r>
              <a:rPr lang="it-IT" altLang="it-IT" b="1" u="sng" smtClean="0">
                <a:latin typeface="Book Antiqua" panose="02040602050305030304" pitchFamily="18" charset="0"/>
              </a:rPr>
              <a:t>631</a:t>
            </a:r>
            <a:r>
              <a:rPr lang="it-IT" altLang="it-IT" sz="1800" b="1" u="sng" smtClean="0">
                <a:latin typeface="Book Antiqua" panose="02040602050305030304" pitchFamily="18" charset="0"/>
              </a:rPr>
              <a:t> </a:t>
            </a:r>
            <a:r>
              <a:rPr lang="it-IT" altLang="it-IT" b="1" u="sng" smtClean="0">
                <a:latin typeface="Book Antiqua" panose="02040602050305030304" pitchFamily="18" charset="0"/>
              </a:rPr>
              <a:t>770 periodi della radiazione emessa da un atomo di cesio ("imperturbato") che decade tra due livelli iperfini dello stato fondamentale</a:t>
            </a:r>
          </a:p>
        </p:txBody>
      </p:sp>
      <p:pic>
        <p:nvPicPr>
          <p:cNvPr id="14336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0525" y="2916238"/>
            <a:ext cx="5557838" cy="3132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3372" name="Group 12"/>
          <p:cNvGrpSpPr>
            <a:grpSpLocks/>
          </p:cNvGrpSpPr>
          <p:nvPr/>
        </p:nvGrpSpPr>
        <p:grpSpPr bwMode="auto">
          <a:xfrm>
            <a:off x="252413" y="6091238"/>
            <a:ext cx="8351837" cy="493712"/>
            <a:chOff x="159" y="3837"/>
            <a:chExt cx="5261" cy="311"/>
          </a:xfrm>
        </p:grpSpPr>
        <p:sp>
          <p:nvSpPr>
            <p:cNvPr id="143364" name="Rectangle 4"/>
            <p:cNvSpPr>
              <a:spLocks noChangeArrowheads="1"/>
            </p:cNvSpPr>
            <p:nvPr/>
          </p:nvSpPr>
          <p:spPr bwMode="auto">
            <a:xfrm>
              <a:off x="159" y="3837"/>
              <a:ext cx="5261" cy="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80000"/>
                </a:lnSpc>
                <a:spcBef>
                  <a:spcPct val="10000"/>
                </a:spcBef>
                <a:buClr>
                  <a:schemeClr val="tx1"/>
                </a:buClr>
                <a:buFontTx/>
                <a:buNone/>
                <a:defRPr/>
              </a:pPr>
              <a:r>
                <a:rPr lang="it-IT" altLang="it-IT" dirty="0" smtClean="0">
                  <a:latin typeface="Book Antiqua" panose="02040602050305030304" pitchFamily="18" charset="0"/>
                </a:rPr>
                <a:t>Unità meglio realizzata: </a:t>
              </a:r>
              <a:r>
                <a:rPr lang="it-IT" altLang="it-IT" b="1" dirty="0" smtClean="0">
                  <a:latin typeface="Book Antiqua" panose="02040602050305030304" pitchFamily="18" charset="0"/>
                </a:rPr>
                <a:t>incertezza</a:t>
              </a:r>
              <a:r>
                <a:rPr lang="it-IT" altLang="it-IT" dirty="0" smtClean="0">
                  <a:latin typeface="Book Antiqua" panose="02040602050305030304" pitchFamily="18" charset="0"/>
                </a:rPr>
                <a:t> </a:t>
              </a:r>
              <a:r>
                <a:rPr lang="it-IT" altLang="it-IT" b="1" dirty="0" smtClean="0">
                  <a:latin typeface="Book Antiqua" panose="02040602050305030304" pitchFamily="18" charset="0"/>
                </a:rPr>
                <a:t>10</a:t>
              </a:r>
              <a:r>
                <a:rPr lang="it-IT" altLang="it-IT" b="1" baseline="30000" dirty="0" smtClean="0">
                  <a:latin typeface="Book Antiqua" panose="02040602050305030304" pitchFamily="18" charset="0"/>
                </a:rPr>
                <a:t>-16	</a:t>
              </a:r>
            </a:p>
          </p:txBody>
        </p:sp>
        <p:sp>
          <p:nvSpPr>
            <p:cNvPr id="66570" name="Line 7"/>
            <p:cNvSpPr>
              <a:spLocks noChangeShapeType="1"/>
            </p:cNvSpPr>
            <p:nvPr/>
          </p:nvSpPr>
          <p:spPr bwMode="auto">
            <a:xfrm>
              <a:off x="2966" y="4089"/>
              <a:ext cx="1756" cy="2"/>
            </a:xfrm>
            <a:prstGeom prst="line">
              <a:avLst/>
            </a:prstGeom>
            <a:noFill/>
            <a:ln w="508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grpSp>
      <p:sp>
        <p:nvSpPr>
          <p:cNvPr id="143370" name="Rectangle 10"/>
          <p:cNvSpPr>
            <a:spLocks noChangeArrowheads="1"/>
          </p:cNvSpPr>
          <p:nvPr/>
        </p:nvSpPr>
        <p:spPr bwMode="auto">
          <a:xfrm>
            <a:off x="7431088" y="5446713"/>
            <a:ext cx="1490662" cy="493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80000"/>
              </a:lnSpc>
              <a:spcBef>
                <a:spcPct val="10000"/>
              </a:spcBef>
              <a:buClr>
                <a:schemeClr val="tx1"/>
              </a:buClr>
              <a:buFontTx/>
              <a:buNone/>
              <a:defRPr/>
            </a:pPr>
            <a:r>
              <a:rPr lang="it-IT" altLang="it-IT" sz="4000" b="1" u="sng" dirty="0" smtClean="0">
                <a:solidFill>
                  <a:srgbClr val="FFFF00"/>
                </a:solidFill>
                <a:latin typeface="Book Antiqua" panose="02040602050305030304" pitchFamily="18" charset="0"/>
              </a:rPr>
              <a:t>G</a:t>
            </a:r>
            <a:r>
              <a:rPr lang="it-IT" altLang="it-IT" sz="2800" b="1" u="sng" dirty="0" smtClean="0">
                <a:solidFill>
                  <a:srgbClr val="FFFF00"/>
                </a:solidFill>
                <a:latin typeface="Book Antiqua" panose="02040602050305030304" pitchFamily="18" charset="0"/>
              </a:rPr>
              <a:t> </a:t>
            </a:r>
            <a:r>
              <a:rPr lang="it-IT" altLang="it-IT" sz="4000" b="1" u="sng" dirty="0" smtClean="0">
                <a:solidFill>
                  <a:srgbClr val="FFFF00"/>
                </a:solidFill>
                <a:latin typeface="Book Antiqua" panose="02040602050305030304" pitchFamily="18" charset="0"/>
              </a:rPr>
              <a:t>P</a:t>
            </a:r>
            <a:r>
              <a:rPr lang="it-IT" altLang="it-IT" sz="2800" b="1" u="sng" dirty="0" smtClean="0">
                <a:solidFill>
                  <a:srgbClr val="FFFF00"/>
                </a:solidFill>
                <a:latin typeface="Book Antiqua" panose="02040602050305030304" pitchFamily="18" charset="0"/>
              </a:rPr>
              <a:t> </a:t>
            </a:r>
            <a:r>
              <a:rPr lang="it-IT" altLang="it-IT" sz="4000" b="1" u="sng" dirty="0" smtClean="0">
                <a:solidFill>
                  <a:srgbClr val="FFFF00"/>
                </a:solidFill>
                <a:latin typeface="Book Antiqua" panose="02040602050305030304" pitchFamily="18" charset="0"/>
              </a:rPr>
              <a:t>S</a:t>
            </a:r>
            <a:endParaRPr lang="it-IT" altLang="it-IT" sz="4000" b="1" u="sng" baseline="30000" dirty="0" smtClean="0">
              <a:solidFill>
                <a:srgbClr val="FFFF00"/>
              </a:solidFill>
              <a:latin typeface="Book Antiqua" panose="020406020503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336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337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143370"/>
                                        </p:tgtEl>
                                        <p:attrNameLst>
                                          <p:attrName>style.visibility</p:attrName>
                                        </p:attrNameLst>
                                      </p:cBhvr>
                                      <p:to>
                                        <p:strVal val="visible"/>
                                      </p:to>
                                    </p:set>
                                  </p:childTnLst>
                                </p:cTn>
                              </p:par>
                              <p:par>
                                <p:cTn id="19" presetID="8" presetClass="emph" presetSubtype="0" fill="hold" grpId="0" nodeType="withEffect">
                                  <p:stCondLst>
                                    <p:cond delay="0"/>
                                  </p:stCondLst>
                                  <p:childTnLst>
                                    <p:animRot by="21600000">
                                      <p:cBhvr>
                                        <p:cTn id="20" dur="1000" fill="hold"/>
                                        <p:tgtEl>
                                          <p:spTgt spid="14337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p:bldP spid="143370" grpId="0"/>
      <p:bldP spid="143370"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gnaposto piè di pagina 3"/>
          <p:cNvSpPr>
            <a:spLocks noGrp="1"/>
          </p:cNvSpPr>
          <p:nvPr>
            <p:ph type="ftr" sz="quarter" idx="10"/>
          </p:nvPr>
        </p:nvSpPr>
        <p:spPr/>
        <p:txBody>
          <a:bodyPr/>
          <a:lstStyle/>
          <a:p>
            <a:pPr>
              <a:defRPr/>
            </a:pPr>
            <a:r>
              <a:rPr lang="it-IT" altLang="it-IT"/>
              <a:t>Metrologia e Sistema Internazionale</a:t>
            </a:r>
          </a:p>
        </p:txBody>
      </p:sp>
      <p:sp>
        <p:nvSpPr>
          <p:cNvPr id="143362" name="Rectangle 2"/>
          <p:cNvSpPr>
            <a:spLocks noGrp="1" noChangeArrowheads="1"/>
          </p:cNvSpPr>
          <p:nvPr>
            <p:ph type="title"/>
          </p:nvPr>
        </p:nvSpPr>
        <p:spPr>
          <a:xfrm>
            <a:off x="0" y="0"/>
            <a:ext cx="9144000" cy="1058863"/>
          </a:xfrm>
        </p:spPr>
        <p:txBody>
          <a:bodyPr/>
          <a:lstStyle/>
          <a:p>
            <a:pPr algn="ctr" eaLnBrk="1" hangingPunct="1">
              <a:defRPr/>
            </a:pPr>
            <a:r>
              <a:rPr lang="it-IT" altLang="it-IT" baseline="30000" dirty="0" smtClean="0">
                <a:solidFill>
                  <a:srgbClr val="969696"/>
                </a:solidFill>
                <a:latin typeface="Book Antiqua" panose="02040602050305030304" pitchFamily="18" charset="0"/>
              </a:rPr>
              <a:t>*</a:t>
            </a:r>
            <a:r>
              <a:rPr lang="it-IT" altLang="it-IT" dirty="0" smtClean="0">
                <a:solidFill>
                  <a:schemeClr val="tx1"/>
                </a:solidFill>
                <a:latin typeface="Book Antiqua" panose="02040602050305030304" pitchFamily="18" charset="0"/>
              </a:rPr>
              <a:t>S</a:t>
            </a:r>
            <a:r>
              <a:rPr lang="it-IT" altLang="it-IT" dirty="0" smtClean="0">
                <a:solidFill>
                  <a:srgbClr val="969696"/>
                </a:solidFill>
                <a:latin typeface="Book Antiqua" panose="02040602050305030304" pitchFamily="18" charset="0"/>
              </a:rPr>
              <a:t>I</a:t>
            </a:r>
            <a:r>
              <a:rPr lang="it-IT" altLang="it-IT" dirty="0" smtClean="0">
                <a:solidFill>
                  <a:schemeClr val="tx1"/>
                </a:solidFill>
                <a:latin typeface="Book Antiqua" panose="02040602050305030304" pitchFamily="18" charset="0"/>
              </a:rPr>
              <a:t>S</a:t>
            </a:r>
            <a:r>
              <a:rPr lang="it-IT" altLang="it-IT" dirty="0" smtClean="0">
                <a:solidFill>
                  <a:srgbClr val="969696"/>
                </a:solidFill>
                <a:latin typeface="Book Antiqua" panose="02040602050305030304" pitchFamily="18" charset="0"/>
              </a:rPr>
              <a:t>T</a:t>
            </a:r>
            <a:r>
              <a:rPr lang="it-IT" altLang="it-IT" dirty="0" smtClean="0">
                <a:solidFill>
                  <a:schemeClr val="tx1"/>
                </a:solidFill>
                <a:latin typeface="Book Antiqua" panose="02040602050305030304" pitchFamily="18" charset="0"/>
              </a:rPr>
              <a:t>E</a:t>
            </a:r>
            <a:r>
              <a:rPr lang="it-IT" altLang="it-IT" dirty="0" smtClean="0">
                <a:solidFill>
                  <a:srgbClr val="969696"/>
                </a:solidFill>
                <a:latin typeface="Book Antiqua" panose="02040602050305030304" pitchFamily="18" charset="0"/>
              </a:rPr>
              <a:t>M</a:t>
            </a:r>
            <a:r>
              <a:rPr lang="it-IT" altLang="it-IT" dirty="0" smtClean="0">
                <a:solidFill>
                  <a:schemeClr val="tx1"/>
                </a:solidFill>
                <a:latin typeface="Book Antiqua" panose="02040602050305030304" pitchFamily="18" charset="0"/>
              </a:rPr>
              <a:t>A</a:t>
            </a:r>
            <a:r>
              <a:rPr lang="it-IT" altLang="it-IT" dirty="0" smtClean="0">
                <a:solidFill>
                  <a:srgbClr val="969696"/>
                </a:solidFill>
                <a:latin typeface="Book Antiqua" panose="02040602050305030304" pitchFamily="18" charset="0"/>
              </a:rPr>
              <a:t> D</a:t>
            </a:r>
            <a:r>
              <a:rPr lang="it-IT" altLang="it-IT" dirty="0" smtClean="0">
                <a:solidFill>
                  <a:schemeClr val="tx1"/>
                </a:solidFill>
                <a:latin typeface="Book Antiqua" panose="02040602050305030304" pitchFamily="18" charset="0"/>
              </a:rPr>
              <a:t>I</a:t>
            </a:r>
            <a:r>
              <a:rPr lang="it-IT" altLang="it-IT" dirty="0" smtClean="0">
                <a:solidFill>
                  <a:srgbClr val="969696"/>
                </a:solidFill>
                <a:latin typeface="Book Antiqua" panose="02040602050305030304" pitchFamily="18" charset="0"/>
              </a:rPr>
              <a:t> M</a:t>
            </a:r>
            <a:r>
              <a:rPr lang="it-IT" altLang="it-IT" dirty="0" smtClean="0">
                <a:solidFill>
                  <a:schemeClr val="tx1"/>
                </a:solidFill>
                <a:latin typeface="Book Antiqua" panose="02040602050305030304" pitchFamily="18" charset="0"/>
              </a:rPr>
              <a:t>I</a:t>
            </a:r>
            <a:r>
              <a:rPr lang="it-IT" altLang="it-IT" dirty="0" smtClean="0">
                <a:solidFill>
                  <a:srgbClr val="969696"/>
                </a:solidFill>
                <a:latin typeface="Book Antiqua" panose="02040602050305030304" pitchFamily="18" charset="0"/>
              </a:rPr>
              <a:t>S</a:t>
            </a:r>
            <a:r>
              <a:rPr lang="it-IT" altLang="it-IT" dirty="0" smtClean="0">
                <a:solidFill>
                  <a:schemeClr val="tx1"/>
                </a:solidFill>
                <a:latin typeface="Book Antiqua" panose="02040602050305030304" pitchFamily="18" charset="0"/>
              </a:rPr>
              <a:t>U</a:t>
            </a:r>
            <a:r>
              <a:rPr lang="it-IT" altLang="it-IT" dirty="0" smtClean="0">
                <a:solidFill>
                  <a:srgbClr val="969696"/>
                </a:solidFill>
                <a:latin typeface="Book Antiqua" panose="02040602050305030304" pitchFamily="18" charset="0"/>
              </a:rPr>
              <a:t>R</a:t>
            </a:r>
            <a:r>
              <a:rPr lang="it-IT" altLang="it-IT" dirty="0" smtClean="0">
                <a:solidFill>
                  <a:schemeClr val="tx1"/>
                </a:solidFill>
                <a:latin typeface="Book Antiqua" panose="02040602050305030304" pitchFamily="18" charset="0"/>
              </a:rPr>
              <a:t>A</a:t>
            </a:r>
            <a:r>
              <a:rPr lang="it-IT" altLang="it-IT" dirty="0" smtClean="0">
                <a:solidFill>
                  <a:srgbClr val="969696"/>
                </a:solidFill>
                <a:latin typeface="Book Antiqua" panose="02040602050305030304" pitchFamily="18" charset="0"/>
              </a:rPr>
              <a:t> ‘’</a:t>
            </a:r>
            <a:r>
              <a:rPr lang="it-IT" altLang="it-IT" dirty="0" smtClean="0">
                <a:solidFill>
                  <a:schemeClr val="tx1"/>
                </a:solidFill>
                <a:latin typeface="Book Antiqua" panose="02040602050305030304" pitchFamily="18" charset="0"/>
              </a:rPr>
              <a:t>G</a:t>
            </a:r>
            <a:r>
              <a:rPr lang="it-IT" altLang="it-IT" dirty="0" smtClean="0">
                <a:solidFill>
                  <a:srgbClr val="969696"/>
                </a:solidFill>
                <a:latin typeface="Book Antiqua" panose="02040602050305030304" pitchFamily="18" charset="0"/>
              </a:rPr>
              <a:t>P</a:t>
            </a:r>
            <a:r>
              <a:rPr lang="it-IT" altLang="it-IT" dirty="0" smtClean="0">
                <a:solidFill>
                  <a:schemeClr val="tx1"/>
                </a:solidFill>
                <a:latin typeface="Book Antiqua" panose="02040602050305030304" pitchFamily="18" charset="0"/>
              </a:rPr>
              <a:t>S</a:t>
            </a:r>
            <a:r>
              <a:rPr lang="it-IT" altLang="it-IT" dirty="0" smtClean="0">
                <a:solidFill>
                  <a:srgbClr val="969696"/>
                </a:solidFill>
                <a:latin typeface="Book Antiqua" panose="02040602050305030304" pitchFamily="18" charset="0"/>
              </a:rPr>
              <a:t>’’</a:t>
            </a:r>
          </a:p>
        </p:txBody>
      </p:sp>
      <p:sp>
        <p:nvSpPr>
          <p:cNvPr id="10" name="Rectangle 3"/>
          <p:cNvSpPr>
            <a:spLocks noChangeArrowheads="1"/>
          </p:cNvSpPr>
          <p:nvPr/>
        </p:nvSpPr>
        <p:spPr bwMode="auto">
          <a:xfrm>
            <a:off x="252413" y="917439"/>
            <a:ext cx="8734425" cy="1543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80000"/>
              </a:lnSpc>
              <a:spcBef>
                <a:spcPct val="10000"/>
              </a:spcBef>
              <a:buClr>
                <a:schemeClr val="tx1"/>
              </a:buClr>
              <a:buFontTx/>
              <a:buNone/>
              <a:defRPr/>
            </a:pPr>
            <a:r>
              <a:rPr lang="it-IT" altLang="it-IT" sz="2800" b="1" dirty="0" smtClean="0">
                <a:solidFill>
                  <a:srgbClr val="FFFF00"/>
                </a:solidFill>
                <a:latin typeface="Book Antiqua" panose="02040602050305030304" pitchFamily="18" charset="0"/>
              </a:rPr>
              <a:t>G</a:t>
            </a:r>
            <a:r>
              <a:rPr lang="it-IT" altLang="it-IT" sz="2800" dirty="0" smtClean="0">
                <a:solidFill>
                  <a:srgbClr val="FFFF00"/>
                </a:solidFill>
                <a:latin typeface="Book Antiqua" panose="02040602050305030304" pitchFamily="18" charset="0"/>
              </a:rPr>
              <a:t>lobal </a:t>
            </a:r>
            <a:r>
              <a:rPr lang="it-IT" altLang="it-IT" sz="2800" b="1" dirty="0" smtClean="0">
                <a:solidFill>
                  <a:srgbClr val="FFFF00"/>
                </a:solidFill>
                <a:latin typeface="Book Antiqua" panose="02040602050305030304" pitchFamily="18" charset="0"/>
              </a:rPr>
              <a:t>P</a:t>
            </a:r>
            <a:r>
              <a:rPr lang="it-IT" altLang="it-IT" sz="2800" dirty="0" smtClean="0">
                <a:solidFill>
                  <a:srgbClr val="FFFF00"/>
                </a:solidFill>
                <a:latin typeface="Book Antiqua" panose="02040602050305030304" pitchFamily="18" charset="0"/>
              </a:rPr>
              <a:t>osition </a:t>
            </a:r>
            <a:r>
              <a:rPr lang="it-IT" altLang="it-IT" sz="2800" b="1" dirty="0" smtClean="0">
                <a:solidFill>
                  <a:srgbClr val="FFFF00"/>
                </a:solidFill>
                <a:latin typeface="Book Antiqua" panose="02040602050305030304" pitchFamily="18" charset="0"/>
              </a:rPr>
              <a:t>S</a:t>
            </a:r>
            <a:r>
              <a:rPr lang="it-IT" altLang="it-IT" sz="2800" dirty="0" smtClean="0">
                <a:solidFill>
                  <a:srgbClr val="FFFF00"/>
                </a:solidFill>
                <a:latin typeface="Book Antiqua" panose="02040602050305030304" pitchFamily="18" charset="0"/>
              </a:rPr>
              <a:t>ystem</a:t>
            </a:r>
            <a:r>
              <a:rPr lang="it-IT" altLang="it-IT" sz="2800" dirty="0" smtClean="0">
                <a:latin typeface="Book Antiqua" panose="02040602050305030304" pitchFamily="18" charset="0"/>
              </a:rPr>
              <a:t>: una </a:t>
            </a:r>
            <a:r>
              <a:rPr lang="it-IT" altLang="it-IT" sz="2800" dirty="0" smtClean="0">
                <a:solidFill>
                  <a:srgbClr val="FFFF00"/>
                </a:solidFill>
                <a:latin typeface="Book Antiqua" panose="02040602050305030304" pitchFamily="18" charset="0"/>
              </a:rPr>
              <a:t>rete</a:t>
            </a:r>
            <a:r>
              <a:rPr lang="it-IT" altLang="it-IT" sz="2800" dirty="0" smtClean="0">
                <a:latin typeface="Book Antiqua" panose="02040602050305030304" pitchFamily="18" charset="0"/>
              </a:rPr>
              <a:t> dedicata di </a:t>
            </a:r>
            <a:r>
              <a:rPr lang="it-IT" altLang="it-IT" sz="2800" dirty="0" smtClean="0">
                <a:latin typeface="Book Antiqua" panose="02040602050305030304" pitchFamily="18" charset="0"/>
                <a:sym typeface="Symbol" panose="05050102010706020507" pitchFamily="18" charset="2"/>
              </a:rPr>
              <a:t>30</a:t>
            </a:r>
            <a:r>
              <a:rPr lang="it-IT" altLang="it-IT" sz="2800" dirty="0" smtClean="0">
                <a:latin typeface="Book Antiqua" panose="02040602050305030304" pitchFamily="18" charset="0"/>
              </a:rPr>
              <a:t> </a:t>
            </a:r>
            <a:r>
              <a:rPr lang="it-IT" altLang="it-IT" sz="2800" dirty="0" smtClean="0">
                <a:solidFill>
                  <a:srgbClr val="FFFF00"/>
                </a:solidFill>
                <a:latin typeface="Book Antiqua" panose="02040602050305030304" pitchFamily="18" charset="0"/>
              </a:rPr>
              <a:t>satelliti in orbita</a:t>
            </a:r>
            <a:r>
              <a:rPr lang="it-IT" altLang="it-IT" sz="2800" dirty="0" smtClean="0">
                <a:latin typeface="Book Antiqua" panose="02040602050305030304" pitchFamily="18" charset="0"/>
              </a:rPr>
              <a:t>, di cui ciascuno trasmette la propria posizione e un segnale orario. Sul globo terracqueo fornisce </a:t>
            </a:r>
            <a:r>
              <a:rPr lang="it-IT" altLang="it-IT" sz="2800" dirty="0" smtClean="0">
                <a:solidFill>
                  <a:srgbClr val="FFFF00"/>
                </a:solidFill>
                <a:latin typeface="Book Antiqua" panose="02040602050305030304" pitchFamily="18" charset="0"/>
              </a:rPr>
              <a:t>ORARIO</a:t>
            </a:r>
            <a:r>
              <a:rPr lang="it-IT" altLang="it-IT" sz="2800" dirty="0" smtClean="0">
                <a:latin typeface="Book Antiqua" panose="02040602050305030304" pitchFamily="18" charset="0"/>
              </a:rPr>
              <a:t> </a:t>
            </a:r>
            <a:r>
              <a:rPr lang="it-IT" altLang="it-IT" sz="2400" dirty="0" smtClean="0">
                <a:latin typeface="Book Antiqua" panose="02040602050305030304" pitchFamily="18" charset="0"/>
              </a:rPr>
              <a:t>(</a:t>
            </a:r>
            <a:r>
              <a:rPr lang="it-IT" altLang="it-IT" sz="2400" dirty="0" err="1" smtClean="0">
                <a:latin typeface="Symbol" panose="05050102010706020507" pitchFamily="18" charset="2"/>
              </a:rPr>
              <a:t>D</a:t>
            </a:r>
            <a:r>
              <a:rPr lang="it-IT" altLang="it-IT" sz="2400" i="1" dirty="0" err="1" smtClean="0">
                <a:latin typeface="Book Antiqua" panose="02040602050305030304" pitchFamily="18" charset="0"/>
              </a:rPr>
              <a:t>t</a:t>
            </a:r>
            <a:r>
              <a:rPr lang="it-IT" altLang="it-IT" sz="2400" dirty="0" smtClean="0">
                <a:latin typeface="Book Antiqua" panose="02040602050305030304" pitchFamily="18" charset="0"/>
              </a:rPr>
              <a:t>&lt;100 ns)</a:t>
            </a:r>
            <a:r>
              <a:rPr lang="it-IT" altLang="it-IT" sz="2800" dirty="0" smtClean="0">
                <a:latin typeface="Book Antiqua" panose="02040602050305030304" pitchFamily="18" charset="0"/>
              </a:rPr>
              <a:t> e </a:t>
            </a:r>
            <a:r>
              <a:rPr lang="it-IT" altLang="it-IT" sz="2800" dirty="0" smtClean="0">
                <a:solidFill>
                  <a:srgbClr val="FFFF00"/>
                </a:solidFill>
                <a:latin typeface="Book Antiqua" panose="02040602050305030304" pitchFamily="18" charset="0"/>
              </a:rPr>
              <a:t>POSIZIONE</a:t>
            </a:r>
            <a:r>
              <a:rPr lang="it-IT" altLang="it-IT" sz="2800" dirty="0" smtClean="0">
                <a:latin typeface="Book Antiqua" panose="02040602050305030304" pitchFamily="18" charset="0"/>
              </a:rPr>
              <a:t> </a:t>
            </a:r>
            <a:r>
              <a:rPr lang="it-IT" altLang="it-IT" sz="2400" dirty="0" smtClean="0">
                <a:latin typeface="Book Antiqua" panose="02040602050305030304" pitchFamily="18" charset="0"/>
              </a:rPr>
              <a:t>(</a:t>
            </a:r>
            <a:r>
              <a:rPr lang="it-IT" altLang="it-IT" sz="2400" dirty="0" err="1" smtClean="0">
                <a:latin typeface="Symbol" panose="05050102010706020507" pitchFamily="18" charset="2"/>
              </a:rPr>
              <a:t>D</a:t>
            </a:r>
            <a:r>
              <a:rPr lang="it-IT" altLang="it-IT" sz="2400" i="1" dirty="0" err="1" smtClean="0">
                <a:latin typeface="Book Antiqua" panose="02040602050305030304" pitchFamily="18" charset="0"/>
              </a:rPr>
              <a:t>x</a:t>
            </a:r>
            <a:r>
              <a:rPr lang="it-IT" altLang="it-IT" sz="2400" dirty="0" smtClean="0">
                <a:latin typeface="Book Antiqua" panose="02040602050305030304" pitchFamily="18" charset="0"/>
              </a:rPr>
              <a:t>-</a:t>
            </a:r>
            <a:r>
              <a:rPr lang="it-IT" altLang="it-IT" sz="2400" i="1" dirty="0" smtClean="0">
                <a:latin typeface="Book Antiqua" panose="02040602050305030304" pitchFamily="18" charset="0"/>
              </a:rPr>
              <a:t>y</a:t>
            </a:r>
            <a:r>
              <a:rPr lang="it-IT" altLang="it-IT" sz="2400" dirty="0" smtClean="0">
                <a:latin typeface="Book Antiqua" panose="02040602050305030304" pitchFamily="18" charset="0"/>
              </a:rPr>
              <a:t>-</a:t>
            </a:r>
            <a:r>
              <a:rPr lang="it-IT" altLang="it-IT" sz="2400" i="1" dirty="0" smtClean="0">
                <a:latin typeface="Book Antiqua" panose="02040602050305030304" pitchFamily="18" charset="0"/>
              </a:rPr>
              <a:t>z</a:t>
            </a:r>
            <a:r>
              <a:rPr lang="it-IT" altLang="it-IT" sz="2400" b="1" dirty="0" smtClean="0">
                <a:solidFill>
                  <a:srgbClr val="FFFF00"/>
                </a:solidFill>
                <a:latin typeface="Book Antiqua" panose="02040602050305030304" pitchFamily="18" charset="0"/>
              </a:rPr>
              <a:t>&lt;1 m</a:t>
            </a:r>
            <a:r>
              <a:rPr lang="it-IT" altLang="it-IT" sz="2400" dirty="0" smtClean="0">
                <a:latin typeface="Book Antiqua" panose="02040602050305030304" pitchFamily="18" charset="0"/>
              </a:rPr>
              <a:t>)</a:t>
            </a:r>
            <a:r>
              <a:rPr lang="it-IT" altLang="it-IT" sz="2800" dirty="0" smtClean="0">
                <a:latin typeface="Book Antiqua" panose="02040602050305030304" pitchFamily="18" charset="0"/>
              </a:rPr>
              <a:t/>
            </a:r>
            <a:br>
              <a:rPr lang="it-IT" altLang="it-IT" sz="2800" dirty="0" smtClean="0">
                <a:latin typeface="Book Antiqua" panose="02040602050305030304" pitchFamily="18" charset="0"/>
              </a:rPr>
            </a:br>
            <a:endParaRPr lang="it-IT" altLang="it-IT" sz="1200" dirty="0" smtClean="0">
              <a:latin typeface="Book Antiqua" panose="02040602050305030304" pitchFamily="18" charset="0"/>
            </a:endParaRPr>
          </a:p>
        </p:txBody>
      </p:sp>
      <p:sp>
        <p:nvSpPr>
          <p:cNvPr id="11" name="Rectangle 3"/>
          <p:cNvSpPr>
            <a:spLocks noChangeArrowheads="1"/>
          </p:cNvSpPr>
          <p:nvPr/>
        </p:nvSpPr>
        <p:spPr bwMode="auto">
          <a:xfrm>
            <a:off x="121381" y="4714762"/>
            <a:ext cx="9001707" cy="1983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80000"/>
              </a:lnSpc>
              <a:spcBef>
                <a:spcPct val="10000"/>
              </a:spcBef>
              <a:buClr>
                <a:schemeClr val="tx1"/>
              </a:buClr>
              <a:buFontTx/>
              <a:buNone/>
              <a:defRPr/>
            </a:pPr>
            <a:r>
              <a:rPr lang="en-US" altLang="it-IT" sz="1400" dirty="0">
                <a:latin typeface="Book Antiqua" panose="02040602050305030304" pitchFamily="18" charset="0"/>
              </a:rPr>
              <a:t>The GPS concept is based on time and the known position of GPS specialized satellites. </a:t>
            </a:r>
            <a:r>
              <a:rPr lang="en-US" altLang="it-IT" sz="1400" b="1" dirty="0">
                <a:solidFill>
                  <a:srgbClr val="FFFF00"/>
                </a:solidFill>
                <a:latin typeface="Book Antiqua" panose="02040602050305030304" pitchFamily="18" charset="0"/>
              </a:rPr>
              <a:t>The satellites carry </a:t>
            </a:r>
            <a:r>
              <a:rPr lang="en-US" altLang="it-IT" sz="1400" b="1" dirty="0" smtClean="0">
                <a:solidFill>
                  <a:srgbClr val="FFFF00"/>
                </a:solidFill>
                <a:latin typeface="Book Antiqua" panose="02040602050305030304" pitchFamily="18" charset="0"/>
              </a:rPr>
              <a:t/>
            </a:r>
            <a:br>
              <a:rPr lang="en-US" altLang="it-IT" sz="1400" b="1" dirty="0" smtClean="0">
                <a:solidFill>
                  <a:srgbClr val="FFFF00"/>
                </a:solidFill>
                <a:latin typeface="Book Antiqua" panose="02040602050305030304" pitchFamily="18" charset="0"/>
              </a:rPr>
            </a:br>
            <a:r>
              <a:rPr lang="en-US" altLang="it-IT" sz="1400" b="1" u="sng" dirty="0" smtClean="0">
                <a:solidFill>
                  <a:srgbClr val="FFFF00"/>
                </a:solidFill>
                <a:latin typeface="Book Antiqua" panose="02040602050305030304" pitchFamily="18" charset="0"/>
              </a:rPr>
              <a:t>very </a:t>
            </a:r>
            <a:r>
              <a:rPr lang="en-US" altLang="it-IT" sz="1400" b="1" u="sng" dirty="0">
                <a:solidFill>
                  <a:srgbClr val="FFFF00"/>
                </a:solidFill>
                <a:latin typeface="Book Antiqua" panose="02040602050305030304" pitchFamily="18" charset="0"/>
              </a:rPr>
              <a:t>stable atomic clocks that are synchronized</a:t>
            </a:r>
            <a:r>
              <a:rPr lang="en-US" altLang="it-IT" sz="1400" b="1" dirty="0">
                <a:solidFill>
                  <a:srgbClr val="FFFF00"/>
                </a:solidFill>
                <a:latin typeface="Book Antiqua" panose="02040602050305030304" pitchFamily="18" charset="0"/>
              </a:rPr>
              <a:t> with one another and with the ground clocks</a:t>
            </a:r>
            <a:r>
              <a:rPr lang="en-US" altLang="it-IT" sz="1400" dirty="0">
                <a:latin typeface="Book Antiqua" panose="02040602050305030304" pitchFamily="18" charset="0"/>
              </a:rPr>
              <a:t>. Any drift from true time maintained on the ground is corrected daily. In the same manner, </a:t>
            </a:r>
            <a:r>
              <a:rPr lang="en-US" altLang="it-IT" sz="1400" dirty="0">
                <a:solidFill>
                  <a:srgbClr val="FFFF00"/>
                </a:solidFill>
                <a:latin typeface="Book Antiqua" panose="02040602050305030304" pitchFamily="18" charset="0"/>
              </a:rPr>
              <a:t>the satellite locations are known with great precision</a:t>
            </a:r>
            <a:r>
              <a:rPr lang="en-US" altLang="it-IT" sz="1400" dirty="0">
                <a:latin typeface="Book Antiqua" panose="02040602050305030304" pitchFamily="18" charset="0"/>
              </a:rPr>
              <a:t>. GPS receivers have clocks as well, but they are less stable and less precise. Each GPS satellite continuously transmits a radio signal </a:t>
            </a:r>
            <a:r>
              <a:rPr lang="en-US" altLang="it-IT" sz="1400" dirty="0" smtClean="0">
                <a:latin typeface="Book Antiqua" panose="02040602050305030304" pitchFamily="18" charset="0"/>
              </a:rPr>
              <a:t>with </a:t>
            </a:r>
            <a:r>
              <a:rPr lang="en-US" altLang="it-IT" sz="1400" dirty="0">
                <a:latin typeface="Book Antiqua" panose="02040602050305030304" pitchFamily="18" charset="0"/>
              </a:rPr>
              <a:t>the current time and </a:t>
            </a:r>
            <a:r>
              <a:rPr lang="en-US" altLang="it-IT" sz="1400" dirty="0" smtClean="0">
                <a:latin typeface="Book Antiqua" panose="02040602050305030304" pitchFamily="18" charset="0"/>
              </a:rPr>
              <a:t>its </a:t>
            </a:r>
            <a:r>
              <a:rPr lang="en-US" altLang="it-IT" sz="1400" dirty="0">
                <a:latin typeface="Book Antiqua" panose="02040602050305030304" pitchFamily="18" charset="0"/>
              </a:rPr>
              <a:t>position. Since </a:t>
            </a:r>
            <a:r>
              <a:rPr lang="en-US" altLang="it-IT" sz="1400" dirty="0" smtClean="0">
                <a:latin typeface="Book Antiqua" panose="02040602050305030304" pitchFamily="18" charset="0"/>
              </a:rPr>
              <a:t>the speed of radio</a:t>
            </a:r>
            <a:br>
              <a:rPr lang="en-US" altLang="it-IT" sz="1400" dirty="0" smtClean="0">
                <a:latin typeface="Book Antiqua" panose="02040602050305030304" pitchFamily="18" charset="0"/>
              </a:rPr>
            </a:br>
            <a:r>
              <a:rPr lang="en-US" altLang="it-IT" sz="1400" dirty="0" smtClean="0">
                <a:latin typeface="Book Antiqua" panose="02040602050305030304" pitchFamily="18" charset="0"/>
              </a:rPr>
              <a:t>waves </a:t>
            </a:r>
            <a:r>
              <a:rPr lang="en-US" altLang="it-IT" sz="1400" dirty="0">
                <a:latin typeface="Book Antiqua" panose="02040602050305030304" pitchFamily="18" charset="0"/>
              </a:rPr>
              <a:t>is constant and independent of the satellite speed, </a:t>
            </a:r>
            <a:r>
              <a:rPr lang="en-US" altLang="it-IT" sz="1400" b="1" u="sng" dirty="0">
                <a:solidFill>
                  <a:srgbClr val="FFFF00"/>
                </a:solidFill>
                <a:latin typeface="Book Antiqua" panose="02040602050305030304" pitchFamily="18" charset="0"/>
              </a:rPr>
              <a:t>the time delay between when the satellite transmits </a:t>
            </a:r>
            <a:r>
              <a:rPr lang="en-US" altLang="it-IT" sz="1400" b="1" u="sng" dirty="0" smtClean="0">
                <a:solidFill>
                  <a:srgbClr val="FFFF00"/>
                </a:solidFill>
                <a:latin typeface="Book Antiqua" panose="02040602050305030304" pitchFamily="18" charset="0"/>
              </a:rPr>
              <a:t/>
            </a:r>
            <a:br>
              <a:rPr lang="en-US" altLang="it-IT" sz="1400" b="1" u="sng" dirty="0" smtClean="0">
                <a:solidFill>
                  <a:srgbClr val="FFFF00"/>
                </a:solidFill>
                <a:latin typeface="Book Antiqua" panose="02040602050305030304" pitchFamily="18" charset="0"/>
              </a:rPr>
            </a:br>
            <a:r>
              <a:rPr lang="en-US" altLang="it-IT" sz="1400" b="1" u="sng" dirty="0" smtClean="0">
                <a:solidFill>
                  <a:srgbClr val="FFFF00"/>
                </a:solidFill>
                <a:latin typeface="Book Antiqua" panose="02040602050305030304" pitchFamily="18" charset="0"/>
              </a:rPr>
              <a:t>a </a:t>
            </a:r>
            <a:r>
              <a:rPr lang="en-US" altLang="it-IT" sz="1400" b="1" u="sng" dirty="0">
                <a:solidFill>
                  <a:srgbClr val="FFFF00"/>
                </a:solidFill>
                <a:latin typeface="Book Antiqua" panose="02040602050305030304" pitchFamily="18" charset="0"/>
              </a:rPr>
              <a:t>signal and </a:t>
            </a:r>
            <a:r>
              <a:rPr lang="en-US" altLang="it-IT" sz="1400" b="1" u="sng" dirty="0" smtClean="0">
                <a:solidFill>
                  <a:srgbClr val="FFFF00"/>
                </a:solidFill>
                <a:latin typeface="Book Antiqua" panose="02040602050305030304" pitchFamily="18" charset="0"/>
              </a:rPr>
              <a:t>when the </a:t>
            </a:r>
            <a:r>
              <a:rPr lang="en-US" altLang="it-IT" sz="1400" b="1" u="sng" dirty="0">
                <a:solidFill>
                  <a:srgbClr val="FFFF00"/>
                </a:solidFill>
                <a:latin typeface="Book Antiqua" panose="02040602050305030304" pitchFamily="18" charset="0"/>
              </a:rPr>
              <a:t>receiver receives it</a:t>
            </a:r>
            <a:r>
              <a:rPr lang="en-US" altLang="it-IT" sz="1400" u="sng" dirty="0">
                <a:solidFill>
                  <a:srgbClr val="FFFF00"/>
                </a:solidFill>
                <a:latin typeface="Book Antiqua" panose="02040602050305030304" pitchFamily="18" charset="0"/>
              </a:rPr>
              <a:t> is </a:t>
            </a:r>
            <a:r>
              <a:rPr lang="en-US" altLang="it-IT" sz="1400" b="1" u="sng" dirty="0">
                <a:solidFill>
                  <a:srgbClr val="FFFF00"/>
                </a:solidFill>
                <a:latin typeface="Book Antiqua" panose="02040602050305030304" pitchFamily="18" charset="0"/>
              </a:rPr>
              <a:t>proportional to the distance from the satellite to the receiver</a:t>
            </a:r>
            <a:r>
              <a:rPr lang="en-US" altLang="it-IT" sz="1400" dirty="0">
                <a:latin typeface="Book Antiqua" panose="02040602050305030304" pitchFamily="18" charset="0"/>
              </a:rPr>
              <a:t>. </a:t>
            </a:r>
            <a:r>
              <a:rPr lang="en-US" altLang="it-IT" sz="1400" dirty="0" smtClean="0">
                <a:latin typeface="Book Antiqua" panose="02040602050305030304" pitchFamily="18" charset="0"/>
              </a:rPr>
              <a:t/>
            </a:r>
            <a:br>
              <a:rPr lang="en-US" altLang="it-IT" sz="1400" dirty="0" smtClean="0">
                <a:latin typeface="Book Antiqua" panose="02040602050305030304" pitchFamily="18" charset="0"/>
              </a:rPr>
            </a:br>
            <a:r>
              <a:rPr lang="en-US" altLang="it-IT" sz="1400" u="sng" dirty="0" smtClean="0">
                <a:latin typeface="Book Antiqua" panose="02040602050305030304" pitchFamily="18" charset="0"/>
              </a:rPr>
              <a:t>A </a:t>
            </a:r>
            <a:r>
              <a:rPr lang="en-US" altLang="it-IT" sz="1400" u="sng" dirty="0">
                <a:latin typeface="Book Antiqua" panose="02040602050305030304" pitchFamily="18" charset="0"/>
              </a:rPr>
              <a:t>GPS receiver monitors multiple satellites and solves equations to determine the precise position of the receiver and its deviation from true time</a:t>
            </a:r>
            <a:r>
              <a:rPr lang="en-US" altLang="it-IT" sz="1400" dirty="0">
                <a:latin typeface="Book Antiqua" panose="02040602050305030304" pitchFamily="18" charset="0"/>
              </a:rPr>
              <a:t>. </a:t>
            </a:r>
            <a:r>
              <a:rPr lang="en-US" altLang="it-IT" sz="1400" dirty="0" smtClean="0">
                <a:latin typeface="Book Antiqua" panose="02040602050305030304" pitchFamily="18" charset="0"/>
              </a:rPr>
              <a:t>A </a:t>
            </a:r>
            <a:r>
              <a:rPr lang="en-US" altLang="it-IT" sz="1400" b="1" dirty="0" smtClean="0">
                <a:solidFill>
                  <a:srgbClr val="FFFF00"/>
                </a:solidFill>
                <a:latin typeface="Book Antiqua" panose="02040602050305030304" pitchFamily="18" charset="0"/>
              </a:rPr>
              <a:t>minimum of </a:t>
            </a:r>
            <a:r>
              <a:rPr lang="en-US" altLang="it-IT" sz="1400" b="1" dirty="0">
                <a:solidFill>
                  <a:srgbClr val="FFFF00"/>
                </a:solidFill>
                <a:latin typeface="Book Antiqua" panose="02040602050305030304" pitchFamily="18" charset="0"/>
              </a:rPr>
              <a:t>four satellites must be in view of the receiver </a:t>
            </a:r>
            <a:r>
              <a:rPr lang="en-US" altLang="it-IT" sz="1400" dirty="0" smtClean="0">
                <a:solidFill>
                  <a:srgbClr val="FFFF00"/>
                </a:solidFill>
                <a:latin typeface="Book Antiqua" panose="02040602050305030304" pitchFamily="18" charset="0"/>
              </a:rPr>
              <a:t/>
            </a:r>
            <a:br>
              <a:rPr lang="en-US" altLang="it-IT" sz="1400" dirty="0" smtClean="0">
                <a:solidFill>
                  <a:srgbClr val="FFFF00"/>
                </a:solidFill>
                <a:latin typeface="Book Antiqua" panose="02040602050305030304" pitchFamily="18" charset="0"/>
              </a:rPr>
            </a:br>
            <a:r>
              <a:rPr lang="en-US" altLang="it-IT" sz="1400" dirty="0" smtClean="0">
                <a:latin typeface="Book Antiqua" panose="02040602050305030304" pitchFamily="18" charset="0"/>
              </a:rPr>
              <a:t>for computing 4 </a:t>
            </a:r>
            <a:r>
              <a:rPr lang="en-US" altLang="it-IT" sz="1400" dirty="0">
                <a:latin typeface="Book Antiqua" panose="02040602050305030304" pitchFamily="18" charset="0"/>
              </a:rPr>
              <a:t>unknown quantities </a:t>
            </a:r>
            <a:r>
              <a:rPr lang="en-US" altLang="it-IT" sz="1400" dirty="0" smtClean="0">
                <a:latin typeface="Book Antiqua" panose="02040602050305030304" pitchFamily="18" charset="0"/>
              </a:rPr>
              <a:t>(</a:t>
            </a:r>
            <a:r>
              <a:rPr lang="en-US" altLang="it-IT" sz="1400" u="sng" dirty="0" smtClean="0">
                <a:latin typeface="Book Antiqua" panose="02040602050305030304" pitchFamily="18" charset="0"/>
              </a:rPr>
              <a:t>3 </a:t>
            </a:r>
            <a:r>
              <a:rPr lang="en-US" altLang="it-IT" sz="1400" u="sng" dirty="0">
                <a:latin typeface="Book Antiqua" panose="02040602050305030304" pitchFamily="18" charset="0"/>
              </a:rPr>
              <a:t>position coordinates and clock deviation from </a:t>
            </a:r>
            <a:r>
              <a:rPr lang="en-US" altLang="it-IT" sz="1400" u="sng" dirty="0" smtClean="0">
                <a:latin typeface="Book Antiqua" panose="02040602050305030304" pitchFamily="18" charset="0"/>
              </a:rPr>
              <a:t>satellites </a:t>
            </a:r>
            <a:r>
              <a:rPr lang="en-US" altLang="it-IT" sz="1400" u="sng" dirty="0">
                <a:latin typeface="Book Antiqua" panose="02040602050305030304" pitchFamily="18" charset="0"/>
              </a:rPr>
              <a:t>time</a:t>
            </a:r>
            <a:r>
              <a:rPr lang="en-US" altLang="it-IT" sz="1400" dirty="0">
                <a:latin typeface="Book Antiqua" panose="02040602050305030304" pitchFamily="18" charset="0"/>
              </a:rPr>
              <a:t>). </a:t>
            </a:r>
            <a:r>
              <a:rPr lang="en-US" altLang="it-IT" sz="1400" dirty="0" smtClean="0">
                <a:latin typeface="Book Antiqua" panose="02040602050305030304" pitchFamily="18" charset="0"/>
              </a:rPr>
              <a:t/>
            </a:r>
            <a:br>
              <a:rPr lang="en-US" altLang="it-IT" sz="1400" dirty="0" smtClean="0">
                <a:latin typeface="Book Antiqua" panose="02040602050305030304" pitchFamily="18" charset="0"/>
              </a:rPr>
            </a:br>
            <a:r>
              <a:rPr lang="en-US" altLang="it-IT" sz="1400" dirty="0" smtClean="0">
                <a:latin typeface="Book Antiqua" panose="02040602050305030304" pitchFamily="18" charset="0"/>
              </a:rPr>
              <a:t>About </a:t>
            </a:r>
            <a:r>
              <a:rPr lang="en-US" altLang="it-IT" sz="1400" dirty="0">
                <a:latin typeface="Book Antiqua" panose="02040602050305030304" pitchFamily="18" charset="0"/>
              </a:rPr>
              <a:t>nine satellites are visible from any point on the ground at any </a:t>
            </a:r>
            <a:r>
              <a:rPr lang="en-US" altLang="it-IT" sz="1400" dirty="0" smtClean="0">
                <a:latin typeface="Book Antiqua" panose="02040602050305030304" pitchFamily="18" charset="0"/>
              </a:rPr>
              <a:t>time </a:t>
            </a:r>
            <a:r>
              <a:rPr lang="en-US" altLang="it-IT" sz="1400" dirty="0" smtClean="0">
                <a:latin typeface="Book Antiqua" panose="02040602050305030304" pitchFamily="18" charset="0"/>
                <a:sym typeface="Wingdings" panose="05000000000000000000" pitchFamily="2" charset="2"/>
              </a:rPr>
              <a:t></a:t>
            </a:r>
            <a:r>
              <a:rPr lang="en-US" altLang="it-IT" sz="1400" dirty="0" smtClean="0">
                <a:latin typeface="Book Antiqua" panose="02040602050305030304" pitchFamily="18" charset="0"/>
              </a:rPr>
              <a:t> enough redundancy! </a:t>
            </a:r>
            <a:endParaRPr lang="it-IT" altLang="it-IT" sz="1400" dirty="0" smtClean="0">
              <a:latin typeface="Book Antiqua" panose="02040602050305030304" pitchFamily="18" charset="0"/>
            </a:endParaRPr>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1586" y="2543010"/>
            <a:ext cx="1316432" cy="1316432"/>
          </a:xfrm>
          <a:prstGeom prst="rect">
            <a:avLst/>
          </a:prstGeom>
        </p:spPr>
      </p:pic>
      <p:pic>
        <p:nvPicPr>
          <p:cNvPr id="3" name="Immagine 2"/>
          <p:cNvPicPr>
            <a:picLocks noChangeAspect="1"/>
          </p:cNvPicPr>
          <p:nvPr/>
        </p:nvPicPr>
        <p:blipFill>
          <a:blip r:embed="rId4"/>
          <a:stretch>
            <a:fillRect/>
          </a:stretch>
        </p:blipFill>
        <p:spPr>
          <a:xfrm>
            <a:off x="194926" y="3139568"/>
            <a:ext cx="1867364" cy="1482035"/>
          </a:xfrm>
          <a:prstGeom prst="rect">
            <a:avLst/>
          </a:prstGeom>
        </p:spPr>
      </p:pic>
      <p:pic>
        <p:nvPicPr>
          <p:cNvPr id="4" name="Immagine 3"/>
          <p:cNvPicPr>
            <a:picLocks noChangeAspect="1"/>
          </p:cNvPicPr>
          <p:nvPr/>
        </p:nvPicPr>
        <p:blipFill>
          <a:blip r:embed="rId5"/>
          <a:stretch>
            <a:fillRect/>
          </a:stretch>
        </p:blipFill>
        <p:spPr>
          <a:xfrm>
            <a:off x="4243470" y="2952028"/>
            <a:ext cx="2724150" cy="1676400"/>
          </a:xfrm>
          <a:prstGeom prst="rect">
            <a:avLst/>
          </a:prstGeom>
        </p:spPr>
      </p:pic>
      <p:pic>
        <p:nvPicPr>
          <p:cNvPr id="5" name="Immagine 4"/>
          <p:cNvPicPr>
            <a:picLocks noChangeAspect="1"/>
          </p:cNvPicPr>
          <p:nvPr/>
        </p:nvPicPr>
        <p:blipFill>
          <a:blip r:embed="rId6"/>
          <a:stretch>
            <a:fillRect/>
          </a:stretch>
        </p:blipFill>
        <p:spPr>
          <a:xfrm>
            <a:off x="1868881" y="2371207"/>
            <a:ext cx="2286000" cy="1828800"/>
          </a:xfrm>
          <a:prstGeom prst="rect">
            <a:avLst/>
          </a:prstGeom>
        </p:spPr>
      </p:pic>
      <p:sp>
        <p:nvSpPr>
          <p:cNvPr id="6" name="Rettangolo 5"/>
          <p:cNvSpPr/>
          <p:nvPr/>
        </p:nvSpPr>
        <p:spPr>
          <a:xfrm>
            <a:off x="7031641" y="3828745"/>
            <a:ext cx="1968641" cy="646331"/>
          </a:xfrm>
          <a:prstGeom prst="rect">
            <a:avLst/>
          </a:prstGeom>
        </p:spPr>
        <p:txBody>
          <a:bodyPr wrap="square">
            <a:spAutoFit/>
          </a:bodyPr>
          <a:lstStyle/>
          <a:p>
            <a:r>
              <a:rPr lang="it-IT" dirty="0" smtClean="0"/>
              <a:t>Terra </a:t>
            </a:r>
            <a:r>
              <a:rPr lang="it-IT" dirty="0" smtClean="0">
                <a:sym typeface="Symbol" panose="05050102010706020507" pitchFamily="18" charset="2"/>
              </a:rPr>
              <a:t> </a:t>
            </a:r>
            <a:r>
              <a:rPr lang="it-IT" dirty="0" smtClean="0"/>
              <a:t>tre sfere </a:t>
            </a:r>
            <a:r>
              <a:rPr lang="it-IT" dirty="0" smtClean="0">
                <a:sym typeface="Wingdings" panose="05000000000000000000" pitchFamily="2" charset="2"/>
              </a:rPr>
              <a:t> punto </a:t>
            </a:r>
            <a:r>
              <a:rPr lang="it-IT" i="1" dirty="0" smtClean="0">
                <a:sym typeface="Wingdings" panose="05000000000000000000" pitchFamily="2" charset="2"/>
              </a:rPr>
              <a:t>P</a:t>
            </a:r>
            <a:r>
              <a:rPr lang="it-IT" sz="1200" i="1" dirty="0" smtClean="0">
                <a:sym typeface="Wingdings" panose="05000000000000000000" pitchFamily="2" charset="2"/>
              </a:rPr>
              <a:t> </a:t>
            </a:r>
            <a:r>
              <a:rPr lang="it-IT" dirty="0" smtClean="0">
                <a:sym typeface="Wingdings" panose="05000000000000000000" pitchFamily="2" charset="2"/>
              </a:rPr>
              <a:t>(</a:t>
            </a:r>
            <a:r>
              <a:rPr lang="it-IT" i="1" dirty="0" err="1" smtClean="0">
                <a:sym typeface="Wingdings" panose="05000000000000000000" pitchFamily="2" charset="2"/>
              </a:rPr>
              <a:t>x</a:t>
            </a:r>
            <a:r>
              <a:rPr lang="it-IT" dirty="0" err="1" smtClean="0">
                <a:sym typeface="Wingdings" panose="05000000000000000000" pitchFamily="2" charset="2"/>
              </a:rPr>
              <a:t>,</a:t>
            </a:r>
            <a:r>
              <a:rPr lang="it-IT" i="1" dirty="0" err="1" smtClean="0">
                <a:sym typeface="Wingdings" panose="05000000000000000000" pitchFamily="2" charset="2"/>
              </a:rPr>
              <a:t>y</a:t>
            </a:r>
            <a:r>
              <a:rPr lang="it-IT" dirty="0" err="1" smtClean="0">
                <a:sym typeface="Wingdings" panose="05000000000000000000" pitchFamily="2" charset="2"/>
              </a:rPr>
              <a:t>,</a:t>
            </a:r>
            <a:r>
              <a:rPr lang="it-IT" i="1" dirty="0" err="1" smtClean="0">
                <a:sym typeface="Wingdings" panose="05000000000000000000" pitchFamily="2" charset="2"/>
              </a:rPr>
              <a:t>z</a:t>
            </a:r>
            <a:r>
              <a:rPr lang="it-IT" dirty="0" smtClean="0">
                <a:sym typeface="Wingdings" panose="05000000000000000000" pitchFamily="2" charset="2"/>
              </a:rPr>
              <a:t>)</a:t>
            </a:r>
            <a:endParaRPr lang="it-IT" dirty="0"/>
          </a:p>
        </p:txBody>
      </p:sp>
    </p:spTree>
    <p:extLst>
      <p:ext uri="{BB962C8B-B14F-4D97-AF65-F5344CB8AC3E}">
        <p14:creationId xmlns:p14="http://schemas.microsoft.com/office/powerpoint/2010/main" val="174462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3"/>
          <p:cNvSpPr>
            <a:spLocks noGrp="1"/>
          </p:cNvSpPr>
          <p:nvPr>
            <p:ph type="ftr" sz="quarter" idx="10"/>
          </p:nvPr>
        </p:nvSpPr>
        <p:spPr/>
        <p:txBody>
          <a:bodyPr/>
          <a:lstStyle/>
          <a:p>
            <a:pPr>
              <a:defRPr/>
            </a:pPr>
            <a:r>
              <a:rPr lang="it-IT" altLang="it-IT"/>
              <a:t>Metrologia e Sistema Internazionale</a:t>
            </a:r>
          </a:p>
        </p:txBody>
      </p:sp>
      <p:sp>
        <p:nvSpPr>
          <p:cNvPr id="147458" name="Rectangle 2"/>
          <p:cNvSpPr>
            <a:spLocks noGrp="1" noChangeArrowheads="1"/>
          </p:cNvSpPr>
          <p:nvPr>
            <p:ph type="title"/>
          </p:nvPr>
        </p:nvSpPr>
        <p:spPr>
          <a:xfrm>
            <a:off x="0" y="0"/>
            <a:ext cx="9144000" cy="1058863"/>
          </a:xfrm>
        </p:spPr>
        <p:txBody>
          <a:bodyPr/>
          <a:lstStyle/>
          <a:p>
            <a:pPr algn="ctr" eaLnBrk="1" hangingPunct="1">
              <a:defRPr/>
            </a:pPr>
            <a:r>
              <a:rPr lang="it-IT" altLang="it-IT" dirty="0" smtClean="0">
                <a:solidFill>
                  <a:schemeClr val="tx1"/>
                </a:solidFill>
                <a:latin typeface="Book Antiqua" panose="02040602050305030304" pitchFamily="18" charset="0"/>
              </a:rPr>
              <a:t>AMPERE</a:t>
            </a:r>
          </a:p>
        </p:txBody>
      </p:sp>
      <p:sp>
        <p:nvSpPr>
          <p:cNvPr id="147459" name="Rectangle 3"/>
          <p:cNvSpPr>
            <a:spLocks noChangeArrowheads="1"/>
          </p:cNvSpPr>
          <p:nvPr/>
        </p:nvSpPr>
        <p:spPr bwMode="auto">
          <a:xfrm>
            <a:off x="252413" y="1001713"/>
            <a:ext cx="8751887" cy="1430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20000"/>
              <a:buChar char="•"/>
              <a:tabLst>
                <a:tab pos="5197475" algn="l"/>
              </a:tabLst>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tabLst>
                <a:tab pos="5197475" algn="l"/>
              </a:tabLst>
              <a:defRPr sz="2800">
                <a:solidFill>
                  <a:schemeClr val="tx1"/>
                </a:solidFill>
                <a:latin typeface="Tahoma" panose="020B0604030504040204" pitchFamily="34" charset="0"/>
              </a:defRPr>
            </a:lvl2pPr>
            <a:lvl3pPr marL="1143000" indent="-228600">
              <a:spcBef>
                <a:spcPct val="20000"/>
              </a:spcBef>
              <a:buClr>
                <a:schemeClr val="hlink"/>
              </a:buClr>
              <a:buSzPct val="120000"/>
              <a:buChar char="•"/>
              <a:tabLst>
                <a:tab pos="5197475" algn="l"/>
              </a:tabLst>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tabLst>
                <a:tab pos="5197475" algn="l"/>
              </a:tabLst>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9pPr>
          </a:lstStyle>
          <a:p>
            <a:pPr eaLnBrk="1" hangingPunct="1">
              <a:lnSpc>
                <a:spcPct val="90000"/>
              </a:lnSpc>
              <a:buClr>
                <a:schemeClr val="tx1"/>
              </a:buClr>
              <a:buFontTx/>
              <a:buNone/>
              <a:defRPr/>
            </a:pPr>
            <a:r>
              <a:rPr lang="it-IT" altLang="it-IT" b="1" u="sng" smtClean="0">
                <a:effectLst>
                  <a:outerShdw blurRad="38100" dist="38100" dir="2700000" algn="tl">
                    <a:srgbClr val="000000"/>
                  </a:outerShdw>
                </a:effectLst>
                <a:latin typeface="Book Antiqua" panose="02040602050305030304" pitchFamily="18" charset="0"/>
              </a:rPr>
              <a:t>L’</a:t>
            </a:r>
            <a:r>
              <a:rPr lang="it-IT" altLang="it-IT" b="1" u="sng" smtClean="0">
                <a:solidFill>
                  <a:srgbClr val="FFFF00"/>
                </a:solidFill>
                <a:effectLst>
                  <a:outerShdw blurRad="38100" dist="38100" dir="2700000" algn="tl">
                    <a:srgbClr val="000000"/>
                  </a:outerShdw>
                </a:effectLst>
                <a:latin typeface="Book Antiqua" panose="02040602050305030304" pitchFamily="18" charset="0"/>
                <a:sym typeface="Symbol" panose="05050102010706020507" pitchFamily="18" charset="2"/>
              </a:rPr>
              <a:t>ampere </a:t>
            </a:r>
            <a:r>
              <a:rPr lang="it-IT" altLang="it-IT" b="1" u="sng" smtClean="0">
                <a:effectLst>
                  <a:outerShdw blurRad="38100" dist="38100" dir="2700000" algn="tl">
                    <a:srgbClr val="000000"/>
                  </a:outerShdw>
                </a:effectLst>
                <a:latin typeface="Book Antiqua" panose="02040602050305030304" pitchFamily="18" charset="0"/>
              </a:rPr>
              <a:t>è l’intensità di corrente elettrica “che 'attrae' due fili paralleli e distanti 1 m“ </a:t>
            </a:r>
            <a:br>
              <a:rPr lang="it-IT" altLang="it-IT" b="1" u="sng" smtClean="0">
                <a:effectLst>
                  <a:outerShdw blurRad="38100" dist="38100" dir="2700000" algn="tl">
                    <a:srgbClr val="000000"/>
                  </a:outerShdw>
                </a:effectLst>
                <a:latin typeface="Book Antiqua" panose="02040602050305030304" pitchFamily="18" charset="0"/>
              </a:rPr>
            </a:br>
            <a:r>
              <a:rPr lang="it-IT" altLang="it-IT" b="1" u="sng" smtClean="0">
                <a:effectLst>
                  <a:outerShdw blurRad="38100" dist="38100" dir="2700000" algn="tl">
                    <a:srgbClr val="000000"/>
                  </a:outerShdw>
                </a:effectLst>
                <a:latin typeface="Book Antiqua" panose="02040602050305030304" pitchFamily="18" charset="0"/>
              </a:rPr>
              <a:t>con una forza di 2</a:t>
            </a:r>
            <a:r>
              <a:rPr lang="it-IT" altLang="it-IT" b="1" u="sng" smtClean="0">
                <a:effectLst>
                  <a:outerShdw blurRad="38100" dist="38100" dir="2700000" algn="tl">
                    <a:srgbClr val="000000"/>
                  </a:outerShdw>
                </a:effectLst>
                <a:latin typeface="Book Antiqua" panose="02040602050305030304" pitchFamily="18" charset="0"/>
                <a:sym typeface="Symbol" panose="05050102010706020507" pitchFamily="18" charset="2"/>
              </a:rPr>
              <a:t></a:t>
            </a:r>
            <a:r>
              <a:rPr lang="it-IT" altLang="it-IT" b="1" u="sng" smtClean="0">
                <a:effectLst>
                  <a:outerShdw blurRad="38100" dist="38100" dir="2700000" algn="tl">
                    <a:srgbClr val="000000"/>
                  </a:outerShdw>
                </a:effectLst>
                <a:latin typeface="Book Antiqua" panose="02040602050305030304" pitchFamily="18" charset="0"/>
              </a:rPr>
              <a:t>10</a:t>
            </a:r>
            <a:r>
              <a:rPr lang="it-IT" altLang="it-IT" b="1" u="sng" baseline="30000" smtClean="0">
                <a:effectLst>
                  <a:outerShdw blurRad="38100" dist="38100" dir="2700000" algn="tl">
                    <a:srgbClr val="000000"/>
                  </a:outerShdw>
                </a:effectLst>
                <a:latin typeface="Book Antiqua" panose="02040602050305030304" pitchFamily="18" charset="0"/>
              </a:rPr>
              <a:t>-7</a:t>
            </a:r>
            <a:r>
              <a:rPr lang="it-IT" altLang="it-IT" b="1" u="sng" smtClean="0">
                <a:effectLst>
                  <a:outerShdw blurRad="38100" dist="38100" dir="2700000" algn="tl">
                    <a:srgbClr val="000000"/>
                  </a:outerShdw>
                </a:effectLst>
                <a:latin typeface="Book Antiqua" panose="02040602050305030304" pitchFamily="18" charset="0"/>
              </a:rPr>
              <a:t> N/m” </a:t>
            </a:r>
            <a:r>
              <a:rPr lang="it-IT" altLang="it-IT" b="1" smtClean="0">
                <a:effectLst>
                  <a:outerShdw blurRad="38100" dist="38100" dir="2700000" algn="tl">
                    <a:srgbClr val="000000"/>
                  </a:outerShdw>
                </a:effectLst>
                <a:latin typeface="Book Antiqua" panose="02040602050305030304" pitchFamily="18" charset="0"/>
                <a:sym typeface="Symbol" panose="05050102010706020507" pitchFamily="18" charset="2"/>
              </a:rPr>
              <a:t></a:t>
            </a:r>
            <a:r>
              <a:rPr lang="it-IT" altLang="it-IT" b="1" i="1" smtClean="0">
                <a:effectLst>
                  <a:outerShdw blurRad="38100" dist="38100" dir="2700000" algn="tl">
                    <a:srgbClr val="000000"/>
                  </a:outerShdw>
                </a:effectLst>
                <a:latin typeface="Book Antiqua" panose="02040602050305030304" pitchFamily="18" charset="0"/>
                <a:sym typeface="Symbol" panose="05050102010706020507" pitchFamily="18" charset="2"/>
              </a:rPr>
              <a:t></a:t>
            </a:r>
            <a:r>
              <a:rPr lang="it-IT" altLang="it-IT" b="1" baseline="-25000" smtClean="0">
                <a:effectLst>
                  <a:outerShdw blurRad="38100" dist="38100" dir="2700000" algn="tl">
                    <a:srgbClr val="000000"/>
                  </a:outerShdw>
                </a:effectLst>
                <a:latin typeface="Book Antiqua" panose="02040602050305030304" pitchFamily="18" charset="0"/>
                <a:sym typeface="Symbol" panose="05050102010706020507" pitchFamily="18" charset="2"/>
              </a:rPr>
              <a:t>0</a:t>
            </a:r>
            <a:r>
              <a:rPr lang="it-IT" altLang="it-IT" b="1" smtClean="0">
                <a:effectLst>
                  <a:outerShdw blurRad="38100" dist="38100" dir="2700000" algn="tl">
                    <a:srgbClr val="000000"/>
                  </a:outerShdw>
                </a:effectLst>
                <a:latin typeface="Book Antiqua" panose="02040602050305030304" pitchFamily="18" charset="0"/>
                <a:sym typeface="Symbol" panose="05050102010706020507" pitchFamily="18" charset="2"/>
              </a:rPr>
              <a:t> nota INC=0</a:t>
            </a:r>
          </a:p>
        </p:txBody>
      </p:sp>
      <p:pic>
        <p:nvPicPr>
          <p:cNvPr id="14746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250" y="2493963"/>
            <a:ext cx="5549900" cy="356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7464" name="Group 8"/>
          <p:cNvGrpSpPr>
            <a:grpSpLocks/>
          </p:cNvGrpSpPr>
          <p:nvPr/>
        </p:nvGrpSpPr>
        <p:grpSpPr bwMode="auto">
          <a:xfrm>
            <a:off x="252413" y="6091238"/>
            <a:ext cx="9037637" cy="493712"/>
            <a:chOff x="159" y="3837"/>
            <a:chExt cx="5693" cy="311"/>
          </a:xfrm>
        </p:grpSpPr>
        <p:sp>
          <p:nvSpPr>
            <p:cNvPr id="147460" name="Rectangle 4"/>
            <p:cNvSpPr>
              <a:spLocks noChangeArrowheads="1"/>
            </p:cNvSpPr>
            <p:nvPr/>
          </p:nvSpPr>
          <p:spPr bwMode="auto">
            <a:xfrm>
              <a:off x="159" y="3837"/>
              <a:ext cx="5693" cy="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80000"/>
                </a:lnSpc>
                <a:spcBef>
                  <a:spcPct val="10000"/>
                </a:spcBef>
                <a:buClr>
                  <a:schemeClr val="tx1"/>
                </a:buClr>
                <a:buFontTx/>
                <a:buNone/>
                <a:defRPr/>
              </a:pPr>
              <a:r>
                <a:rPr lang="it-IT" altLang="it-IT" b="1" smtClean="0">
                  <a:latin typeface="Book Antiqua" panose="02040602050305030304" pitchFamily="18" charset="0"/>
                </a:rPr>
                <a:t>Unità elettriche realizzate non meglio di</a:t>
              </a:r>
              <a:r>
                <a:rPr lang="it-IT" altLang="it-IT" smtClean="0">
                  <a:latin typeface="Book Antiqua" panose="02040602050305030304" pitchFamily="18" charset="0"/>
                </a:rPr>
                <a:t> </a:t>
              </a:r>
              <a:r>
                <a:rPr lang="it-IT" altLang="it-IT" b="1" smtClean="0">
                  <a:latin typeface="Book Antiqua" panose="02040602050305030304" pitchFamily="18" charset="0"/>
                </a:rPr>
                <a:t>10</a:t>
              </a:r>
              <a:r>
                <a:rPr lang="it-IT" altLang="it-IT" b="1" baseline="30000" smtClean="0">
                  <a:latin typeface="Book Antiqua" panose="02040602050305030304" pitchFamily="18" charset="0"/>
                </a:rPr>
                <a:t>-7</a:t>
              </a:r>
            </a:p>
          </p:txBody>
        </p:sp>
        <p:sp>
          <p:nvSpPr>
            <p:cNvPr id="68617" name="Line 7"/>
            <p:cNvSpPr>
              <a:spLocks noChangeShapeType="1"/>
            </p:cNvSpPr>
            <p:nvPr/>
          </p:nvSpPr>
          <p:spPr bwMode="auto">
            <a:xfrm>
              <a:off x="3295" y="4098"/>
              <a:ext cx="2059" cy="10"/>
            </a:xfrm>
            <a:prstGeom prst="line">
              <a:avLst/>
            </a:prstGeom>
            <a:noFill/>
            <a:ln w="508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745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746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74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5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egnaposto piè di pagina 3"/>
          <p:cNvSpPr>
            <a:spLocks noGrp="1"/>
          </p:cNvSpPr>
          <p:nvPr>
            <p:ph type="ftr" sz="quarter" idx="10"/>
          </p:nvPr>
        </p:nvSpPr>
        <p:spPr/>
        <p:txBody>
          <a:bodyPr/>
          <a:lstStyle/>
          <a:p>
            <a:pPr>
              <a:defRPr/>
            </a:pPr>
            <a:r>
              <a:rPr lang="it-IT" altLang="it-IT"/>
              <a:t>Metrologia e Sistema Internazionale</a:t>
            </a:r>
          </a:p>
        </p:txBody>
      </p:sp>
      <p:sp>
        <p:nvSpPr>
          <p:cNvPr id="149506" name="Rectangle 2"/>
          <p:cNvSpPr>
            <a:spLocks noGrp="1" noChangeArrowheads="1"/>
          </p:cNvSpPr>
          <p:nvPr>
            <p:ph type="title"/>
          </p:nvPr>
        </p:nvSpPr>
        <p:spPr>
          <a:xfrm>
            <a:off x="0" y="0"/>
            <a:ext cx="9144000" cy="1058863"/>
          </a:xfrm>
        </p:spPr>
        <p:txBody>
          <a:bodyPr/>
          <a:lstStyle/>
          <a:p>
            <a:pPr algn="ctr" eaLnBrk="1" hangingPunct="1">
              <a:defRPr/>
            </a:pPr>
            <a:r>
              <a:rPr lang="it-IT" altLang="it-IT" dirty="0" smtClean="0">
                <a:solidFill>
                  <a:schemeClr val="tx1"/>
                </a:solidFill>
                <a:latin typeface="Book Antiqua" panose="02040602050305030304" pitchFamily="18" charset="0"/>
              </a:rPr>
              <a:t>KELVIN, MOLE, E CANDELA</a:t>
            </a:r>
          </a:p>
        </p:txBody>
      </p:sp>
      <p:grpSp>
        <p:nvGrpSpPr>
          <p:cNvPr id="149515" name="Group 11"/>
          <p:cNvGrpSpPr>
            <a:grpSpLocks/>
          </p:cNvGrpSpPr>
          <p:nvPr/>
        </p:nvGrpSpPr>
        <p:grpSpPr bwMode="auto">
          <a:xfrm>
            <a:off x="252413" y="1001713"/>
            <a:ext cx="8751887" cy="1430337"/>
            <a:chOff x="159" y="631"/>
            <a:chExt cx="5513" cy="901"/>
          </a:xfrm>
        </p:grpSpPr>
        <p:sp>
          <p:nvSpPr>
            <p:cNvPr id="149507" name="Rectangle 3"/>
            <p:cNvSpPr>
              <a:spLocks noChangeArrowheads="1"/>
            </p:cNvSpPr>
            <p:nvPr/>
          </p:nvSpPr>
          <p:spPr bwMode="auto">
            <a:xfrm>
              <a:off x="159" y="631"/>
              <a:ext cx="5513" cy="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b="1" u="sng" dirty="0" smtClean="0">
                  <a:latin typeface="Book Antiqua" panose="02040602050305030304" pitchFamily="18" charset="0"/>
                </a:rPr>
                <a:t>Il </a:t>
              </a:r>
              <a:r>
                <a:rPr lang="it-IT" altLang="it-IT" b="1" u="sng" dirty="0" smtClean="0">
                  <a:solidFill>
                    <a:srgbClr val="FFFF00"/>
                  </a:solidFill>
                  <a:latin typeface="Book Antiqua" panose="02040602050305030304" pitchFamily="18" charset="0"/>
                  <a:sym typeface="Symbol" panose="05050102010706020507" pitchFamily="18" charset="2"/>
                </a:rPr>
                <a:t>kelvin (K) </a:t>
              </a:r>
              <a:r>
                <a:rPr lang="it-IT" altLang="it-IT" b="1" u="sng" dirty="0" smtClean="0">
                  <a:latin typeface="Book Antiqua" panose="02040602050305030304" pitchFamily="18" charset="0"/>
                </a:rPr>
                <a:t>è la frazione 1/273.16 della temperatura del punto triplo dell’acqua </a:t>
              </a:r>
              <a:br>
                <a:rPr lang="it-IT" altLang="it-IT" b="1" u="sng" dirty="0" smtClean="0">
                  <a:latin typeface="Book Antiqua" panose="02040602050305030304" pitchFamily="18" charset="0"/>
                </a:rPr>
              </a:br>
              <a:r>
                <a:rPr lang="it-IT" altLang="it-IT" b="1" dirty="0" smtClean="0">
                  <a:latin typeface="Book Antiqua" panose="02040602050305030304" pitchFamily="18" charset="0"/>
                  <a:sym typeface="Symbol" panose="05050102010706020507" pitchFamily="18" charset="2"/>
                </a:rPr>
                <a:t>Si realizza con INC10</a:t>
              </a:r>
              <a:r>
                <a:rPr lang="it-IT" altLang="it-IT" b="1" baseline="30000" dirty="0" smtClean="0">
                  <a:latin typeface="Book Antiqua" panose="02040602050305030304" pitchFamily="18" charset="0"/>
                  <a:sym typeface="Symbol" panose="05050102010706020507" pitchFamily="18" charset="2"/>
                </a:rPr>
                <a:t>-6</a:t>
              </a:r>
              <a:r>
                <a:rPr lang="it-IT" altLang="it-IT" b="1" dirty="0" smtClean="0">
                  <a:latin typeface="Book Antiqua" panose="02040602050305030304" pitchFamily="18" charset="0"/>
                  <a:sym typeface="Symbol" panose="05050102010706020507" pitchFamily="18" charset="2"/>
                </a:rPr>
                <a:t> a temp. ambiente</a:t>
              </a:r>
            </a:p>
          </p:txBody>
        </p:sp>
        <p:sp>
          <p:nvSpPr>
            <p:cNvPr id="70669" name="Line 8"/>
            <p:cNvSpPr>
              <a:spLocks noChangeShapeType="1"/>
            </p:cNvSpPr>
            <p:nvPr/>
          </p:nvSpPr>
          <p:spPr bwMode="auto">
            <a:xfrm>
              <a:off x="1964" y="1464"/>
              <a:ext cx="1039" cy="0"/>
            </a:xfrm>
            <a:prstGeom prst="line">
              <a:avLst/>
            </a:prstGeom>
            <a:noFill/>
            <a:ln w="508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grpSp>
      <p:grpSp>
        <p:nvGrpSpPr>
          <p:cNvPr id="149516" name="Group 12"/>
          <p:cNvGrpSpPr>
            <a:grpSpLocks/>
          </p:cNvGrpSpPr>
          <p:nvPr/>
        </p:nvGrpSpPr>
        <p:grpSpPr bwMode="auto">
          <a:xfrm>
            <a:off x="254000" y="2609850"/>
            <a:ext cx="8890000" cy="1917700"/>
            <a:chOff x="160" y="1644"/>
            <a:chExt cx="5600" cy="1208"/>
          </a:xfrm>
        </p:grpSpPr>
        <p:sp>
          <p:nvSpPr>
            <p:cNvPr id="149510" name="Rectangle 6"/>
            <p:cNvSpPr>
              <a:spLocks noChangeArrowheads="1"/>
            </p:cNvSpPr>
            <p:nvPr/>
          </p:nvSpPr>
          <p:spPr bwMode="auto">
            <a:xfrm>
              <a:off x="160" y="1644"/>
              <a:ext cx="5600" cy="1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b="1" u="sng" dirty="0" smtClean="0">
                  <a:latin typeface="Book Antiqua" panose="02040602050305030304" pitchFamily="18" charset="0"/>
                </a:rPr>
                <a:t>La </a:t>
              </a:r>
              <a:r>
                <a:rPr lang="it-IT" altLang="it-IT" b="1" u="sng" dirty="0" smtClean="0">
                  <a:solidFill>
                    <a:srgbClr val="FFFF00"/>
                  </a:solidFill>
                  <a:latin typeface="Book Antiqua" panose="02040602050305030304" pitchFamily="18" charset="0"/>
                  <a:sym typeface="Symbol" panose="05050102010706020507" pitchFamily="18" charset="2"/>
                </a:rPr>
                <a:t>mole (</a:t>
              </a:r>
              <a:r>
                <a:rPr lang="it-IT" altLang="it-IT" b="1" u="sng" dirty="0" err="1" smtClean="0">
                  <a:solidFill>
                    <a:srgbClr val="FFFF00"/>
                  </a:solidFill>
                  <a:latin typeface="Book Antiqua" panose="02040602050305030304" pitchFamily="18" charset="0"/>
                  <a:sym typeface="Symbol" panose="05050102010706020507" pitchFamily="18" charset="2"/>
                </a:rPr>
                <a:t>mol</a:t>
              </a:r>
              <a:r>
                <a:rPr lang="it-IT" altLang="it-IT" b="1" u="sng" dirty="0" smtClean="0">
                  <a:solidFill>
                    <a:srgbClr val="FFFF00"/>
                  </a:solidFill>
                  <a:latin typeface="Book Antiqua" panose="02040602050305030304" pitchFamily="18" charset="0"/>
                  <a:sym typeface="Symbol" panose="05050102010706020507" pitchFamily="18" charset="2"/>
                </a:rPr>
                <a:t>) </a:t>
              </a:r>
              <a:r>
                <a:rPr lang="it-IT" altLang="it-IT" b="1" u="sng" dirty="0" smtClean="0">
                  <a:latin typeface="Book Antiqua" panose="02040602050305030304" pitchFamily="18" charset="0"/>
                </a:rPr>
                <a:t>è la quantità di sostanza che contiene tante entità elementari quanti sono gli atomi contenuti  in 0.012 kg di </a:t>
              </a:r>
              <a:r>
                <a:rPr lang="it-IT" altLang="it-IT" b="1" u="sng" baseline="30000" dirty="0" smtClean="0">
                  <a:latin typeface="Book Antiqua" panose="02040602050305030304" pitchFamily="18" charset="0"/>
                </a:rPr>
                <a:t>12</a:t>
              </a:r>
              <a:r>
                <a:rPr lang="it-IT" altLang="it-IT" b="1" u="sng" dirty="0" smtClean="0">
                  <a:latin typeface="Book Antiqua" panose="02040602050305030304" pitchFamily="18" charset="0"/>
                </a:rPr>
                <a:t>C</a:t>
              </a:r>
              <a:br>
                <a:rPr lang="it-IT" altLang="it-IT" b="1" u="sng" dirty="0" smtClean="0">
                  <a:latin typeface="Book Antiqua" panose="02040602050305030304" pitchFamily="18" charset="0"/>
                </a:rPr>
              </a:br>
              <a:r>
                <a:rPr lang="it-IT" altLang="it-IT" b="1" dirty="0" smtClean="0">
                  <a:latin typeface="Book Antiqua" panose="02040602050305030304" pitchFamily="18" charset="0"/>
                  <a:sym typeface="Symbol" panose="05050102010706020507" pitchFamily="18" charset="2"/>
                </a:rPr>
                <a:t>Si realizza con INC810</a:t>
              </a:r>
              <a:r>
                <a:rPr lang="it-IT" altLang="it-IT" b="1" baseline="30000" dirty="0" smtClean="0">
                  <a:latin typeface="Book Antiqua" panose="02040602050305030304" pitchFamily="18" charset="0"/>
                  <a:sym typeface="Symbol" panose="05050102010706020507" pitchFamily="18" charset="2"/>
                </a:rPr>
                <a:t>-8</a:t>
              </a:r>
              <a:r>
                <a:rPr lang="it-IT" altLang="it-IT" b="1" dirty="0" smtClean="0">
                  <a:latin typeface="Book Antiqua" panose="02040602050305030304" pitchFamily="18" charset="0"/>
                  <a:sym typeface="Symbol" panose="05050102010706020507" pitchFamily="18" charset="2"/>
                </a:rPr>
                <a:t> (</a:t>
              </a:r>
              <a:r>
                <a:rPr lang="it-IT" altLang="it-IT" sz="2800" b="1" i="1" dirty="0" smtClean="0">
                  <a:latin typeface="Book Antiqua" panose="02040602050305030304" pitchFamily="18" charset="0"/>
                  <a:sym typeface="Symbol" panose="05050102010706020507" pitchFamily="18" charset="2"/>
                </a:rPr>
                <a:t>N</a:t>
              </a:r>
              <a:r>
                <a:rPr lang="it-IT" altLang="it-IT" sz="2800" b="1" baseline="-25000" dirty="0" smtClean="0">
                  <a:latin typeface="Book Antiqua" panose="02040602050305030304" pitchFamily="18" charset="0"/>
                  <a:sym typeface="Symbol" panose="05050102010706020507" pitchFamily="18" charset="2"/>
                </a:rPr>
                <a:t>A</a:t>
              </a:r>
              <a:r>
                <a:rPr lang="it-IT" altLang="it-IT" sz="2800" b="1" dirty="0" smtClean="0">
                  <a:latin typeface="Book Antiqua" panose="02040602050305030304" pitchFamily="18" charset="0"/>
                  <a:sym typeface="Symbol" panose="05050102010706020507" pitchFamily="18" charset="2"/>
                </a:rPr>
                <a:t>6.02210</a:t>
              </a:r>
              <a:r>
                <a:rPr lang="it-IT" altLang="it-IT" sz="2800" b="1" baseline="30000" dirty="0" smtClean="0">
                  <a:latin typeface="Book Antiqua" panose="02040602050305030304" pitchFamily="18" charset="0"/>
                  <a:sym typeface="Symbol" panose="05050102010706020507" pitchFamily="18" charset="2"/>
                </a:rPr>
                <a:t>23</a:t>
              </a:r>
              <a:r>
                <a:rPr lang="it-IT" altLang="it-IT" sz="2800" b="1" dirty="0" smtClean="0">
                  <a:latin typeface="Book Antiqua" panose="02040602050305030304" pitchFamily="18" charset="0"/>
                  <a:sym typeface="Symbol" panose="05050102010706020507" pitchFamily="18" charset="2"/>
                </a:rPr>
                <a:t> mol</a:t>
              </a:r>
              <a:r>
                <a:rPr lang="it-IT" altLang="it-IT" sz="2800" b="1" baseline="30000" dirty="0" smtClean="0">
                  <a:latin typeface="Book Antiqua" panose="02040602050305030304" pitchFamily="18" charset="0"/>
                  <a:sym typeface="Symbol" panose="05050102010706020507" pitchFamily="18" charset="2"/>
                </a:rPr>
                <a:t>-1</a:t>
              </a:r>
              <a:r>
                <a:rPr lang="it-IT" altLang="it-IT" b="1" dirty="0" smtClean="0">
                  <a:latin typeface="Book Antiqua" panose="02040602050305030304" pitchFamily="18" charset="0"/>
                  <a:sym typeface="Symbol" panose="05050102010706020507" pitchFamily="18" charset="2"/>
                </a:rPr>
                <a:t>)</a:t>
              </a:r>
            </a:p>
          </p:txBody>
        </p:sp>
        <p:sp>
          <p:nvSpPr>
            <p:cNvPr id="70667" name="Line 9"/>
            <p:cNvSpPr>
              <a:spLocks noChangeShapeType="1"/>
            </p:cNvSpPr>
            <p:nvPr/>
          </p:nvSpPr>
          <p:spPr bwMode="auto">
            <a:xfrm>
              <a:off x="1958" y="2761"/>
              <a:ext cx="1323" cy="0"/>
            </a:xfrm>
            <a:prstGeom prst="line">
              <a:avLst/>
            </a:prstGeom>
            <a:noFill/>
            <a:ln w="508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grpSp>
      <p:grpSp>
        <p:nvGrpSpPr>
          <p:cNvPr id="149518" name="Group 14"/>
          <p:cNvGrpSpPr>
            <a:grpSpLocks/>
          </p:cNvGrpSpPr>
          <p:nvPr/>
        </p:nvGrpSpPr>
        <p:grpSpPr bwMode="auto">
          <a:xfrm>
            <a:off x="254000" y="4583004"/>
            <a:ext cx="8890000" cy="1881187"/>
            <a:chOff x="160" y="2877"/>
            <a:chExt cx="5600" cy="1185"/>
          </a:xfrm>
        </p:grpSpPr>
        <p:sp>
          <p:nvSpPr>
            <p:cNvPr id="149511" name="Rectangle 7"/>
            <p:cNvSpPr>
              <a:spLocks noChangeArrowheads="1"/>
            </p:cNvSpPr>
            <p:nvPr/>
          </p:nvSpPr>
          <p:spPr bwMode="auto">
            <a:xfrm>
              <a:off x="160" y="2877"/>
              <a:ext cx="5600" cy="1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b="1" u="sng" dirty="0" smtClean="0">
                  <a:latin typeface="Book Antiqua" panose="02040602050305030304" pitchFamily="18" charset="0"/>
                </a:rPr>
                <a:t>La </a:t>
              </a:r>
              <a:r>
                <a:rPr lang="it-IT" altLang="it-IT" b="1" u="sng" dirty="0" smtClean="0">
                  <a:solidFill>
                    <a:srgbClr val="FFFF00"/>
                  </a:solidFill>
                  <a:latin typeface="Book Antiqua" panose="02040602050305030304" pitchFamily="18" charset="0"/>
                  <a:sym typeface="Symbol" panose="05050102010706020507" pitchFamily="18" charset="2"/>
                </a:rPr>
                <a:t>candela (cd) </a:t>
              </a:r>
              <a:r>
                <a:rPr lang="it-IT" altLang="it-IT" b="1" u="sng" dirty="0" smtClean="0">
                  <a:latin typeface="Book Antiqua" panose="02040602050305030304" pitchFamily="18" charset="0"/>
                </a:rPr>
                <a:t>è l’intensità luminosa, in una assegnata direzione, di una sorgente che emette luce a 540</a:t>
              </a:r>
              <a:r>
                <a:rPr lang="it-IT" altLang="it-IT" sz="1000" b="1" u="sng" dirty="0" smtClean="0">
                  <a:latin typeface="Book Antiqua" panose="02040602050305030304" pitchFamily="18" charset="0"/>
                </a:rPr>
                <a:t> </a:t>
              </a:r>
              <a:r>
                <a:rPr lang="it-IT" altLang="it-IT" b="1" u="sng" dirty="0" smtClean="0">
                  <a:latin typeface="Book Antiqua" panose="02040602050305030304" pitchFamily="18" charset="0"/>
                  <a:sym typeface="Symbol" panose="05050102010706020507" pitchFamily="18" charset="2"/>
                </a:rPr>
                <a:t>10</a:t>
              </a:r>
              <a:r>
                <a:rPr lang="it-IT" altLang="it-IT" b="1" u="sng" baseline="30000" dirty="0" smtClean="0">
                  <a:latin typeface="Book Antiqua" panose="02040602050305030304" pitchFamily="18" charset="0"/>
                  <a:sym typeface="Symbol" panose="05050102010706020507" pitchFamily="18" charset="2"/>
                </a:rPr>
                <a:t>12</a:t>
              </a:r>
              <a:r>
                <a:rPr lang="it-IT" altLang="it-IT" b="1" u="sng" dirty="0" smtClean="0">
                  <a:latin typeface="Book Antiqua" panose="02040602050305030304" pitchFamily="18" charset="0"/>
                  <a:sym typeface="Symbol" panose="05050102010706020507" pitchFamily="18" charset="2"/>
                </a:rPr>
                <a:t> </a:t>
              </a:r>
              <a:r>
                <a:rPr lang="it-IT" altLang="it-IT" b="1" u="sng" dirty="0" smtClean="0">
                  <a:latin typeface="Book Antiqua" panose="02040602050305030304" pitchFamily="18" charset="0"/>
                </a:rPr>
                <a:t>Hz </a:t>
              </a:r>
              <a:r>
                <a:rPr lang="it-IT" altLang="it-IT" u="sng" dirty="0" smtClean="0">
                  <a:latin typeface="Book Antiqua" panose="02040602050305030304" pitchFamily="18" charset="0"/>
                </a:rPr>
                <a:t>(</a:t>
              </a:r>
              <a:r>
                <a:rPr lang="it-IT" altLang="it-IT" u="sng" dirty="0" smtClean="0">
                  <a:latin typeface="Book Antiqua" panose="02040602050305030304" pitchFamily="18" charset="0"/>
                  <a:sym typeface="Symbol" panose="05050102010706020507" pitchFamily="18" charset="2"/>
                </a:rPr>
                <a:t></a:t>
              </a:r>
              <a:r>
                <a:rPr lang="it-IT" altLang="it-IT" u="sng" dirty="0" smtClean="0">
                  <a:latin typeface="Book Antiqua" panose="02040602050305030304" pitchFamily="18" charset="0"/>
                </a:rPr>
                <a:t>555 nm verde)</a:t>
              </a:r>
              <a:r>
                <a:rPr lang="it-IT" altLang="it-IT" b="1" u="sng" dirty="0" smtClean="0">
                  <a:latin typeface="Book Antiqua" panose="02040602050305030304" pitchFamily="18" charset="0"/>
                </a:rPr>
                <a:t> con intensità energetica di 1/683 Wsr</a:t>
              </a:r>
              <a:r>
                <a:rPr lang="it-IT" altLang="it-IT" b="1" u="sng" baseline="30000" dirty="0" smtClean="0">
                  <a:latin typeface="Book Antiqua" panose="02040602050305030304" pitchFamily="18" charset="0"/>
                </a:rPr>
                <a:t>-1</a:t>
              </a:r>
              <a:r>
                <a:rPr lang="it-IT" altLang="it-IT" b="1" dirty="0" smtClean="0">
                  <a:latin typeface="Book Antiqua" panose="02040602050305030304" pitchFamily="18" charset="0"/>
                  <a:sym typeface="Symbol" panose="05050102010706020507" pitchFamily="18" charset="2"/>
                </a:rPr>
                <a:t> (INC310</a:t>
              </a:r>
              <a:r>
                <a:rPr lang="it-IT" altLang="it-IT" b="1" baseline="30000" dirty="0" smtClean="0">
                  <a:latin typeface="Book Antiqua" panose="02040602050305030304" pitchFamily="18" charset="0"/>
                  <a:sym typeface="Symbol" panose="05050102010706020507" pitchFamily="18" charset="2"/>
                </a:rPr>
                <a:t>-3</a:t>
              </a:r>
              <a:r>
                <a:rPr lang="it-IT" altLang="it-IT" b="1" dirty="0" smtClean="0">
                  <a:latin typeface="Book Antiqua" panose="02040602050305030304" pitchFamily="18" charset="0"/>
                  <a:sym typeface="Symbol" panose="05050102010706020507" pitchFamily="18" charset="2"/>
                </a:rPr>
                <a:t>)</a:t>
              </a:r>
            </a:p>
          </p:txBody>
        </p:sp>
        <p:sp>
          <p:nvSpPr>
            <p:cNvPr id="70665" name="Line 10"/>
            <p:cNvSpPr>
              <a:spLocks noChangeShapeType="1"/>
            </p:cNvSpPr>
            <p:nvPr/>
          </p:nvSpPr>
          <p:spPr bwMode="auto">
            <a:xfrm flipV="1">
              <a:off x="4277" y="3999"/>
              <a:ext cx="1303" cy="9"/>
            </a:xfrm>
            <a:prstGeom prst="line">
              <a:avLst/>
            </a:prstGeom>
            <a:noFill/>
            <a:ln w="508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95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95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95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egnaposto piè di pagina 3"/>
          <p:cNvSpPr>
            <a:spLocks noGrp="1"/>
          </p:cNvSpPr>
          <p:nvPr>
            <p:ph type="ftr" sz="quarter" idx="10"/>
          </p:nvPr>
        </p:nvSpPr>
        <p:spPr/>
        <p:txBody>
          <a:bodyPr/>
          <a:lstStyle/>
          <a:p>
            <a:pPr>
              <a:defRPr/>
            </a:pPr>
            <a:r>
              <a:rPr lang="it-IT" altLang="it-IT"/>
              <a:t>Metrologia e Sistema Internazionale</a:t>
            </a:r>
          </a:p>
        </p:txBody>
      </p:sp>
      <p:sp>
        <p:nvSpPr>
          <p:cNvPr id="149506" name="Rectangle 2"/>
          <p:cNvSpPr>
            <a:spLocks noGrp="1" noChangeArrowheads="1"/>
          </p:cNvSpPr>
          <p:nvPr>
            <p:ph type="title"/>
          </p:nvPr>
        </p:nvSpPr>
        <p:spPr>
          <a:xfrm>
            <a:off x="22094" y="-7690"/>
            <a:ext cx="9144000" cy="1058863"/>
          </a:xfrm>
        </p:spPr>
        <p:txBody>
          <a:bodyPr/>
          <a:lstStyle/>
          <a:p>
            <a:pPr algn="ctr" eaLnBrk="1" hangingPunct="1">
              <a:defRPr/>
            </a:pPr>
            <a:r>
              <a:rPr lang="it-IT" altLang="it-IT" dirty="0" smtClean="0">
                <a:solidFill>
                  <a:schemeClr val="tx1"/>
                </a:solidFill>
                <a:latin typeface="Book Antiqua" panose="02040602050305030304" pitchFamily="18" charset="0"/>
              </a:rPr>
              <a:t>SPETTRO E.M. E VISIBILE </a:t>
            </a:r>
            <a:r>
              <a:rPr lang="it-IT" altLang="it-IT" sz="3600" dirty="0" smtClean="0">
                <a:solidFill>
                  <a:schemeClr val="tx1"/>
                </a:solidFill>
                <a:latin typeface="Book Antiqua" panose="02040602050305030304" pitchFamily="18" charset="0"/>
              </a:rPr>
              <a:t>(COLORI)</a:t>
            </a:r>
          </a:p>
        </p:txBody>
      </p:sp>
      <p:pic>
        <p:nvPicPr>
          <p:cNvPr id="13" name="Immagine 12"/>
          <p:cNvPicPr>
            <a:picLocks noChangeAspect="1"/>
          </p:cNvPicPr>
          <p:nvPr/>
        </p:nvPicPr>
        <p:blipFill rotWithShape="1">
          <a:blip r:embed="rId3"/>
          <a:srcRect t="7130" r="9665" b="-7130"/>
          <a:stretch/>
        </p:blipFill>
        <p:spPr>
          <a:xfrm>
            <a:off x="151680" y="4199699"/>
            <a:ext cx="5769060" cy="2265839"/>
          </a:xfrm>
          <a:prstGeom prst="rect">
            <a:avLst/>
          </a:prstGeom>
        </p:spPr>
      </p:pic>
      <p:pic>
        <p:nvPicPr>
          <p:cNvPr id="18" name="Immagine 17"/>
          <p:cNvPicPr>
            <a:picLocks noChangeAspect="1"/>
          </p:cNvPicPr>
          <p:nvPr/>
        </p:nvPicPr>
        <p:blipFill rotWithShape="1">
          <a:blip r:embed="rId4"/>
          <a:srcRect t="6803" b="-6803"/>
          <a:stretch/>
        </p:blipFill>
        <p:spPr>
          <a:xfrm>
            <a:off x="944086" y="1023138"/>
            <a:ext cx="6944678" cy="3270582"/>
          </a:xfrm>
          <a:prstGeom prst="rect">
            <a:avLst/>
          </a:prstGeom>
        </p:spPr>
      </p:pic>
      <p:sp>
        <p:nvSpPr>
          <p:cNvPr id="25" name="Rectangle 3"/>
          <p:cNvSpPr>
            <a:spLocks noChangeArrowheads="1"/>
          </p:cNvSpPr>
          <p:nvPr/>
        </p:nvSpPr>
        <p:spPr bwMode="auto">
          <a:xfrm>
            <a:off x="1229995" y="1489101"/>
            <a:ext cx="2531110" cy="844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80000"/>
              </a:lnSpc>
              <a:spcBef>
                <a:spcPct val="10000"/>
              </a:spcBef>
              <a:buClr>
                <a:schemeClr val="tx1"/>
              </a:buClr>
              <a:buFontTx/>
              <a:buNone/>
              <a:defRPr/>
            </a:pPr>
            <a:r>
              <a:rPr lang="it-IT" altLang="it-IT" sz="2000" dirty="0" smtClean="0">
                <a:solidFill>
                  <a:srgbClr val="92D050"/>
                </a:solidFill>
                <a:latin typeface="Book Antiqua" panose="02040602050305030304" pitchFamily="18" charset="0"/>
              </a:rPr>
              <a:t>Finestra VISIBILE</a:t>
            </a:r>
            <a:br>
              <a:rPr lang="it-IT" altLang="it-IT" sz="2000" dirty="0" smtClean="0">
                <a:solidFill>
                  <a:srgbClr val="92D050"/>
                </a:solidFill>
                <a:latin typeface="Book Antiqua" panose="02040602050305030304" pitchFamily="18" charset="0"/>
              </a:rPr>
            </a:br>
            <a:r>
              <a:rPr lang="it-IT" altLang="it-IT" sz="2000" dirty="0" smtClean="0">
                <a:solidFill>
                  <a:srgbClr val="92D050"/>
                </a:solidFill>
                <a:latin typeface="Book Antiqua" panose="02040602050305030304" pitchFamily="18" charset="0"/>
              </a:rPr>
              <a:t>da 380 nm a 740 nm</a:t>
            </a:r>
            <a:br>
              <a:rPr lang="it-IT" altLang="it-IT" sz="2000" dirty="0" smtClean="0">
                <a:solidFill>
                  <a:srgbClr val="92D050"/>
                </a:solidFill>
                <a:latin typeface="Book Antiqua" panose="02040602050305030304" pitchFamily="18" charset="0"/>
              </a:rPr>
            </a:br>
            <a:r>
              <a:rPr lang="it-IT" altLang="it-IT" sz="2000" dirty="0" smtClean="0">
                <a:solidFill>
                  <a:srgbClr val="92D050"/>
                </a:solidFill>
                <a:latin typeface="Book Antiqua" panose="02040602050305030304" pitchFamily="18" charset="0"/>
              </a:rPr>
              <a:t>(</a:t>
            </a:r>
            <a:r>
              <a:rPr lang="it-IT" altLang="it-IT" sz="2000" dirty="0" smtClean="0">
                <a:solidFill>
                  <a:srgbClr val="92D050"/>
                </a:solidFill>
                <a:latin typeface="Book Antiqua" panose="02040602050305030304" pitchFamily="18" charset="0"/>
                <a:sym typeface="Symbol" panose="05050102010706020507" pitchFamily="18" charset="2"/>
              </a:rPr>
              <a:t> </a:t>
            </a:r>
            <a:r>
              <a:rPr lang="it-IT" altLang="it-IT" sz="2000" dirty="0" smtClean="0">
                <a:solidFill>
                  <a:srgbClr val="92D050"/>
                </a:solidFill>
                <a:latin typeface="Book Antiqua" panose="02040602050305030304" pitchFamily="18" charset="0"/>
              </a:rPr>
              <a:t>0.4 </a:t>
            </a:r>
            <a:r>
              <a:rPr lang="it-IT" altLang="it-IT" sz="2000" dirty="0" smtClean="0">
                <a:solidFill>
                  <a:srgbClr val="92D050"/>
                </a:solidFill>
                <a:latin typeface="Book Antiqua" panose="02040602050305030304" pitchFamily="18" charset="0"/>
                <a:sym typeface="Symbol" panose="05050102010706020507" pitchFamily="18" charset="2"/>
              </a:rPr>
              <a:t>m</a:t>
            </a:r>
            <a:r>
              <a:rPr lang="it-IT" altLang="it-IT" sz="2000" dirty="0" smtClean="0">
                <a:solidFill>
                  <a:srgbClr val="92D050"/>
                </a:solidFill>
                <a:latin typeface="Book Antiqua" panose="02040602050305030304" pitchFamily="18" charset="0"/>
              </a:rPr>
              <a:t> </a:t>
            </a:r>
            <a:r>
              <a:rPr lang="it-IT" altLang="it-IT" sz="2000" dirty="0" smtClean="0">
                <a:solidFill>
                  <a:srgbClr val="92D050"/>
                </a:solidFill>
                <a:latin typeface="Book Antiqua" panose="02040602050305030304" pitchFamily="18" charset="0"/>
                <a:sym typeface="Symbol" panose="05050102010706020507" pitchFamily="18" charset="2"/>
              </a:rPr>
              <a:t></a:t>
            </a:r>
            <a:r>
              <a:rPr lang="it-IT" altLang="it-IT" sz="2000" dirty="0" smtClean="0">
                <a:solidFill>
                  <a:srgbClr val="92D050"/>
                </a:solidFill>
                <a:latin typeface="Book Antiqua" panose="02040602050305030304" pitchFamily="18" charset="0"/>
              </a:rPr>
              <a:t> 0.8 </a:t>
            </a:r>
            <a:r>
              <a:rPr lang="it-IT" altLang="it-IT" sz="2000" dirty="0" smtClean="0">
                <a:solidFill>
                  <a:srgbClr val="92D050"/>
                </a:solidFill>
                <a:latin typeface="Book Antiqua" panose="02040602050305030304" pitchFamily="18" charset="0"/>
                <a:sym typeface="Symbol" panose="05050102010706020507" pitchFamily="18" charset="2"/>
              </a:rPr>
              <a:t>m)</a:t>
            </a:r>
            <a:endParaRPr lang="it-IT" altLang="it-IT" sz="2000" dirty="0" smtClean="0">
              <a:solidFill>
                <a:srgbClr val="92D050"/>
              </a:solidFill>
              <a:latin typeface="Book Antiqua" panose="02040602050305030304" pitchFamily="18" charset="0"/>
            </a:endParaRPr>
          </a:p>
        </p:txBody>
      </p:sp>
      <p:sp>
        <p:nvSpPr>
          <p:cNvPr id="26" name="Rectangle 3"/>
          <p:cNvSpPr>
            <a:spLocks noChangeArrowheads="1"/>
          </p:cNvSpPr>
          <p:nvPr/>
        </p:nvSpPr>
        <p:spPr bwMode="auto">
          <a:xfrm>
            <a:off x="110888" y="6316165"/>
            <a:ext cx="2765969" cy="278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80000"/>
              </a:lnSpc>
              <a:spcBef>
                <a:spcPct val="10000"/>
              </a:spcBef>
              <a:buClr>
                <a:schemeClr val="tx1"/>
              </a:buClr>
              <a:buFontTx/>
              <a:buNone/>
              <a:defRPr/>
            </a:pPr>
            <a:r>
              <a:rPr lang="it-IT" altLang="it-IT" sz="1600" dirty="0" smtClean="0">
                <a:latin typeface="Book Antiqua" panose="02040602050305030304" pitchFamily="18" charset="0"/>
              </a:rPr>
              <a:t>C’è solo un’ottava (fattore 2)</a:t>
            </a:r>
          </a:p>
        </p:txBody>
      </p:sp>
      <p:sp>
        <p:nvSpPr>
          <p:cNvPr id="27" name="Rectangle 3"/>
          <p:cNvSpPr>
            <a:spLocks noChangeArrowheads="1"/>
          </p:cNvSpPr>
          <p:nvPr/>
        </p:nvSpPr>
        <p:spPr bwMode="auto">
          <a:xfrm>
            <a:off x="2716768" y="6316165"/>
            <a:ext cx="3517265" cy="339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80000"/>
              </a:lnSpc>
              <a:spcBef>
                <a:spcPct val="10000"/>
              </a:spcBef>
              <a:buClr>
                <a:schemeClr val="tx1"/>
              </a:buClr>
              <a:buFontTx/>
              <a:buNone/>
              <a:defRPr/>
            </a:pPr>
            <a:r>
              <a:rPr lang="it-IT" altLang="it-IT" sz="1600" dirty="0" smtClean="0">
                <a:latin typeface="Book Antiqua" panose="02040602050305030304" pitchFamily="18" charset="0"/>
              </a:rPr>
              <a:t>tra </a:t>
            </a:r>
            <a:r>
              <a:rPr lang="it-IT" altLang="it-IT" sz="1600" i="1" dirty="0" err="1" smtClean="0">
                <a:latin typeface="Book Antiqua" panose="02040602050305030304" pitchFamily="18" charset="0"/>
              </a:rPr>
              <a:t>f</a:t>
            </a:r>
            <a:r>
              <a:rPr lang="it-IT" altLang="it-IT" sz="1600" baseline="-25000" dirty="0" err="1" smtClean="0">
                <a:latin typeface="Book Antiqua" panose="02040602050305030304" pitchFamily="18" charset="0"/>
              </a:rPr>
              <a:t>MAX</a:t>
            </a:r>
            <a:r>
              <a:rPr lang="it-IT" altLang="it-IT" sz="1600" dirty="0" smtClean="0">
                <a:latin typeface="Book Antiqua" panose="02040602050305030304" pitchFamily="18" charset="0"/>
              </a:rPr>
              <a:t> e </a:t>
            </a:r>
            <a:r>
              <a:rPr lang="it-IT" altLang="it-IT" sz="1600" i="1" dirty="0" err="1" smtClean="0">
                <a:latin typeface="Book Antiqua" panose="02040602050305030304" pitchFamily="18" charset="0"/>
              </a:rPr>
              <a:t>f</a:t>
            </a:r>
            <a:r>
              <a:rPr lang="it-IT" altLang="it-IT" sz="1600" baseline="-25000" dirty="0" err="1" smtClean="0">
                <a:latin typeface="Book Antiqua" panose="02040602050305030304" pitchFamily="18" charset="0"/>
              </a:rPr>
              <a:t>MIN</a:t>
            </a:r>
            <a:r>
              <a:rPr lang="it-IT" altLang="it-IT" sz="1600" dirty="0" smtClean="0">
                <a:latin typeface="Book Antiqua" panose="02040602050305030304" pitchFamily="18" charset="0"/>
              </a:rPr>
              <a:t> dello spettro visibile</a:t>
            </a:r>
          </a:p>
        </p:txBody>
      </p:sp>
      <p:sp>
        <p:nvSpPr>
          <p:cNvPr id="28" name="Rectangle 3"/>
          <p:cNvSpPr>
            <a:spLocks noChangeArrowheads="1"/>
          </p:cNvSpPr>
          <p:nvPr/>
        </p:nvSpPr>
        <p:spPr bwMode="auto">
          <a:xfrm>
            <a:off x="1634121" y="1123502"/>
            <a:ext cx="1346178" cy="367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80000"/>
              </a:lnSpc>
              <a:spcBef>
                <a:spcPct val="10000"/>
              </a:spcBef>
              <a:buClr>
                <a:schemeClr val="tx1"/>
              </a:buClr>
              <a:buFontTx/>
              <a:buNone/>
              <a:defRPr/>
            </a:pPr>
            <a:r>
              <a:rPr lang="it-IT" altLang="it-IT" sz="2000" b="1" i="1" dirty="0" smtClean="0">
                <a:solidFill>
                  <a:srgbClr val="92D050"/>
                </a:solidFill>
                <a:latin typeface="Book Antiqua" panose="02040602050305030304" pitchFamily="18" charset="0"/>
              </a:rPr>
              <a:t>f </a:t>
            </a:r>
            <a:r>
              <a:rPr lang="it-IT" altLang="it-IT" sz="2000" b="1" dirty="0" smtClean="0">
                <a:solidFill>
                  <a:srgbClr val="92D050"/>
                </a:solidFill>
                <a:latin typeface="Book Antiqua" panose="02040602050305030304" pitchFamily="18" charset="0"/>
              </a:rPr>
              <a:t>=</a:t>
            </a:r>
            <a:r>
              <a:rPr lang="it-IT" altLang="it-IT" sz="2000" b="1" i="1" dirty="0" smtClean="0">
                <a:solidFill>
                  <a:srgbClr val="92D050"/>
                </a:solidFill>
                <a:latin typeface="Symbol" panose="05050102010706020507" pitchFamily="18" charset="2"/>
              </a:rPr>
              <a:t>n </a:t>
            </a:r>
            <a:r>
              <a:rPr lang="it-IT" altLang="it-IT" sz="2000" b="1" dirty="0" smtClean="0">
                <a:solidFill>
                  <a:srgbClr val="92D050"/>
                </a:solidFill>
                <a:latin typeface="Book Antiqua" panose="02040602050305030304" pitchFamily="18" charset="0"/>
              </a:rPr>
              <a:t>= </a:t>
            </a:r>
            <a:r>
              <a:rPr lang="it-IT" altLang="it-IT" sz="2000" b="1" i="1" dirty="0" smtClean="0">
                <a:solidFill>
                  <a:srgbClr val="92D050"/>
                </a:solidFill>
                <a:latin typeface="Book Antiqua" panose="02040602050305030304" pitchFamily="18" charset="0"/>
              </a:rPr>
              <a:t>c</a:t>
            </a:r>
            <a:r>
              <a:rPr lang="it-IT" altLang="it-IT" sz="2000" b="1" dirty="0" smtClean="0">
                <a:solidFill>
                  <a:srgbClr val="92D050"/>
                </a:solidFill>
                <a:latin typeface="Book Antiqua" panose="02040602050305030304" pitchFamily="18" charset="0"/>
              </a:rPr>
              <a:t>/</a:t>
            </a:r>
            <a:r>
              <a:rPr lang="it-IT" altLang="it-IT" sz="2000" b="1" i="1" dirty="0" smtClean="0">
                <a:solidFill>
                  <a:srgbClr val="92D050"/>
                </a:solidFill>
                <a:latin typeface="Symbol" panose="05050102010706020507" pitchFamily="18" charset="2"/>
              </a:rPr>
              <a:t>l</a:t>
            </a:r>
          </a:p>
        </p:txBody>
      </p:sp>
      <p:pic>
        <p:nvPicPr>
          <p:cNvPr id="2" name="Immagine 1"/>
          <p:cNvPicPr>
            <a:picLocks noChangeAspect="1"/>
          </p:cNvPicPr>
          <p:nvPr/>
        </p:nvPicPr>
        <p:blipFill>
          <a:blip r:embed="rId5"/>
          <a:stretch>
            <a:fillRect/>
          </a:stretch>
        </p:blipFill>
        <p:spPr>
          <a:xfrm>
            <a:off x="5961532" y="4063999"/>
            <a:ext cx="3180913" cy="2531049"/>
          </a:xfrm>
          <a:prstGeom prst="rect">
            <a:avLst/>
          </a:prstGeom>
        </p:spPr>
      </p:pic>
    </p:spTree>
    <p:extLst>
      <p:ext uri="{BB962C8B-B14F-4D97-AF65-F5344CB8AC3E}">
        <p14:creationId xmlns:p14="http://schemas.microsoft.com/office/powerpoint/2010/main" val="3370829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egnaposto piè di pagina 3"/>
          <p:cNvSpPr>
            <a:spLocks noGrp="1"/>
          </p:cNvSpPr>
          <p:nvPr>
            <p:ph type="ftr" sz="quarter" idx="10"/>
          </p:nvPr>
        </p:nvSpPr>
        <p:spPr/>
        <p:txBody>
          <a:bodyPr/>
          <a:lstStyle/>
          <a:p>
            <a:pPr>
              <a:defRPr/>
            </a:pPr>
            <a:r>
              <a:rPr lang="it-IT" altLang="it-IT"/>
              <a:t>Metrologia e Sistema Internazionale</a:t>
            </a:r>
          </a:p>
        </p:txBody>
      </p:sp>
      <p:sp>
        <p:nvSpPr>
          <p:cNvPr id="149506" name="Rectangle 2"/>
          <p:cNvSpPr>
            <a:spLocks noGrp="1" noChangeArrowheads="1"/>
          </p:cNvSpPr>
          <p:nvPr>
            <p:ph type="title"/>
          </p:nvPr>
        </p:nvSpPr>
        <p:spPr>
          <a:xfrm>
            <a:off x="0" y="271846"/>
            <a:ext cx="9144000" cy="1058863"/>
          </a:xfrm>
        </p:spPr>
        <p:txBody>
          <a:bodyPr/>
          <a:lstStyle/>
          <a:p>
            <a:pPr algn="ctr" eaLnBrk="1" hangingPunct="1">
              <a:defRPr/>
            </a:pPr>
            <a:r>
              <a:rPr lang="it-IT" altLang="it-IT" dirty="0" smtClean="0">
                <a:solidFill>
                  <a:schemeClr val="tx1"/>
                </a:solidFill>
                <a:latin typeface="Book Antiqua" panose="02040602050305030304" pitchFamily="18" charset="0"/>
              </a:rPr>
              <a:t>CURVA DI RISPOSTA SPETTRALE DELL’OCCHIO UMANO</a:t>
            </a:r>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0010" y="1544446"/>
            <a:ext cx="5544862" cy="5065904"/>
          </a:xfrm>
          <a:prstGeom prst="rect">
            <a:avLst/>
          </a:prstGeom>
        </p:spPr>
      </p:pic>
      <p:grpSp>
        <p:nvGrpSpPr>
          <p:cNvPr id="10" name="Gruppo 9"/>
          <p:cNvGrpSpPr/>
          <p:nvPr/>
        </p:nvGrpSpPr>
        <p:grpSpPr>
          <a:xfrm>
            <a:off x="3457272" y="1723949"/>
            <a:ext cx="5398404" cy="2914324"/>
            <a:chOff x="3457272" y="1723949"/>
            <a:chExt cx="5398404" cy="2914324"/>
          </a:xfrm>
        </p:grpSpPr>
        <p:sp>
          <p:nvSpPr>
            <p:cNvPr id="8" name="Rettangolo 7"/>
            <p:cNvSpPr/>
            <p:nvPr/>
          </p:nvSpPr>
          <p:spPr bwMode="auto">
            <a:xfrm>
              <a:off x="7101584" y="2446638"/>
              <a:ext cx="1754092" cy="2191635"/>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800" b="0" i="0" u="sng" strike="noStrike" cap="none" normalizeH="0" baseline="0" smtClean="0">
                <a:ln>
                  <a:noFill/>
                </a:ln>
                <a:solidFill>
                  <a:schemeClr val="tx1"/>
                </a:solidFill>
                <a:effectLst/>
                <a:latin typeface="Tahoma" panose="020B0604030504040204" pitchFamily="34" charset="0"/>
              </a:endParaRPr>
            </a:p>
          </p:txBody>
        </p:sp>
        <p:sp>
          <p:nvSpPr>
            <p:cNvPr id="7" name="Rettangolo 6"/>
            <p:cNvSpPr/>
            <p:nvPr/>
          </p:nvSpPr>
          <p:spPr bwMode="auto">
            <a:xfrm>
              <a:off x="3543299" y="2819727"/>
              <a:ext cx="966789" cy="359243"/>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800" b="0" i="0" u="sng" strike="noStrike" cap="none" normalizeH="0" baseline="0" smtClean="0">
                <a:ln>
                  <a:noFill/>
                </a:ln>
                <a:solidFill>
                  <a:schemeClr val="tx1"/>
                </a:solidFill>
                <a:effectLst/>
                <a:latin typeface="Tahoma" panose="020B0604030504040204" pitchFamily="34" charset="0"/>
              </a:endParaRPr>
            </a:p>
          </p:txBody>
        </p:sp>
        <p:cxnSp>
          <p:nvCxnSpPr>
            <p:cNvPr id="20" name="Connettore 2 19"/>
            <p:cNvCxnSpPr/>
            <p:nvPr/>
          </p:nvCxnSpPr>
          <p:spPr bwMode="auto">
            <a:xfrm flipV="1">
              <a:off x="5191981" y="3044826"/>
              <a:ext cx="2319" cy="113253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Rettangolo 20"/>
            <p:cNvSpPr/>
            <p:nvPr/>
          </p:nvSpPr>
          <p:spPr bwMode="auto">
            <a:xfrm>
              <a:off x="4854744" y="4173632"/>
              <a:ext cx="665701" cy="362649"/>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800" b="0" i="0" u="sng" strike="noStrike" cap="none" normalizeH="0" baseline="0" smtClean="0">
                <a:ln>
                  <a:noFill/>
                </a:ln>
                <a:solidFill>
                  <a:schemeClr val="tx1"/>
                </a:solidFill>
                <a:effectLst/>
                <a:latin typeface="Tahoma" panose="020B0604030504040204" pitchFamily="34" charset="0"/>
              </a:endParaRPr>
            </a:p>
          </p:txBody>
        </p:sp>
        <p:sp>
          <p:nvSpPr>
            <p:cNvPr id="23" name="Rectangle 3"/>
            <p:cNvSpPr>
              <a:spLocks noChangeArrowheads="1"/>
            </p:cNvSpPr>
            <p:nvPr/>
          </p:nvSpPr>
          <p:spPr bwMode="auto">
            <a:xfrm>
              <a:off x="7160537" y="2565687"/>
              <a:ext cx="1695139" cy="1844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sz="3000" dirty="0" smtClean="0">
                  <a:solidFill>
                    <a:schemeClr val="accent4">
                      <a:lumMod val="10000"/>
                    </a:schemeClr>
                  </a:solidFill>
                  <a:latin typeface="Book Antiqua" panose="02040602050305030304" pitchFamily="18" charset="0"/>
                </a:rPr>
                <a:t>visibility </a:t>
              </a:r>
              <a:r>
                <a:rPr lang="it-IT" altLang="it-IT" sz="3000" b="1" dirty="0" smtClean="0">
                  <a:solidFill>
                    <a:schemeClr val="accent4">
                      <a:lumMod val="10000"/>
                    </a:schemeClr>
                  </a:solidFill>
                  <a:latin typeface="Book Antiqua" panose="02040602050305030304" pitchFamily="18" charset="0"/>
                </a:rPr>
                <a:t>ratio = </a:t>
              </a:r>
            </a:p>
            <a:p>
              <a:pPr eaLnBrk="1" hangingPunct="1">
                <a:lnSpc>
                  <a:spcPct val="90000"/>
                </a:lnSpc>
                <a:buClr>
                  <a:schemeClr val="tx1"/>
                </a:buClr>
                <a:buFontTx/>
                <a:buNone/>
                <a:defRPr/>
              </a:pPr>
              <a:r>
                <a:rPr lang="it-IT" altLang="it-IT" sz="3000" b="1" dirty="0" smtClean="0">
                  <a:solidFill>
                    <a:srgbClr val="00B050"/>
                  </a:solidFill>
                  <a:latin typeface="Book Antiqua" panose="02040602050305030304" pitchFamily="18" charset="0"/>
                </a:rPr>
                <a:t>0.9</a:t>
              </a:r>
              <a:r>
                <a:rPr lang="it-IT" altLang="it-IT" sz="3000" b="1" dirty="0" smtClean="0">
                  <a:solidFill>
                    <a:schemeClr val="accent4">
                      <a:lumMod val="10000"/>
                    </a:schemeClr>
                  </a:solidFill>
                  <a:latin typeface="Book Antiqua" panose="02040602050305030304" pitchFamily="18" charset="0"/>
                </a:rPr>
                <a:t> / </a:t>
              </a:r>
              <a:r>
                <a:rPr lang="it-IT" altLang="it-IT" sz="3000" b="1" dirty="0" smtClean="0">
                  <a:solidFill>
                    <a:srgbClr val="C00000"/>
                  </a:solidFill>
                  <a:latin typeface="Book Antiqua" panose="02040602050305030304" pitchFamily="18" charset="0"/>
                </a:rPr>
                <a:t>0.03</a:t>
              </a:r>
              <a:r>
                <a:rPr lang="it-IT" altLang="it-IT" sz="3000" b="1" dirty="0" smtClean="0">
                  <a:solidFill>
                    <a:schemeClr val="accent4">
                      <a:lumMod val="10000"/>
                    </a:schemeClr>
                  </a:solidFill>
                  <a:latin typeface="Book Antiqua" panose="02040602050305030304" pitchFamily="18" charset="0"/>
                </a:rPr>
                <a:t> </a:t>
              </a:r>
            </a:p>
            <a:p>
              <a:pPr eaLnBrk="1" hangingPunct="1">
                <a:lnSpc>
                  <a:spcPct val="90000"/>
                </a:lnSpc>
                <a:buClr>
                  <a:schemeClr val="tx1"/>
                </a:buClr>
                <a:buFontTx/>
                <a:buNone/>
                <a:defRPr/>
              </a:pPr>
              <a:r>
                <a:rPr lang="it-IT" altLang="it-IT" sz="3000" b="1" dirty="0" smtClean="0">
                  <a:solidFill>
                    <a:schemeClr val="accent4">
                      <a:lumMod val="10000"/>
                    </a:schemeClr>
                  </a:solidFill>
                  <a:latin typeface="Book Antiqua" panose="02040602050305030304" pitchFamily="18" charset="0"/>
                </a:rPr>
                <a:t>= </a:t>
              </a:r>
              <a:r>
                <a:rPr lang="it-IT" altLang="it-IT" sz="3000" b="1" dirty="0" smtClean="0">
                  <a:solidFill>
                    <a:srgbClr val="00B050"/>
                  </a:solidFill>
                  <a:latin typeface="Book Antiqua" panose="02040602050305030304" pitchFamily="18" charset="0"/>
                </a:rPr>
                <a:t>30</a:t>
              </a:r>
              <a:r>
                <a:rPr lang="it-IT" altLang="it-IT" sz="3000" b="1" dirty="0" smtClean="0">
                  <a:solidFill>
                    <a:schemeClr val="accent4">
                      <a:lumMod val="10000"/>
                    </a:schemeClr>
                  </a:solidFill>
                  <a:latin typeface="Book Antiqua" panose="02040602050305030304" pitchFamily="18" charset="0"/>
                </a:rPr>
                <a:t> : </a:t>
              </a:r>
              <a:r>
                <a:rPr lang="it-IT" altLang="it-IT" sz="3000" b="1" dirty="0" smtClean="0">
                  <a:solidFill>
                    <a:srgbClr val="FF0000"/>
                  </a:solidFill>
                  <a:latin typeface="Book Antiqua" panose="02040602050305030304" pitchFamily="18" charset="0"/>
                </a:rPr>
                <a:t>1</a:t>
              </a:r>
              <a:endParaRPr lang="it-IT" altLang="it-IT" sz="3000" b="1" dirty="0" smtClean="0">
                <a:solidFill>
                  <a:srgbClr val="FF0000"/>
                </a:solidFill>
                <a:latin typeface="Book Antiqua" panose="02040602050305030304" pitchFamily="18" charset="0"/>
                <a:sym typeface="Symbol" panose="05050102010706020507" pitchFamily="18" charset="2"/>
              </a:endParaRPr>
            </a:p>
          </p:txBody>
        </p:sp>
        <p:sp>
          <p:nvSpPr>
            <p:cNvPr id="6" name="CasellaDiTesto 5"/>
            <p:cNvSpPr txBox="1"/>
            <p:nvPr/>
          </p:nvSpPr>
          <p:spPr>
            <a:xfrm>
              <a:off x="3457272" y="2755201"/>
              <a:ext cx="1136822" cy="430887"/>
            </a:xfrm>
            <a:prstGeom prst="rect">
              <a:avLst/>
            </a:prstGeom>
            <a:noFill/>
          </p:spPr>
          <p:txBody>
            <a:bodyPr wrap="square" rtlCol="0">
              <a:spAutoFit/>
            </a:bodyPr>
            <a:lstStyle/>
            <a:p>
              <a:pPr algn="ctr"/>
              <a:r>
                <a:rPr lang="it-IT" sz="1200" dirty="0" smtClean="0">
                  <a:solidFill>
                    <a:schemeClr val="accent4">
                      <a:lumMod val="10000"/>
                    </a:schemeClr>
                  </a:solidFill>
                  <a:latin typeface="Times New Roman" panose="02020603050405020304" pitchFamily="18" charset="0"/>
                  <a:cs typeface="Times New Roman" panose="02020603050405020304" pitchFamily="18" charset="0"/>
                </a:rPr>
                <a:t>Nd LASER 2</a:t>
              </a:r>
              <a:r>
                <a:rPr lang="it-IT" sz="1200" dirty="0" smtClean="0">
                  <a:solidFill>
                    <a:schemeClr val="accent4">
                      <a:lumMod val="10000"/>
                    </a:schemeClr>
                  </a:solidFill>
                  <a:latin typeface="Times New Roman" panose="02020603050405020304" pitchFamily="18" charset="0"/>
                  <a:cs typeface="Times New Roman" panose="02020603050405020304" pitchFamily="18" charset="0"/>
                  <a:sym typeface="Symbol" panose="05050102010706020507" pitchFamily="18" charset="2"/>
                </a:rPr>
                <a:t></a:t>
              </a:r>
              <a:endParaRPr lang="it-IT" sz="1200" dirty="0" smtClean="0">
                <a:solidFill>
                  <a:schemeClr val="accent4">
                    <a:lumMod val="10000"/>
                  </a:schemeClr>
                </a:solidFill>
                <a:latin typeface="Times New Roman" panose="02020603050405020304" pitchFamily="18" charset="0"/>
                <a:cs typeface="Times New Roman" panose="02020603050405020304" pitchFamily="18" charset="0"/>
              </a:endParaRPr>
            </a:p>
            <a:p>
              <a:pPr algn="ctr"/>
              <a:r>
                <a:rPr lang="it-IT" sz="1000" b="1" i="1" dirty="0" smtClean="0">
                  <a:solidFill>
                    <a:srgbClr val="00B050"/>
                  </a:solidFill>
                  <a:latin typeface="Symbol" panose="05050102010706020507" pitchFamily="18" charset="2"/>
                  <a:cs typeface="Times New Roman" panose="02020603050405020304" pitchFamily="18" charset="0"/>
                </a:rPr>
                <a:t>l</a:t>
              </a:r>
              <a:r>
                <a:rPr lang="it-IT" sz="1000" b="1" baseline="-25000" dirty="0" smtClean="0">
                  <a:solidFill>
                    <a:srgbClr val="00B050"/>
                  </a:solidFill>
                  <a:latin typeface="Times New Roman" panose="02020603050405020304" pitchFamily="18" charset="0"/>
                  <a:cs typeface="Times New Roman" panose="02020603050405020304" pitchFamily="18" charset="0"/>
                </a:rPr>
                <a:t>G</a:t>
              </a:r>
              <a:r>
                <a:rPr lang="it-IT" sz="1000" b="1" dirty="0" smtClean="0">
                  <a:solidFill>
                    <a:srgbClr val="00B050"/>
                  </a:solidFill>
                  <a:latin typeface="Times New Roman" panose="02020603050405020304" pitchFamily="18" charset="0"/>
                  <a:cs typeface="Times New Roman" panose="02020603050405020304" pitchFamily="18" charset="0"/>
                </a:rPr>
                <a:t> =532 nm</a:t>
              </a:r>
              <a:endParaRPr lang="it-IT" sz="1000" b="1" dirty="0">
                <a:solidFill>
                  <a:srgbClr val="00B050"/>
                </a:solidFill>
                <a:latin typeface="Times New Roman" panose="02020603050405020304" pitchFamily="18" charset="0"/>
                <a:cs typeface="Times New Roman" panose="02020603050405020304" pitchFamily="18" charset="0"/>
              </a:endParaRPr>
            </a:p>
          </p:txBody>
        </p:sp>
        <p:cxnSp>
          <p:nvCxnSpPr>
            <p:cNvPr id="4" name="Connettore 2 3"/>
            <p:cNvCxnSpPr/>
            <p:nvPr/>
          </p:nvCxnSpPr>
          <p:spPr bwMode="auto">
            <a:xfrm flipV="1">
              <a:off x="3989256" y="1723949"/>
              <a:ext cx="0" cy="112067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1" name="Ovale 10"/>
          <p:cNvSpPr/>
          <p:nvPr/>
        </p:nvSpPr>
        <p:spPr bwMode="auto">
          <a:xfrm>
            <a:off x="3965676" y="1678361"/>
            <a:ext cx="45719" cy="45719"/>
          </a:xfrm>
          <a:prstGeom prst="ellipse">
            <a:avLst/>
          </a:prstGeom>
          <a:solidFill>
            <a:srgbClr val="92D05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800" b="0" i="0" u="sng" strike="noStrike" cap="none" normalizeH="0" baseline="0" smtClean="0">
              <a:ln>
                <a:noFill/>
              </a:ln>
              <a:solidFill>
                <a:schemeClr val="tx1"/>
              </a:solidFill>
              <a:effectLst/>
              <a:latin typeface="Tahoma" panose="020B0604030504040204" pitchFamily="34" charset="0"/>
            </a:endParaRPr>
          </a:p>
        </p:txBody>
      </p:sp>
      <p:sp>
        <p:nvSpPr>
          <p:cNvPr id="16" name="CasellaDiTesto 15"/>
          <p:cNvSpPr txBox="1"/>
          <p:nvPr/>
        </p:nvSpPr>
        <p:spPr>
          <a:xfrm>
            <a:off x="4619183" y="4121847"/>
            <a:ext cx="1136822" cy="430887"/>
          </a:xfrm>
          <a:prstGeom prst="rect">
            <a:avLst/>
          </a:prstGeom>
          <a:noFill/>
        </p:spPr>
        <p:txBody>
          <a:bodyPr wrap="square" rtlCol="0">
            <a:spAutoFit/>
          </a:bodyPr>
          <a:lstStyle/>
          <a:p>
            <a:pPr algn="ctr"/>
            <a:r>
              <a:rPr lang="it-IT" sz="1200" dirty="0" smtClean="0">
                <a:solidFill>
                  <a:schemeClr val="accent4">
                    <a:lumMod val="10000"/>
                  </a:schemeClr>
                </a:solidFill>
                <a:latin typeface="Times New Roman" panose="02020603050405020304" pitchFamily="18" charset="0"/>
                <a:cs typeface="Times New Roman" panose="02020603050405020304" pitchFamily="18" charset="0"/>
              </a:rPr>
              <a:t>RED LD</a:t>
            </a:r>
          </a:p>
          <a:p>
            <a:pPr algn="ctr"/>
            <a:r>
              <a:rPr lang="it-IT" sz="1000" b="1" i="1" dirty="0" smtClean="0">
                <a:solidFill>
                  <a:srgbClr val="FF0000"/>
                </a:solidFill>
                <a:latin typeface="Symbol" panose="05050102010706020507" pitchFamily="18" charset="2"/>
                <a:cs typeface="Times New Roman" panose="02020603050405020304" pitchFamily="18" charset="0"/>
              </a:rPr>
              <a:t>l</a:t>
            </a:r>
            <a:r>
              <a:rPr lang="it-IT" sz="1000" b="1" baseline="-25000" dirty="0" smtClean="0">
                <a:solidFill>
                  <a:srgbClr val="FF0000"/>
                </a:solidFill>
                <a:latin typeface="Times New Roman" panose="02020603050405020304" pitchFamily="18" charset="0"/>
                <a:cs typeface="Times New Roman" panose="02020603050405020304" pitchFamily="18" charset="0"/>
              </a:rPr>
              <a:t>R</a:t>
            </a:r>
            <a:r>
              <a:rPr lang="it-IT" sz="1000" b="1" dirty="0" smtClean="0">
                <a:solidFill>
                  <a:srgbClr val="FF0000"/>
                </a:solidFill>
                <a:latin typeface="Times New Roman" panose="02020603050405020304" pitchFamily="18" charset="0"/>
                <a:cs typeface="Times New Roman" panose="02020603050405020304" pitchFamily="18" charset="0"/>
              </a:rPr>
              <a:t> =670 nm</a:t>
            </a:r>
            <a:endParaRPr lang="it-IT" sz="1000" b="1" dirty="0">
              <a:solidFill>
                <a:srgbClr val="FF0000"/>
              </a:solidFill>
              <a:latin typeface="Times New Roman" panose="02020603050405020304" pitchFamily="18" charset="0"/>
              <a:cs typeface="Times New Roman" panose="02020603050405020304" pitchFamily="18" charset="0"/>
            </a:endParaRPr>
          </a:p>
        </p:txBody>
      </p:sp>
      <p:sp>
        <p:nvSpPr>
          <p:cNvPr id="19" name="Ovale 18"/>
          <p:cNvSpPr/>
          <p:nvPr/>
        </p:nvSpPr>
        <p:spPr bwMode="auto">
          <a:xfrm>
            <a:off x="5173505" y="2998397"/>
            <a:ext cx="45719" cy="45719"/>
          </a:xfrm>
          <a:prstGeom prst="ellipse">
            <a:avLst/>
          </a:prstGeom>
          <a:solidFill>
            <a:srgbClr val="FF000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800" b="0" i="0" u="sng" strike="noStrike" cap="none" normalizeH="0" baseline="0" smtClean="0">
              <a:ln>
                <a:noFill/>
              </a:ln>
              <a:solidFill>
                <a:schemeClr val="tx1"/>
              </a:solidFill>
              <a:effectLst/>
              <a:latin typeface="Tahoma" panose="020B0604030504040204" pitchFamily="34" charset="0"/>
            </a:endParaRPr>
          </a:p>
        </p:txBody>
      </p:sp>
      <p:sp>
        <p:nvSpPr>
          <p:cNvPr id="3" name="Rettangolo 2"/>
          <p:cNvSpPr/>
          <p:nvPr/>
        </p:nvSpPr>
        <p:spPr bwMode="auto">
          <a:xfrm>
            <a:off x="6462448" y="5913120"/>
            <a:ext cx="381944" cy="251460"/>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800" b="0" i="0" u="sng" strike="noStrike" cap="none" normalizeH="0" baseline="0" smtClean="0">
              <a:ln>
                <a:noFill/>
              </a:ln>
              <a:solidFill>
                <a:schemeClr val="tx1"/>
              </a:solidFill>
              <a:effectLst/>
              <a:latin typeface="Tahoma" panose="020B0604030504040204" pitchFamily="34" charset="0"/>
            </a:endParaRPr>
          </a:p>
        </p:txBody>
      </p:sp>
      <p:sp>
        <p:nvSpPr>
          <p:cNvPr id="17" name="Rettangolo 16"/>
          <p:cNvSpPr/>
          <p:nvPr/>
        </p:nvSpPr>
        <p:spPr bwMode="auto">
          <a:xfrm>
            <a:off x="1395148" y="6084570"/>
            <a:ext cx="4068392" cy="201930"/>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800" b="0" i="0" u="sng" strike="noStrike" cap="none" normalizeH="0" baseline="0" smtClean="0">
              <a:ln>
                <a:noFill/>
              </a:ln>
              <a:solidFill>
                <a:schemeClr val="tx1"/>
              </a:solidFill>
              <a:effectLst/>
              <a:latin typeface="Tahoma" panose="020B0604030504040204" pitchFamily="34" charset="0"/>
            </a:endParaRPr>
          </a:p>
        </p:txBody>
      </p:sp>
    </p:spTree>
    <p:extLst>
      <p:ext uri="{BB962C8B-B14F-4D97-AF65-F5344CB8AC3E}">
        <p14:creationId xmlns:p14="http://schemas.microsoft.com/office/powerpoint/2010/main" val="2004439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p:cNvSpPr>
            <a:spLocks noGrp="1"/>
          </p:cNvSpPr>
          <p:nvPr>
            <p:ph type="ftr" sz="quarter" idx="10"/>
          </p:nvPr>
        </p:nvSpPr>
        <p:spPr/>
        <p:txBody>
          <a:bodyPr/>
          <a:lstStyle/>
          <a:p>
            <a:pPr>
              <a:defRPr/>
            </a:pPr>
            <a:r>
              <a:rPr lang="it-IT" altLang="it-IT"/>
              <a:t>Metrologia e Sistema Internazionale</a:t>
            </a:r>
          </a:p>
        </p:txBody>
      </p:sp>
      <p:sp>
        <p:nvSpPr>
          <p:cNvPr id="265218" name="Rectangle 2"/>
          <p:cNvSpPr>
            <a:spLocks noGrp="1" noChangeArrowheads="1"/>
          </p:cNvSpPr>
          <p:nvPr>
            <p:ph type="title"/>
          </p:nvPr>
        </p:nvSpPr>
        <p:spPr>
          <a:xfrm>
            <a:off x="0" y="0"/>
            <a:ext cx="9144000" cy="1301750"/>
          </a:xfrm>
        </p:spPr>
        <p:txBody>
          <a:bodyPr/>
          <a:lstStyle/>
          <a:p>
            <a:pPr algn="ctr" eaLnBrk="1" hangingPunct="1">
              <a:defRPr/>
            </a:pPr>
            <a:r>
              <a:rPr lang="it-IT" altLang="it-IT" sz="4000" baseline="30000" dirty="0" smtClean="0">
                <a:solidFill>
                  <a:srgbClr val="969696"/>
                </a:solidFill>
                <a:latin typeface="Book Antiqua" panose="02040602050305030304" pitchFamily="18" charset="0"/>
              </a:rPr>
              <a:t>*</a:t>
            </a:r>
            <a:r>
              <a:rPr lang="it-IT" altLang="it-IT" sz="4000" dirty="0" smtClean="0">
                <a:solidFill>
                  <a:srgbClr val="969696"/>
                </a:solidFill>
                <a:latin typeface="Book Antiqua" panose="02040602050305030304" pitchFamily="18" charset="0"/>
              </a:rPr>
              <a:t>RELAZIONI TRA UNITA' SI DI BASE</a:t>
            </a:r>
            <a:br>
              <a:rPr lang="it-IT" altLang="it-IT" sz="4000" dirty="0" smtClean="0">
                <a:solidFill>
                  <a:srgbClr val="969696"/>
                </a:solidFill>
                <a:latin typeface="Book Antiqua" panose="02040602050305030304" pitchFamily="18" charset="0"/>
              </a:rPr>
            </a:br>
            <a:r>
              <a:rPr lang="it-IT" altLang="it-IT" sz="4000" dirty="0" smtClean="0">
                <a:solidFill>
                  <a:srgbClr val="969696"/>
                </a:solidFill>
                <a:latin typeface="Book Antiqua" panose="02040602050305030304" pitchFamily="18" charset="0"/>
              </a:rPr>
              <a:t>E COSTANTI FONDAMENTALI</a:t>
            </a:r>
          </a:p>
        </p:txBody>
      </p:sp>
      <p:pic>
        <p:nvPicPr>
          <p:cNvPr id="72709"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2875" y="1349375"/>
            <a:ext cx="6459538" cy="523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piè di pagina 3"/>
          <p:cNvSpPr>
            <a:spLocks noGrp="1"/>
          </p:cNvSpPr>
          <p:nvPr>
            <p:ph type="ftr" sz="quarter" idx="10"/>
          </p:nvPr>
        </p:nvSpPr>
        <p:spPr/>
        <p:txBody>
          <a:bodyPr/>
          <a:lstStyle/>
          <a:p>
            <a:pPr>
              <a:defRPr/>
            </a:pPr>
            <a:r>
              <a:rPr lang="it-IT" altLang="it-IT"/>
              <a:t>Metrologia e Sistema Internazionale</a:t>
            </a:r>
          </a:p>
        </p:txBody>
      </p:sp>
      <p:sp>
        <p:nvSpPr>
          <p:cNvPr id="236546" name="Rectangle 2"/>
          <p:cNvSpPr>
            <a:spLocks noGrp="1" noChangeArrowheads="1"/>
          </p:cNvSpPr>
          <p:nvPr>
            <p:ph type="title"/>
          </p:nvPr>
        </p:nvSpPr>
        <p:spPr>
          <a:xfrm>
            <a:off x="0" y="153988"/>
            <a:ext cx="9144000" cy="650875"/>
          </a:xfrm>
        </p:spPr>
        <p:txBody>
          <a:bodyPr/>
          <a:lstStyle/>
          <a:p>
            <a:pPr algn="ctr" eaLnBrk="1" hangingPunct="1">
              <a:defRPr/>
            </a:pPr>
            <a:r>
              <a:rPr lang="it-IT" altLang="it-IT" baseline="30000" dirty="0" smtClean="0">
                <a:solidFill>
                  <a:srgbClr val="969696"/>
                </a:solidFill>
                <a:latin typeface="Book Antiqua" panose="02040602050305030304" pitchFamily="18" charset="0"/>
              </a:rPr>
              <a:t>*</a:t>
            </a:r>
            <a:r>
              <a:rPr lang="it-IT" altLang="it-IT" dirty="0" smtClean="0">
                <a:solidFill>
                  <a:srgbClr val="969696"/>
                </a:solidFill>
                <a:latin typeface="Book Antiqua" panose="02040602050305030304" pitchFamily="18" charset="0"/>
              </a:rPr>
              <a:t>COSTANTI FISICHE (2009)</a:t>
            </a:r>
          </a:p>
        </p:txBody>
      </p:sp>
      <p:sp>
        <p:nvSpPr>
          <p:cNvPr id="236624" name="Rectangle 80"/>
          <p:cNvSpPr>
            <a:spLocks noChangeArrowheads="1"/>
          </p:cNvSpPr>
          <p:nvPr/>
        </p:nvSpPr>
        <p:spPr bwMode="auto">
          <a:xfrm>
            <a:off x="865188" y="6021388"/>
            <a:ext cx="7486650"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algn="ctr" eaLnBrk="1" hangingPunct="1">
              <a:lnSpc>
                <a:spcPct val="90000"/>
              </a:lnSpc>
              <a:buClr>
                <a:schemeClr val="tx1"/>
              </a:buClr>
              <a:buFontTx/>
              <a:buNone/>
              <a:defRPr/>
            </a:pPr>
            <a:r>
              <a:rPr lang="it-IT" altLang="it-IT" sz="2400" smtClean="0">
                <a:latin typeface="Book Antiqua" panose="02040602050305030304" pitchFamily="18" charset="0"/>
              </a:rPr>
              <a:t>Tab. 1.2b LIBRO Fondamenti della Misurazione</a:t>
            </a:r>
            <a:endParaRPr lang="it-IT" altLang="it-IT" sz="2400" baseline="30000" smtClean="0">
              <a:latin typeface="Book Antiqua" panose="02040602050305030304" pitchFamily="18" charset="0"/>
              <a:sym typeface="Symbol" panose="05050102010706020507" pitchFamily="18" charset="2"/>
            </a:endParaRPr>
          </a:p>
        </p:txBody>
      </p:sp>
      <p:graphicFrame>
        <p:nvGraphicFramePr>
          <p:cNvPr id="144390" name="Object 82"/>
          <p:cNvGraphicFramePr>
            <a:graphicFrameLocks noGrp="1" noChangeAspect="1"/>
          </p:cNvGraphicFramePr>
          <p:nvPr>
            <p:ph idx="1"/>
          </p:nvPr>
        </p:nvGraphicFramePr>
        <p:xfrm>
          <a:off x="695325" y="1073150"/>
          <a:ext cx="7804150" cy="5148263"/>
        </p:xfrm>
        <a:graphic>
          <a:graphicData uri="http://schemas.openxmlformats.org/presentationml/2006/ole">
            <mc:AlternateContent xmlns:mc="http://schemas.openxmlformats.org/markup-compatibility/2006">
              <mc:Choice xmlns:v="urn:schemas-microsoft-com:vml" Requires="v">
                <p:oleObj spid="_x0000_s150551" name="Documento" r:id="rId4" imgW="7343067" imgH="4844694" progId="Word.Document.8">
                  <p:embed/>
                </p:oleObj>
              </mc:Choice>
              <mc:Fallback>
                <p:oleObj name="Documento" r:id="rId4" imgW="7343067" imgH="4844694"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325" y="1073150"/>
                        <a:ext cx="7804150" cy="514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1889330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piè di pagina 3"/>
          <p:cNvSpPr>
            <a:spLocks noGrp="1"/>
          </p:cNvSpPr>
          <p:nvPr>
            <p:ph type="ftr" sz="quarter" idx="10"/>
          </p:nvPr>
        </p:nvSpPr>
        <p:spPr/>
        <p:txBody>
          <a:bodyPr/>
          <a:lstStyle/>
          <a:p>
            <a:pPr>
              <a:defRPr/>
            </a:pPr>
            <a:r>
              <a:rPr lang="it-IT" altLang="it-IT"/>
              <a:t>Metrologia e Sistema Internazionale</a:t>
            </a:r>
          </a:p>
        </p:txBody>
      </p:sp>
      <p:sp>
        <p:nvSpPr>
          <p:cNvPr id="89090" name="Rectangle 2"/>
          <p:cNvSpPr>
            <a:spLocks noGrp="1" noChangeArrowheads="1"/>
          </p:cNvSpPr>
          <p:nvPr>
            <p:ph type="title"/>
          </p:nvPr>
        </p:nvSpPr>
        <p:spPr>
          <a:xfrm>
            <a:off x="461963" y="0"/>
            <a:ext cx="8053387" cy="1058863"/>
          </a:xfrm>
        </p:spPr>
        <p:txBody>
          <a:bodyPr/>
          <a:lstStyle/>
          <a:p>
            <a:pPr algn="ctr" eaLnBrk="1" hangingPunct="1">
              <a:defRPr/>
            </a:pPr>
            <a:r>
              <a:rPr lang="it-IT" altLang="it-IT" dirty="0" smtClean="0">
                <a:solidFill>
                  <a:schemeClr val="tx1"/>
                </a:solidFill>
                <a:latin typeface="Book Antiqua" panose="02040602050305030304" pitchFamily="18" charset="0"/>
              </a:rPr>
              <a:t>METROLOGIA (3/3)</a:t>
            </a:r>
          </a:p>
        </p:txBody>
      </p:sp>
      <p:sp>
        <p:nvSpPr>
          <p:cNvPr id="89092" name="Rectangle 4"/>
          <p:cNvSpPr>
            <a:spLocks noChangeArrowheads="1"/>
          </p:cNvSpPr>
          <p:nvPr/>
        </p:nvSpPr>
        <p:spPr bwMode="auto">
          <a:xfrm>
            <a:off x="201613" y="1052513"/>
            <a:ext cx="8653462" cy="1436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b="1" u="sng" dirty="0" smtClean="0">
                <a:solidFill>
                  <a:srgbClr val="FFFF00"/>
                </a:solidFill>
                <a:latin typeface="Book Antiqua" panose="02040602050305030304" pitchFamily="18" charset="0"/>
              </a:rPr>
              <a:t>MISURA</a:t>
            </a:r>
            <a:r>
              <a:rPr lang="it-IT" altLang="it-IT" dirty="0" smtClean="0">
                <a:latin typeface="Book Antiqua" panose="02040602050305030304" pitchFamily="18" charset="0"/>
              </a:rPr>
              <a:t> </a:t>
            </a:r>
            <a:r>
              <a:rPr lang="it-IT" altLang="it-IT" b="1" dirty="0" smtClean="0">
                <a:solidFill>
                  <a:srgbClr val="FFFF00"/>
                </a:solidFill>
                <a:latin typeface="Book Antiqua" panose="02040602050305030304" pitchFamily="18" charset="0"/>
              </a:rPr>
              <a:t>è il confronto tra due grandezze omogenee</a:t>
            </a:r>
            <a:r>
              <a:rPr lang="it-IT" altLang="it-IT" dirty="0" smtClean="0">
                <a:latin typeface="Book Antiqua" panose="02040602050305030304" pitchFamily="18" charset="0"/>
              </a:rPr>
              <a:t> (di cui solitamente una è presa come </a:t>
            </a:r>
            <a:r>
              <a:rPr lang="it-IT" altLang="it-IT" b="1" u="sng" dirty="0" smtClean="0">
                <a:solidFill>
                  <a:srgbClr val="FFFF00"/>
                </a:solidFill>
                <a:latin typeface="Book Antiqua" panose="02040602050305030304" pitchFamily="18" charset="0"/>
              </a:rPr>
              <a:t>riferimento o campione di misura</a:t>
            </a:r>
            <a:r>
              <a:rPr lang="it-IT" altLang="it-IT" dirty="0" smtClean="0">
                <a:latin typeface="Book Antiqua" panose="02040602050305030304" pitchFamily="18" charset="0"/>
              </a:rPr>
              <a:t>)</a:t>
            </a:r>
          </a:p>
        </p:txBody>
      </p:sp>
      <p:sp>
        <p:nvSpPr>
          <p:cNvPr id="89093" name="Rectangle 5"/>
          <p:cNvSpPr>
            <a:spLocks noChangeArrowheads="1"/>
          </p:cNvSpPr>
          <p:nvPr/>
        </p:nvSpPr>
        <p:spPr bwMode="auto">
          <a:xfrm>
            <a:off x="211138" y="3997325"/>
            <a:ext cx="9101137"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80000"/>
              </a:lnSpc>
              <a:spcBef>
                <a:spcPct val="10000"/>
              </a:spcBef>
              <a:buClr>
                <a:schemeClr val="tx1"/>
              </a:buClr>
              <a:buFontTx/>
              <a:buNone/>
              <a:defRPr/>
            </a:pPr>
            <a:r>
              <a:rPr lang="it-IT" altLang="it-IT" dirty="0" smtClean="0">
                <a:solidFill>
                  <a:srgbClr val="FFFF00"/>
                </a:solidFill>
                <a:latin typeface="Book Antiqua" panose="02040602050305030304" pitchFamily="18" charset="0"/>
              </a:rPr>
              <a:t>Riferimenti manufatti: </a:t>
            </a:r>
            <a:br>
              <a:rPr lang="it-IT" altLang="it-IT" dirty="0" smtClean="0">
                <a:solidFill>
                  <a:srgbClr val="FFFF00"/>
                </a:solidFill>
                <a:latin typeface="Book Antiqua" panose="02040602050305030304" pitchFamily="18" charset="0"/>
              </a:rPr>
            </a:br>
            <a:r>
              <a:rPr lang="it-IT" altLang="it-IT" dirty="0" smtClean="0">
                <a:latin typeface="Book Antiqua" panose="02040602050305030304" pitchFamily="18" charset="0"/>
              </a:rPr>
              <a:t>pollice, spanna, piede, braccio, barile, sacco, </a:t>
            </a:r>
            <a:br>
              <a:rPr lang="it-IT" altLang="it-IT" dirty="0" smtClean="0">
                <a:latin typeface="Book Antiqua" panose="02040602050305030304" pitchFamily="18" charset="0"/>
              </a:rPr>
            </a:br>
            <a:r>
              <a:rPr lang="it-IT" altLang="it-IT" dirty="0" smtClean="0">
                <a:latin typeface="Book Antiqua" panose="02040602050305030304" pitchFamily="18" charset="0"/>
              </a:rPr>
              <a:t>otre, tazza, peso campione, …</a:t>
            </a:r>
          </a:p>
          <a:p>
            <a:pPr eaLnBrk="1" hangingPunct="1">
              <a:lnSpc>
                <a:spcPct val="80000"/>
              </a:lnSpc>
              <a:spcBef>
                <a:spcPct val="10000"/>
              </a:spcBef>
              <a:buClr>
                <a:schemeClr val="tx1"/>
              </a:buClr>
              <a:buFontTx/>
              <a:buNone/>
              <a:defRPr/>
            </a:pPr>
            <a:r>
              <a:rPr lang="it-IT" altLang="it-IT" dirty="0" smtClean="0">
                <a:solidFill>
                  <a:srgbClr val="FFFF00"/>
                </a:solidFill>
                <a:latin typeface="Book Antiqua" panose="02040602050305030304" pitchFamily="18" charset="0"/>
              </a:rPr>
              <a:t>Riferimenti assoluti:</a:t>
            </a:r>
            <a:br>
              <a:rPr lang="it-IT" altLang="it-IT" dirty="0" smtClean="0">
                <a:solidFill>
                  <a:srgbClr val="FFFF00"/>
                </a:solidFill>
                <a:latin typeface="Book Antiqua" panose="02040602050305030304" pitchFamily="18" charset="0"/>
              </a:rPr>
            </a:br>
            <a:r>
              <a:rPr lang="it-IT" altLang="it-IT" dirty="0" smtClean="0">
                <a:latin typeface="Book Antiqua" panose="02040602050305030304" pitchFamily="18" charset="0"/>
              </a:rPr>
              <a:t>eventi astronomici (giorno/notte, ciclo lunare, anno solare), 1 dm</a:t>
            </a:r>
            <a:r>
              <a:rPr lang="it-IT" altLang="it-IT" baseline="30000" dirty="0" smtClean="0">
                <a:latin typeface="Book Antiqua" panose="02040602050305030304" pitchFamily="18" charset="0"/>
              </a:rPr>
              <a:t>3</a:t>
            </a:r>
            <a:r>
              <a:rPr lang="it-IT" altLang="it-IT" dirty="0" smtClean="0">
                <a:latin typeface="Book Antiqua" panose="02040602050305030304" pitchFamily="18" charset="0"/>
              </a:rPr>
              <a:t> H</a:t>
            </a:r>
            <a:r>
              <a:rPr lang="it-IT" altLang="it-IT" baseline="-25000" dirty="0" smtClean="0">
                <a:latin typeface="Book Antiqua" panose="02040602050305030304" pitchFamily="18" charset="0"/>
              </a:rPr>
              <a:t>2</a:t>
            </a:r>
            <a:r>
              <a:rPr lang="it-IT" altLang="it-IT" dirty="0" smtClean="0">
                <a:latin typeface="Book Antiqua" panose="02040602050305030304" pitchFamily="18" charset="0"/>
              </a:rPr>
              <a:t>O, </a:t>
            </a:r>
            <a:r>
              <a:rPr lang="it-IT" altLang="it-IT" b="1" dirty="0" smtClean="0">
                <a:latin typeface="Book Antiqua" panose="02040602050305030304" pitchFamily="18" charset="0"/>
              </a:rPr>
              <a:t>proprietà della materia</a:t>
            </a:r>
            <a:br>
              <a:rPr lang="it-IT" altLang="it-IT" b="1" dirty="0" smtClean="0">
                <a:latin typeface="Book Antiqua" panose="02040602050305030304" pitchFamily="18" charset="0"/>
              </a:rPr>
            </a:br>
            <a:r>
              <a:rPr lang="it-IT" altLang="it-IT" b="1" dirty="0" smtClean="0">
                <a:latin typeface="Book Antiqua" panose="02040602050305030304" pitchFamily="18" charset="0"/>
              </a:rPr>
              <a:t>      </a:t>
            </a:r>
            <a:r>
              <a:rPr lang="it-IT" altLang="it-IT" b="1" dirty="0" smtClean="0">
                <a:solidFill>
                  <a:srgbClr val="FFFF00"/>
                </a:solidFill>
                <a:latin typeface="Book Antiqua" panose="02040602050305030304" pitchFamily="18" charset="0"/>
              </a:rPr>
              <a:t>COSTANTI</a:t>
            </a:r>
            <a:r>
              <a:rPr lang="it-IT" altLang="it-IT" b="1" dirty="0" smtClean="0">
                <a:latin typeface="Book Antiqua" panose="02040602050305030304" pitchFamily="18" charset="0"/>
              </a:rPr>
              <a:t>                            DI NATURA</a:t>
            </a:r>
          </a:p>
        </p:txBody>
      </p:sp>
      <p:sp>
        <p:nvSpPr>
          <p:cNvPr id="89094" name="Rectangle 6"/>
          <p:cNvSpPr>
            <a:spLocks noChangeArrowheads="1"/>
          </p:cNvSpPr>
          <p:nvPr/>
        </p:nvSpPr>
        <p:spPr bwMode="auto">
          <a:xfrm>
            <a:off x="201613" y="2574925"/>
            <a:ext cx="9169400" cy="1284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80000"/>
              </a:lnSpc>
              <a:spcBef>
                <a:spcPct val="10000"/>
              </a:spcBef>
              <a:buClr>
                <a:schemeClr val="tx1"/>
              </a:buClr>
              <a:buFontTx/>
              <a:buNone/>
              <a:defRPr/>
            </a:pPr>
            <a:r>
              <a:rPr lang="it-IT" altLang="it-IT" b="1" u="sng" smtClean="0">
                <a:solidFill>
                  <a:srgbClr val="FFFF00"/>
                </a:solidFill>
                <a:latin typeface="Book Antiqua" panose="02040602050305030304" pitchFamily="18" charset="0"/>
              </a:rPr>
              <a:t>Valore</a:t>
            </a:r>
            <a:r>
              <a:rPr lang="it-IT" altLang="it-IT" smtClean="0">
                <a:latin typeface="Book Antiqua" panose="02040602050305030304" pitchFamily="18" charset="0"/>
              </a:rPr>
              <a:t> è il numero che </a:t>
            </a:r>
            <a:r>
              <a:rPr lang="it-IT" altLang="it-IT" smtClean="0">
                <a:solidFill>
                  <a:srgbClr val="FFFF00"/>
                </a:solidFill>
                <a:latin typeface="Book Antiqua" panose="02040602050305030304" pitchFamily="18" charset="0"/>
              </a:rPr>
              <a:t>esprime il rapporto con </a:t>
            </a:r>
            <a:br>
              <a:rPr lang="it-IT" altLang="it-IT" smtClean="0">
                <a:solidFill>
                  <a:srgbClr val="FFFF00"/>
                </a:solidFill>
                <a:latin typeface="Book Antiqua" panose="02040602050305030304" pitchFamily="18" charset="0"/>
              </a:rPr>
            </a:br>
            <a:r>
              <a:rPr lang="it-IT" altLang="it-IT" smtClean="0">
                <a:solidFill>
                  <a:srgbClr val="FFFF00"/>
                </a:solidFill>
                <a:latin typeface="Book Antiqua" panose="02040602050305030304" pitchFamily="18" charset="0"/>
              </a:rPr>
              <a:t>il riferimento </a:t>
            </a:r>
            <a:r>
              <a:rPr lang="it-IT" altLang="it-IT" smtClean="0">
                <a:latin typeface="Book Antiqua" panose="02040602050305030304" pitchFamily="18" charset="0"/>
              </a:rPr>
              <a:t>(il valore numerico viene poi indicato con la corrispondente </a:t>
            </a:r>
            <a:r>
              <a:rPr lang="it-IT" altLang="it-IT" smtClean="0">
                <a:solidFill>
                  <a:srgbClr val="FFFF00"/>
                </a:solidFill>
                <a:latin typeface="Book Antiqua" panose="02040602050305030304" pitchFamily="18" charset="0"/>
              </a:rPr>
              <a:t>"</a:t>
            </a:r>
            <a:r>
              <a:rPr lang="it-IT" altLang="it-IT" u="sng" smtClean="0">
                <a:solidFill>
                  <a:srgbClr val="FFFF00"/>
                </a:solidFill>
                <a:latin typeface="Book Antiqua" panose="02040602050305030304" pitchFamily="18" charset="0"/>
              </a:rPr>
              <a:t>unità di misura</a:t>
            </a:r>
            <a:r>
              <a:rPr lang="it-IT" altLang="it-IT" smtClean="0">
                <a:solidFill>
                  <a:srgbClr val="FFFF00"/>
                </a:solidFill>
                <a:latin typeface="Book Antiqua" panose="02040602050305030304" pitchFamily="18" charset="0"/>
              </a:rPr>
              <a:t>"</a:t>
            </a:r>
            <a:r>
              <a:rPr lang="it-IT" altLang="it-IT" smtClean="0">
                <a:latin typeface="Book Antiqua" panose="02040602050305030304"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09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90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3" grpId="0"/>
      <p:bldP spid="8909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egnaposto piè di pagina 3"/>
          <p:cNvSpPr>
            <a:spLocks noGrp="1"/>
          </p:cNvSpPr>
          <p:nvPr>
            <p:ph type="ftr" sz="quarter" idx="10"/>
          </p:nvPr>
        </p:nvSpPr>
        <p:spPr/>
        <p:txBody>
          <a:bodyPr/>
          <a:lstStyle/>
          <a:p>
            <a:pPr>
              <a:defRPr/>
            </a:pPr>
            <a:r>
              <a:rPr lang="it-IT" altLang="it-IT" dirty="0"/>
              <a:t>Metrologia e Sistema Internazionale</a:t>
            </a:r>
          </a:p>
        </p:txBody>
      </p:sp>
      <p:sp>
        <p:nvSpPr>
          <p:cNvPr id="285698" name="Rectangle 2"/>
          <p:cNvSpPr>
            <a:spLocks noGrp="1" noChangeArrowheads="1"/>
          </p:cNvSpPr>
          <p:nvPr>
            <p:ph type="title"/>
          </p:nvPr>
        </p:nvSpPr>
        <p:spPr>
          <a:xfrm>
            <a:off x="0" y="115888"/>
            <a:ext cx="9144000" cy="650875"/>
          </a:xfrm>
        </p:spPr>
        <p:txBody>
          <a:bodyPr/>
          <a:lstStyle/>
          <a:p>
            <a:pPr algn="ctr" eaLnBrk="1" hangingPunct="1">
              <a:defRPr/>
            </a:pPr>
            <a:r>
              <a:rPr lang="it-IT" altLang="it-IT" baseline="30000" dirty="0" smtClean="0">
                <a:solidFill>
                  <a:srgbClr val="969696"/>
                </a:solidFill>
                <a:latin typeface="Book Antiqua" panose="02040602050305030304" pitchFamily="18" charset="0"/>
              </a:rPr>
              <a:t>*</a:t>
            </a:r>
            <a:r>
              <a:rPr lang="it-IT" altLang="it-IT" dirty="0" smtClean="0">
                <a:solidFill>
                  <a:srgbClr val="969696"/>
                </a:solidFill>
                <a:latin typeface="Book Antiqua" panose="02040602050305030304" pitchFamily="18" charset="0"/>
              </a:rPr>
              <a:t>NIST-CODATA VALUES (2014)</a:t>
            </a:r>
          </a:p>
        </p:txBody>
      </p:sp>
      <p:pic>
        <p:nvPicPr>
          <p:cNvPr id="14643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3" y="906463"/>
            <a:ext cx="4513262" cy="143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643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4538" y="909638"/>
            <a:ext cx="4459287" cy="143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6439"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88" y="2320925"/>
            <a:ext cx="4664075" cy="143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644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03725" y="2317750"/>
            <a:ext cx="4613275" cy="143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6441" name="Picture 10"/>
          <p:cNvPicPr>
            <a:picLocks noChangeAspect="1" noChangeArrowheads="1"/>
          </p:cNvPicPr>
          <p:nvPr/>
        </p:nvPicPr>
        <p:blipFill>
          <a:blip r:embed="rId7">
            <a:extLst>
              <a:ext uri="{28A0092B-C50C-407E-A947-70E740481C1C}">
                <a14:useLocalDpi xmlns:a14="http://schemas.microsoft.com/office/drawing/2010/main" val="0"/>
              </a:ext>
            </a:extLst>
          </a:blip>
          <a:srcRect b="1912"/>
          <a:stretch>
            <a:fillRect/>
          </a:stretch>
        </p:blipFill>
        <p:spPr bwMode="auto">
          <a:xfrm>
            <a:off x="88900" y="3759200"/>
            <a:ext cx="4505325"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6442"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97400" y="3740150"/>
            <a:ext cx="4419600" cy="143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6443" name="Picture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663" y="5160963"/>
            <a:ext cx="4541837" cy="143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6444"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02125" y="5165725"/>
            <a:ext cx="4714875" cy="143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06195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Segnaposto piè di pagina 3"/>
          <p:cNvSpPr>
            <a:spLocks noGrp="1"/>
          </p:cNvSpPr>
          <p:nvPr>
            <p:ph type="ftr" sz="quarter" idx="10"/>
          </p:nvPr>
        </p:nvSpPr>
        <p:spPr/>
        <p:txBody>
          <a:bodyPr/>
          <a:lstStyle/>
          <a:p>
            <a:pPr>
              <a:defRPr/>
            </a:pPr>
            <a:r>
              <a:rPr lang="it-IT" altLang="it-IT"/>
              <a:t>Metrologia e Sistema Internazionale</a:t>
            </a:r>
          </a:p>
        </p:txBody>
      </p:sp>
      <p:sp>
        <p:nvSpPr>
          <p:cNvPr id="283650" name="Rectangle 2"/>
          <p:cNvSpPr>
            <a:spLocks noGrp="1" noChangeArrowheads="1"/>
          </p:cNvSpPr>
          <p:nvPr>
            <p:ph type="title"/>
          </p:nvPr>
        </p:nvSpPr>
        <p:spPr>
          <a:xfrm>
            <a:off x="0" y="268288"/>
            <a:ext cx="9144000" cy="650875"/>
          </a:xfrm>
        </p:spPr>
        <p:txBody>
          <a:bodyPr/>
          <a:lstStyle/>
          <a:p>
            <a:pPr algn="ctr" eaLnBrk="1" hangingPunct="1">
              <a:defRPr/>
            </a:pPr>
            <a:r>
              <a:rPr lang="it-IT" altLang="it-IT" baseline="30000" dirty="0" smtClean="0">
                <a:solidFill>
                  <a:srgbClr val="969696"/>
                </a:solidFill>
                <a:latin typeface="Book Antiqua" panose="02040602050305030304" pitchFamily="18" charset="0"/>
              </a:rPr>
              <a:t>*</a:t>
            </a:r>
            <a:r>
              <a:rPr lang="it-IT" altLang="it-IT" dirty="0" smtClean="0">
                <a:solidFill>
                  <a:srgbClr val="969696"/>
                </a:solidFill>
                <a:latin typeface="Book Antiqua" panose="02040602050305030304" pitchFamily="18" charset="0"/>
              </a:rPr>
              <a:t>COSTANTI FISICHE (2014)</a:t>
            </a:r>
          </a:p>
        </p:txBody>
      </p:sp>
      <p:graphicFrame>
        <p:nvGraphicFramePr>
          <p:cNvPr id="283793" name="Group 145"/>
          <p:cNvGraphicFramePr>
            <a:graphicFrameLocks noGrp="1"/>
          </p:cNvGraphicFramePr>
          <p:nvPr>
            <p:extLst/>
          </p:nvPr>
        </p:nvGraphicFramePr>
        <p:xfrm>
          <a:off x="169863" y="1316038"/>
          <a:ext cx="8826500" cy="5095872"/>
        </p:xfrm>
        <a:graphic>
          <a:graphicData uri="http://schemas.openxmlformats.org/drawingml/2006/table">
            <a:tbl>
              <a:tblPr/>
              <a:tblGrid>
                <a:gridCol w="1152525">
                  <a:extLst>
                    <a:ext uri="{9D8B030D-6E8A-4147-A177-3AD203B41FA5}">
                      <a16:colId xmlns:a16="http://schemas.microsoft.com/office/drawing/2014/main" val="20000"/>
                    </a:ext>
                  </a:extLst>
                </a:gridCol>
                <a:gridCol w="2792412">
                  <a:extLst>
                    <a:ext uri="{9D8B030D-6E8A-4147-A177-3AD203B41FA5}">
                      <a16:colId xmlns:a16="http://schemas.microsoft.com/office/drawing/2014/main" val="20001"/>
                    </a:ext>
                  </a:extLst>
                </a:gridCol>
                <a:gridCol w="1352550">
                  <a:extLst>
                    <a:ext uri="{9D8B030D-6E8A-4147-A177-3AD203B41FA5}">
                      <a16:colId xmlns:a16="http://schemas.microsoft.com/office/drawing/2014/main" val="20002"/>
                    </a:ext>
                  </a:extLst>
                </a:gridCol>
                <a:gridCol w="3529013">
                  <a:extLst>
                    <a:ext uri="{9D8B030D-6E8A-4147-A177-3AD203B41FA5}">
                      <a16:colId xmlns:a16="http://schemas.microsoft.com/office/drawing/2014/main" val="20003"/>
                    </a:ext>
                  </a:extLst>
                </a:gridCol>
              </a:tblGrid>
              <a:tr h="701128">
                <a:tc>
                  <a:txBody>
                    <a:bodyPr/>
                    <a:lstStyle>
                      <a:lvl1pPr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rPr>
                        <a:t>Simbolo</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rPr>
                        <a:t>Incertezza</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rPr>
                        <a:t>Incertezza relativa</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rPr>
                        <a:t>Notazione </a:t>
                      </a:r>
                      <a:b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rPr>
                      </a:b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rPr>
                        <a:t>concisa</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289">
                <a:tc>
                  <a:txBody>
                    <a:bodyPr/>
                    <a:lstStyle>
                      <a:lvl1pPr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it-IT" altLang="it-IT" sz="2000" b="0" i="1"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rPr>
                        <a:t>G</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rPr>
                        <a:t> 0.000 80</a:t>
                      </a: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10</a:t>
                      </a:r>
                      <a:r>
                        <a:rPr kumimoji="0" lang="it-IT" altLang="it-IT" sz="2000" b="0" i="0" u="none" strike="noStrike" cap="none" normalizeH="0" baseline="3000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11</a:t>
                      </a: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 m</a:t>
                      </a:r>
                      <a:r>
                        <a:rPr kumimoji="0" lang="it-IT" altLang="it-IT" sz="2000" b="0" i="0" u="none" strike="noStrike" cap="none" normalizeH="0" baseline="3000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3</a:t>
                      </a: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kg</a:t>
                      </a:r>
                      <a:r>
                        <a:rPr kumimoji="0" lang="it-IT" altLang="it-IT" sz="2000" b="0" i="0" u="none" strike="noStrike" cap="none" normalizeH="0" baseline="3000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-1</a:t>
                      </a: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s</a:t>
                      </a:r>
                      <a:r>
                        <a:rPr kumimoji="0" lang="it-IT" altLang="it-IT" sz="2000" b="0" i="0" u="none" strike="noStrike" cap="none" normalizeH="0" baseline="3000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-2</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it-IT" altLang="it-IT" sz="2000" b="0" i="0" u="none" strike="noStrike" cap="none" normalizeH="0" baseline="0" smtClean="0">
                          <a:ln>
                            <a:noFill/>
                          </a:ln>
                          <a:solidFill>
                            <a:srgbClr val="FFFF00"/>
                          </a:solidFill>
                          <a:effectLst>
                            <a:outerShdw blurRad="38100" dist="38100" dir="2700000" algn="tl">
                              <a:srgbClr val="000000"/>
                            </a:outerShdw>
                          </a:effectLst>
                          <a:latin typeface="Book Antiqua" panose="02040602050305030304" pitchFamily="18" charset="0"/>
                        </a:rPr>
                        <a:t>1.2</a:t>
                      </a:r>
                      <a:r>
                        <a:rPr kumimoji="0" lang="it-IT" altLang="it-IT" sz="2000" b="0" i="0" u="none" strike="noStrike" cap="none" normalizeH="0" baseline="0" smtClean="0">
                          <a:ln>
                            <a:noFill/>
                          </a:ln>
                          <a:solidFill>
                            <a:srgbClr val="FFFF00"/>
                          </a:solidFill>
                          <a:effectLst>
                            <a:outerShdw blurRad="38100" dist="38100" dir="2700000" algn="tl">
                              <a:srgbClr val="000000"/>
                            </a:outerShdw>
                          </a:effectLst>
                          <a:latin typeface="Book Antiqua" panose="02040602050305030304" pitchFamily="18" charset="0"/>
                          <a:sym typeface="Symbol" panose="05050102010706020507" pitchFamily="18" charset="2"/>
                        </a:rPr>
                        <a:t>10</a:t>
                      </a:r>
                      <a:r>
                        <a:rPr kumimoji="0" lang="it-IT" altLang="it-IT" sz="2000" b="0" i="0" u="none" strike="noStrike" cap="none" normalizeH="0" baseline="30000" smtClean="0">
                          <a:ln>
                            <a:noFill/>
                          </a:ln>
                          <a:solidFill>
                            <a:srgbClr val="FFFF00"/>
                          </a:solidFill>
                          <a:effectLst>
                            <a:outerShdw blurRad="38100" dist="38100" dir="2700000" algn="tl">
                              <a:srgbClr val="000000"/>
                            </a:outerShdw>
                          </a:effectLst>
                          <a:latin typeface="Book Antiqua" panose="02040602050305030304" pitchFamily="18" charset="0"/>
                          <a:sym typeface="Symbol" panose="05050102010706020507" pitchFamily="18" charset="2"/>
                        </a:rPr>
                        <a:t>-4</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rPr>
                        <a:t>6.673 84(80)</a:t>
                      </a: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10</a:t>
                      </a:r>
                      <a:r>
                        <a:rPr kumimoji="0" lang="it-IT" altLang="it-IT" sz="2000" b="0" i="0" u="none" strike="noStrike" cap="none" normalizeH="0" baseline="3000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11</a:t>
                      </a: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 m</a:t>
                      </a:r>
                      <a:r>
                        <a:rPr kumimoji="0" lang="it-IT" altLang="it-IT" sz="2000" b="0" i="0" u="none" strike="noStrike" cap="none" normalizeH="0" baseline="3000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3 </a:t>
                      </a: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kg</a:t>
                      </a:r>
                      <a:r>
                        <a:rPr kumimoji="0" lang="it-IT" altLang="it-IT" sz="2000" b="0" i="0" u="none" strike="noStrike" cap="none" normalizeH="0" baseline="3000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-1 </a:t>
                      </a: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s</a:t>
                      </a:r>
                      <a:r>
                        <a:rPr kumimoji="0" lang="it-IT" altLang="it-IT" sz="2000" b="0" i="0" u="none" strike="noStrike" cap="none" normalizeH="0" baseline="3000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-2</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289">
                <a:tc>
                  <a:txBody>
                    <a:bodyPr/>
                    <a:lstStyle>
                      <a:lvl1pPr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it-IT" altLang="it-IT" sz="2000" b="0" i="1" u="none" strike="noStrike" cap="none" normalizeH="0" baseline="0" dirty="0" smtClean="0">
                          <a:ln>
                            <a:noFill/>
                          </a:ln>
                          <a:solidFill>
                            <a:srgbClr val="FFFF00"/>
                          </a:solidFill>
                          <a:effectLst>
                            <a:outerShdw blurRad="38100" dist="38100" dir="2700000" algn="tl">
                              <a:srgbClr val="000000"/>
                            </a:outerShdw>
                          </a:effectLst>
                          <a:latin typeface="Book Antiqua" panose="02040602050305030304" pitchFamily="18" charset="0"/>
                        </a:rPr>
                        <a:t>h</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rPr>
                        <a:t> 0.000 000 29</a:t>
                      </a: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10</a:t>
                      </a:r>
                      <a:r>
                        <a:rPr kumimoji="0" lang="it-IT" altLang="it-IT" sz="2000" b="0" i="0" u="none" strike="noStrike" cap="none" normalizeH="0" baseline="3000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-34</a:t>
                      </a: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 J</a:t>
                      </a:r>
                      <a:r>
                        <a:rPr kumimoji="0" lang="it-IT" altLang="it-IT" sz="2000" b="0" i="0" u="none" strike="noStrike" cap="none" normalizeH="0" baseline="3000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 </a:t>
                      </a: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s</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it-IT" altLang="it-IT" sz="2000" b="0" i="0" u="none" strike="noStrike" cap="none" normalizeH="0" baseline="0" smtClean="0">
                          <a:ln>
                            <a:noFill/>
                          </a:ln>
                          <a:solidFill>
                            <a:srgbClr val="FFFF00"/>
                          </a:solidFill>
                          <a:effectLst>
                            <a:outerShdw blurRad="38100" dist="38100" dir="2700000" algn="tl">
                              <a:srgbClr val="000000"/>
                            </a:outerShdw>
                          </a:effectLst>
                          <a:latin typeface="Book Antiqua" panose="02040602050305030304" pitchFamily="18" charset="0"/>
                        </a:rPr>
                        <a:t>4.4</a:t>
                      </a:r>
                      <a:r>
                        <a:rPr kumimoji="0" lang="it-IT" altLang="it-IT" sz="2000" b="0" i="0" u="none" strike="noStrike" cap="none" normalizeH="0" baseline="0" smtClean="0">
                          <a:ln>
                            <a:noFill/>
                          </a:ln>
                          <a:solidFill>
                            <a:srgbClr val="FFFF00"/>
                          </a:solidFill>
                          <a:effectLst>
                            <a:outerShdw blurRad="38100" dist="38100" dir="2700000" algn="tl">
                              <a:srgbClr val="000000"/>
                            </a:outerShdw>
                          </a:effectLst>
                          <a:latin typeface="Book Antiqua" panose="02040602050305030304" pitchFamily="18" charset="0"/>
                          <a:sym typeface="Symbol" panose="05050102010706020507" pitchFamily="18" charset="2"/>
                        </a:rPr>
                        <a:t>10</a:t>
                      </a:r>
                      <a:r>
                        <a:rPr kumimoji="0" lang="it-IT" altLang="it-IT" sz="2000" b="0" i="0" u="none" strike="noStrike" cap="none" normalizeH="0" baseline="30000" smtClean="0">
                          <a:ln>
                            <a:noFill/>
                          </a:ln>
                          <a:solidFill>
                            <a:srgbClr val="FFFF00"/>
                          </a:solidFill>
                          <a:effectLst>
                            <a:outerShdw blurRad="38100" dist="38100" dir="2700000" algn="tl">
                              <a:srgbClr val="000000"/>
                            </a:outerShdw>
                          </a:effectLst>
                          <a:latin typeface="Book Antiqua" panose="02040602050305030304" pitchFamily="18" charset="0"/>
                          <a:sym typeface="Symbol" panose="05050102010706020507" pitchFamily="18" charset="2"/>
                        </a:rPr>
                        <a:t>-8</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rPr>
                        <a:t>6.626 069 57(29)</a:t>
                      </a: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10</a:t>
                      </a:r>
                      <a:r>
                        <a:rPr kumimoji="0" lang="it-IT" altLang="it-IT" sz="2000" b="0" i="0" u="none" strike="noStrike" cap="none" normalizeH="0" baseline="3000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-34</a:t>
                      </a: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 J</a:t>
                      </a:r>
                      <a:r>
                        <a:rPr kumimoji="0" lang="it-IT" altLang="it-IT" sz="2000" b="0" i="0" u="none" strike="noStrike" cap="none" normalizeH="0" baseline="3000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 </a:t>
                      </a: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s</a:t>
                      </a:r>
                      <a:endParaRPr kumimoji="0" lang="it-IT" altLang="it-IT" sz="2000" b="0" i="0" u="none" strike="noStrike" cap="none" normalizeH="0" baseline="3000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289">
                <a:tc>
                  <a:txBody>
                    <a:bodyPr/>
                    <a:lstStyle>
                      <a:lvl1pPr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it-IT" altLang="it-IT" sz="2000" b="1" i="1" u="none" strike="noStrike" cap="none" normalizeH="0" baseline="0" smtClean="0">
                          <a:ln>
                            <a:noFill/>
                          </a:ln>
                          <a:solidFill>
                            <a:srgbClr val="FFFF00"/>
                          </a:solidFill>
                          <a:effectLst>
                            <a:outerShdw blurRad="38100" dist="38100" dir="2700000" algn="tl">
                              <a:srgbClr val="000000"/>
                            </a:outerShdw>
                          </a:effectLst>
                          <a:latin typeface="Book Antiqua" panose="02040602050305030304" pitchFamily="18" charset="0"/>
                        </a:rPr>
                        <a:t>e</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rPr>
                        <a:t> 0.000 000 035</a:t>
                      </a: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10</a:t>
                      </a:r>
                      <a:r>
                        <a:rPr kumimoji="0" lang="it-IT" altLang="it-IT" sz="2000" b="0" i="0" u="none" strike="noStrike" cap="none" normalizeH="0" baseline="3000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-19</a:t>
                      </a: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 C</a:t>
                      </a:r>
                      <a:endPar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it-IT" altLang="it-IT" sz="2000" b="1" i="0" u="none" strike="noStrike" cap="none" normalizeH="0" baseline="0" smtClean="0">
                          <a:ln>
                            <a:noFill/>
                          </a:ln>
                          <a:solidFill>
                            <a:srgbClr val="FFFF00"/>
                          </a:solidFill>
                          <a:effectLst>
                            <a:outerShdw blurRad="38100" dist="38100" dir="2700000" algn="tl">
                              <a:srgbClr val="000000"/>
                            </a:outerShdw>
                          </a:effectLst>
                          <a:latin typeface="Book Antiqua" panose="02040602050305030304" pitchFamily="18" charset="0"/>
                        </a:rPr>
                        <a:t>2.2</a:t>
                      </a:r>
                      <a:r>
                        <a:rPr kumimoji="0" lang="it-IT" altLang="it-IT" sz="2000" b="1" i="0" u="none" strike="noStrike" cap="none" normalizeH="0" baseline="0" smtClean="0">
                          <a:ln>
                            <a:noFill/>
                          </a:ln>
                          <a:solidFill>
                            <a:srgbClr val="FFFF00"/>
                          </a:solidFill>
                          <a:effectLst>
                            <a:outerShdw blurRad="38100" dist="38100" dir="2700000" algn="tl">
                              <a:srgbClr val="000000"/>
                            </a:outerShdw>
                          </a:effectLst>
                          <a:latin typeface="Book Antiqua" panose="02040602050305030304" pitchFamily="18" charset="0"/>
                          <a:sym typeface="Symbol" panose="05050102010706020507" pitchFamily="18" charset="2"/>
                        </a:rPr>
                        <a:t>10</a:t>
                      </a:r>
                      <a:r>
                        <a:rPr kumimoji="0" lang="it-IT" altLang="it-IT" sz="2000" b="1" i="0" u="none" strike="noStrike" cap="none" normalizeH="0" baseline="30000" smtClean="0">
                          <a:ln>
                            <a:noFill/>
                          </a:ln>
                          <a:solidFill>
                            <a:srgbClr val="FFFF00"/>
                          </a:solidFill>
                          <a:effectLst>
                            <a:outerShdw blurRad="38100" dist="38100" dir="2700000" algn="tl">
                              <a:srgbClr val="000000"/>
                            </a:outerShdw>
                          </a:effectLst>
                          <a:latin typeface="Book Antiqua" panose="02040602050305030304" pitchFamily="18" charset="0"/>
                          <a:sym typeface="Symbol" panose="05050102010706020507" pitchFamily="18" charset="2"/>
                        </a:rPr>
                        <a:t>-8</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rPr>
                        <a:t>1.602 176 565(35)</a:t>
                      </a: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10</a:t>
                      </a:r>
                      <a:r>
                        <a:rPr kumimoji="0" lang="it-IT" altLang="it-IT" sz="2000" b="0" i="0" u="none" strike="noStrike" cap="none" normalizeH="0" baseline="3000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-19</a:t>
                      </a: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 C</a:t>
                      </a:r>
                      <a:endPar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289">
                <a:tc>
                  <a:txBody>
                    <a:bodyPr/>
                    <a:lstStyle>
                      <a:lvl1pPr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it-IT" altLang="it-IT" sz="2000" b="0" i="1"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rPr>
                        <a:t>m</a:t>
                      </a:r>
                      <a:r>
                        <a:rPr kumimoji="0" lang="it-IT" altLang="it-IT" sz="2000" b="0" i="0" u="none" strike="noStrike" cap="none" normalizeH="0" baseline="-25000" smtClean="0">
                          <a:ln>
                            <a:noFill/>
                          </a:ln>
                          <a:solidFill>
                            <a:schemeClr val="tx1"/>
                          </a:solidFill>
                          <a:effectLst>
                            <a:outerShdw blurRad="38100" dist="38100" dir="2700000" algn="tl">
                              <a:srgbClr val="000000"/>
                            </a:outerShdw>
                          </a:effectLst>
                          <a:latin typeface="Book Antiqua" panose="02040602050305030304" pitchFamily="18" charset="0"/>
                        </a:rPr>
                        <a:t>e</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rPr>
                        <a:t> 0.000 000 40</a:t>
                      </a: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10</a:t>
                      </a:r>
                      <a:r>
                        <a:rPr kumimoji="0" lang="it-IT" altLang="it-IT" sz="2000" b="0" i="0" u="none" strike="noStrike" cap="none" normalizeH="0" baseline="3000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-31</a:t>
                      </a: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 kg</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it-IT" altLang="it-IT" sz="2000" b="0" i="0" u="none" strike="noStrike" cap="none" normalizeH="0" baseline="0" smtClean="0">
                          <a:ln>
                            <a:noFill/>
                          </a:ln>
                          <a:solidFill>
                            <a:srgbClr val="FFFF00"/>
                          </a:solidFill>
                          <a:effectLst>
                            <a:outerShdw blurRad="38100" dist="38100" dir="2700000" algn="tl">
                              <a:srgbClr val="000000"/>
                            </a:outerShdw>
                          </a:effectLst>
                          <a:latin typeface="Book Antiqua" panose="02040602050305030304" pitchFamily="18" charset="0"/>
                        </a:rPr>
                        <a:t>4.4</a:t>
                      </a:r>
                      <a:r>
                        <a:rPr kumimoji="0" lang="it-IT" altLang="it-IT" sz="2000" b="0" i="0" u="none" strike="noStrike" cap="none" normalizeH="0" baseline="0" smtClean="0">
                          <a:ln>
                            <a:noFill/>
                          </a:ln>
                          <a:solidFill>
                            <a:srgbClr val="FFFF00"/>
                          </a:solidFill>
                          <a:effectLst>
                            <a:outerShdw blurRad="38100" dist="38100" dir="2700000" algn="tl">
                              <a:srgbClr val="000000"/>
                            </a:outerShdw>
                          </a:effectLst>
                          <a:latin typeface="Book Antiqua" panose="02040602050305030304" pitchFamily="18" charset="0"/>
                          <a:sym typeface="Symbol" panose="05050102010706020507" pitchFamily="18" charset="2"/>
                        </a:rPr>
                        <a:t>10</a:t>
                      </a:r>
                      <a:r>
                        <a:rPr kumimoji="0" lang="it-IT" altLang="it-IT" sz="2000" b="0" i="0" u="none" strike="noStrike" cap="none" normalizeH="0" baseline="30000" smtClean="0">
                          <a:ln>
                            <a:noFill/>
                          </a:ln>
                          <a:solidFill>
                            <a:srgbClr val="FFFF00"/>
                          </a:solidFill>
                          <a:effectLst>
                            <a:outerShdw blurRad="38100" dist="38100" dir="2700000" algn="tl">
                              <a:srgbClr val="000000"/>
                            </a:outerShdw>
                          </a:effectLst>
                          <a:latin typeface="Book Antiqua" panose="02040602050305030304" pitchFamily="18" charset="0"/>
                          <a:sym typeface="Symbol" panose="05050102010706020507" pitchFamily="18" charset="2"/>
                        </a:rPr>
                        <a:t>-8</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rPr>
                        <a:t>9.109 382 91(40)</a:t>
                      </a: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10</a:t>
                      </a:r>
                      <a:r>
                        <a:rPr kumimoji="0" lang="it-IT" altLang="it-IT" sz="2000" b="0" i="0" u="none" strike="noStrike" cap="none" normalizeH="0" baseline="3000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-31</a:t>
                      </a: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 kg</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289">
                <a:tc>
                  <a:txBody>
                    <a:bodyPr/>
                    <a:lstStyle>
                      <a:lvl1pPr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it-IT" altLang="it-IT" sz="2000" b="0" i="1"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rPr>
                        <a:t>m</a:t>
                      </a:r>
                      <a:r>
                        <a:rPr kumimoji="0" lang="it-IT" altLang="it-IT" sz="2000" b="0" i="0" u="none" strike="noStrike" cap="none" normalizeH="0" baseline="-25000" smtClean="0">
                          <a:ln>
                            <a:noFill/>
                          </a:ln>
                          <a:solidFill>
                            <a:schemeClr val="tx1"/>
                          </a:solidFill>
                          <a:effectLst>
                            <a:outerShdw blurRad="38100" dist="38100" dir="2700000" algn="tl">
                              <a:srgbClr val="000000"/>
                            </a:outerShdw>
                          </a:effectLst>
                          <a:latin typeface="Book Antiqua" panose="02040602050305030304" pitchFamily="18" charset="0"/>
                        </a:rPr>
                        <a:t>p</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rPr>
                        <a:t> 0.000 000 74</a:t>
                      </a: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10</a:t>
                      </a:r>
                      <a:r>
                        <a:rPr kumimoji="0" lang="it-IT" altLang="it-IT" sz="2000" b="0" i="0" u="none" strike="noStrike" cap="none" normalizeH="0" baseline="3000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-27</a:t>
                      </a: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 kg</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it-IT" altLang="it-IT" sz="2000" b="0" i="0" u="none" strike="noStrike" cap="none" normalizeH="0" baseline="0" smtClean="0">
                          <a:ln>
                            <a:noFill/>
                          </a:ln>
                          <a:solidFill>
                            <a:srgbClr val="FFFF00"/>
                          </a:solidFill>
                          <a:effectLst>
                            <a:outerShdw blurRad="38100" dist="38100" dir="2700000" algn="tl">
                              <a:srgbClr val="000000"/>
                            </a:outerShdw>
                          </a:effectLst>
                          <a:latin typeface="Book Antiqua" panose="02040602050305030304" pitchFamily="18" charset="0"/>
                        </a:rPr>
                        <a:t>4.4</a:t>
                      </a:r>
                      <a:r>
                        <a:rPr kumimoji="0" lang="it-IT" altLang="it-IT" sz="2000" b="0" i="0" u="none" strike="noStrike" cap="none" normalizeH="0" baseline="0" smtClean="0">
                          <a:ln>
                            <a:noFill/>
                          </a:ln>
                          <a:solidFill>
                            <a:srgbClr val="FFFF00"/>
                          </a:solidFill>
                          <a:effectLst>
                            <a:outerShdw blurRad="38100" dist="38100" dir="2700000" algn="tl">
                              <a:srgbClr val="000000"/>
                            </a:outerShdw>
                          </a:effectLst>
                          <a:latin typeface="Book Antiqua" panose="02040602050305030304" pitchFamily="18" charset="0"/>
                          <a:sym typeface="Symbol" panose="05050102010706020507" pitchFamily="18" charset="2"/>
                        </a:rPr>
                        <a:t>10</a:t>
                      </a:r>
                      <a:r>
                        <a:rPr kumimoji="0" lang="it-IT" altLang="it-IT" sz="2000" b="0" i="0" u="none" strike="noStrike" cap="none" normalizeH="0" baseline="30000" smtClean="0">
                          <a:ln>
                            <a:noFill/>
                          </a:ln>
                          <a:solidFill>
                            <a:srgbClr val="FFFF00"/>
                          </a:solidFill>
                          <a:effectLst>
                            <a:outerShdw blurRad="38100" dist="38100" dir="2700000" algn="tl">
                              <a:srgbClr val="000000"/>
                            </a:outerShdw>
                          </a:effectLst>
                          <a:latin typeface="Book Antiqua" panose="02040602050305030304" pitchFamily="18" charset="0"/>
                          <a:sym typeface="Symbol" panose="05050102010706020507" pitchFamily="18" charset="2"/>
                        </a:rPr>
                        <a:t>-8</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rPr>
                        <a:t>1.672 621 777(74)</a:t>
                      </a: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10</a:t>
                      </a:r>
                      <a:r>
                        <a:rPr kumimoji="0" lang="it-IT" altLang="it-IT" sz="2000" b="0" i="0" u="none" strike="noStrike" cap="none" normalizeH="0" baseline="3000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-27</a:t>
                      </a: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 kg</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96289">
                <a:tc>
                  <a:txBody>
                    <a:bodyPr/>
                    <a:lstStyle>
                      <a:lvl1pPr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it-IT" altLang="it-IT" sz="2000" b="1" i="1" u="none" strike="noStrike" cap="none" normalizeH="0" baseline="0" smtClean="0">
                          <a:ln>
                            <a:noFill/>
                          </a:ln>
                          <a:solidFill>
                            <a:srgbClr val="FFFF00"/>
                          </a:solidFill>
                          <a:effectLst>
                            <a:outerShdw blurRad="38100" dist="38100" dir="2700000" algn="tl">
                              <a:srgbClr val="000000"/>
                            </a:outerShdw>
                          </a:effectLst>
                          <a:latin typeface="Book Antiqua" panose="02040602050305030304" pitchFamily="18" charset="0"/>
                        </a:rPr>
                        <a:t>N</a:t>
                      </a:r>
                      <a:r>
                        <a:rPr kumimoji="0" lang="it-IT" altLang="it-IT" sz="2000" b="1" i="0" u="none" strike="noStrike" cap="none" normalizeH="0" baseline="-25000" smtClean="0">
                          <a:ln>
                            <a:noFill/>
                          </a:ln>
                          <a:solidFill>
                            <a:srgbClr val="FFFF00"/>
                          </a:solidFill>
                          <a:effectLst>
                            <a:outerShdw blurRad="38100" dist="38100" dir="2700000" algn="tl">
                              <a:srgbClr val="000000"/>
                            </a:outerShdw>
                          </a:effectLst>
                          <a:latin typeface="Book Antiqua" panose="02040602050305030304" pitchFamily="18" charset="0"/>
                        </a:rPr>
                        <a:t>A</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rPr>
                        <a:t> 0.000 000 27</a:t>
                      </a: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10</a:t>
                      </a:r>
                      <a:r>
                        <a:rPr kumimoji="0" lang="it-IT" altLang="it-IT" sz="2000" b="0" i="0" u="none" strike="noStrike" cap="none" normalizeH="0" baseline="3000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23</a:t>
                      </a: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 mol</a:t>
                      </a:r>
                      <a:r>
                        <a:rPr kumimoji="0" lang="it-IT" altLang="it-IT" sz="2000" b="0" i="0" u="none" strike="noStrike" cap="none" normalizeH="0" baseline="3000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-1</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it-IT" altLang="it-IT" sz="2000" b="1" i="0" u="none" strike="noStrike" cap="none" normalizeH="0" baseline="0" smtClean="0">
                          <a:ln>
                            <a:noFill/>
                          </a:ln>
                          <a:solidFill>
                            <a:srgbClr val="FFFF00"/>
                          </a:solidFill>
                          <a:effectLst>
                            <a:outerShdw blurRad="38100" dist="38100" dir="2700000" algn="tl">
                              <a:srgbClr val="000000"/>
                            </a:outerShdw>
                          </a:effectLst>
                          <a:latin typeface="Book Antiqua" panose="02040602050305030304" pitchFamily="18" charset="0"/>
                        </a:rPr>
                        <a:t>4.4</a:t>
                      </a:r>
                      <a:r>
                        <a:rPr kumimoji="0" lang="it-IT" altLang="it-IT" sz="2000" b="1" i="0" u="none" strike="noStrike" cap="none" normalizeH="0" baseline="0" smtClean="0">
                          <a:ln>
                            <a:noFill/>
                          </a:ln>
                          <a:solidFill>
                            <a:srgbClr val="FFFF00"/>
                          </a:solidFill>
                          <a:effectLst>
                            <a:outerShdw blurRad="38100" dist="38100" dir="2700000" algn="tl">
                              <a:srgbClr val="000000"/>
                            </a:outerShdw>
                          </a:effectLst>
                          <a:latin typeface="Book Antiqua" panose="02040602050305030304" pitchFamily="18" charset="0"/>
                          <a:sym typeface="Symbol" panose="05050102010706020507" pitchFamily="18" charset="2"/>
                        </a:rPr>
                        <a:t>10</a:t>
                      </a:r>
                      <a:r>
                        <a:rPr kumimoji="0" lang="it-IT" altLang="it-IT" sz="2000" b="1" i="0" u="none" strike="noStrike" cap="none" normalizeH="0" baseline="30000" smtClean="0">
                          <a:ln>
                            <a:noFill/>
                          </a:ln>
                          <a:solidFill>
                            <a:srgbClr val="FFFF00"/>
                          </a:solidFill>
                          <a:effectLst>
                            <a:outerShdw blurRad="38100" dist="38100" dir="2700000" algn="tl">
                              <a:srgbClr val="000000"/>
                            </a:outerShdw>
                          </a:effectLst>
                          <a:latin typeface="Book Antiqua" panose="02040602050305030304" pitchFamily="18" charset="0"/>
                          <a:sym typeface="Symbol" panose="05050102010706020507" pitchFamily="18" charset="2"/>
                        </a:rPr>
                        <a:t>-8</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rPr>
                        <a:t>6.022 141 29(27)</a:t>
                      </a: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10</a:t>
                      </a:r>
                      <a:r>
                        <a:rPr kumimoji="0" lang="it-IT" altLang="it-IT" sz="2000" b="0" i="0" u="none" strike="noStrike" cap="none" normalizeH="0" baseline="3000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23</a:t>
                      </a: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 mol</a:t>
                      </a:r>
                      <a:r>
                        <a:rPr kumimoji="0" lang="it-IT" altLang="it-IT" sz="2000" b="0" i="0" u="none" strike="noStrike" cap="none" normalizeH="0" baseline="3000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-1</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96289">
                <a:tc>
                  <a:txBody>
                    <a:bodyPr/>
                    <a:lstStyle>
                      <a:lvl1pPr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it-IT" altLang="it-IT" sz="2000" b="0" i="1" u="none" strike="noStrike" cap="none" normalizeH="0" baseline="0" dirty="0" smtClean="0">
                          <a:ln>
                            <a:noFill/>
                          </a:ln>
                          <a:solidFill>
                            <a:srgbClr val="FFFF00"/>
                          </a:solidFill>
                          <a:effectLst>
                            <a:outerShdw blurRad="38100" dist="38100" dir="2700000" algn="tl">
                              <a:srgbClr val="000000"/>
                            </a:outerShdw>
                          </a:effectLst>
                          <a:latin typeface="Book Antiqua" panose="02040602050305030304" pitchFamily="18" charset="0"/>
                        </a:rPr>
                        <a:t>k</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rPr>
                        <a:t> 0.000 0013 </a:t>
                      </a: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10</a:t>
                      </a:r>
                      <a:r>
                        <a:rPr kumimoji="0" lang="it-IT" altLang="it-IT" sz="2000" b="0" i="0" u="none" strike="noStrike" cap="none" normalizeH="0" baseline="3000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-23</a:t>
                      </a: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 J</a:t>
                      </a:r>
                      <a:r>
                        <a:rPr kumimoji="0" lang="it-IT" altLang="it-IT" sz="2000" b="0" i="0" u="none" strike="noStrike" cap="none" normalizeH="0" baseline="3000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 </a:t>
                      </a: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K</a:t>
                      </a:r>
                      <a:r>
                        <a:rPr kumimoji="0" lang="it-IT" altLang="it-IT" sz="2000" b="0" i="0" u="none" strike="noStrike" cap="none" normalizeH="0" baseline="3000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-1</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it-IT" altLang="it-IT" sz="2000" b="0" i="0" u="none" strike="noStrike" cap="none" normalizeH="0" baseline="0" smtClean="0">
                          <a:ln>
                            <a:noFill/>
                          </a:ln>
                          <a:solidFill>
                            <a:srgbClr val="FFFF00"/>
                          </a:solidFill>
                          <a:effectLst>
                            <a:outerShdw blurRad="38100" dist="38100" dir="2700000" algn="tl">
                              <a:srgbClr val="000000"/>
                            </a:outerShdw>
                          </a:effectLst>
                          <a:latin typeface="Book Antiqua" panose="02040602050305030304" pitchFamily="18" charset="0"/>
                        </a:rPr>
                        <a:t>9.1</a:t>
                      </a:r>
                      <a:r>
                        <a:rPr kumimoji="0" lang="it-IT" altLang="it-IT" sz="2000" b="0" i="0" u="none" strike="noStrike" cap="none" normalizeH="0" baseline="0" smtClean="0">
                          <a:ln>
                            <a:noFill/>
                          </a:ln>
                          <a:solidFill>
                            <a:srgbClr val="FFFF00"/>
                          </a:solidFill>
                          <a:effectLst>
                            <a:outerShdw blurRad="38100" dist="38100" dir="2700000" algn="tl">
                              <a:srgbClr val="000000"/>
                            </a:outerShdw>
                          </a:effectLst>
                          <a:latin typeface="Book Antiqua" panose="02040602050305030304" pitchFamily="18" charset="0"/>
                          <a:sym typeface="Symbol" panose="05050102010706020507" pitchFamily="18" charset="2"/>
                        </a:rPr>
                        <a:t>10</a:t>
                      </a:r>
                      <a:r>
                        <a:rPr kumimoji="0" lang="it-IT" altLang="it-IT" sz="2000" b="0" i="0" u="none" strike="noStrike" cap="none" normalizeH="0" baseline="30000" smtClean="0">
                          <a:ln>
                            <a:noFill/>
                          </a:ln>
                          <a:solidFill>
                            <a:srgbClr val="FFFF00"/>
                          </a:solidFill>
                          <a:effectLst>
                            <a:outerShdw blurRad="38100" dist="38100" dir="2700000" algn="tl">
                              <a:srgbClr val="000000"/>
                            </a:outerShdw>
                          </a:effectLst>
                          <a:latin typeface="Book Antiqua" panose="02040602050305030304" pitchFamily="18" charset="0"/>
                          <a:sym typeface="Symbol" panose="05050102010706020507" pitchFamily="18" charset="2"/>
                        </a:rPr>
                        <a:t>-7</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rPr>
                        <a:t>1.380 6488(13)</a:t>
                      </a: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10</a:t>
                      </a:r>
                      <a:r>
                        <a:rPr kumimoji="0" lang="it-IT" altLang="it-IT" sz="2000" b="0" i="0" u="none" strike="noStrike" cap="none" normalizeH="0" baseline="3000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-23</a:t>
                      </a: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 J</a:t>
                      </a:r>
                      <a:r>
                        <a:rPr kumimoji="0" lang="it-IT" altLang="it-IT" sz="2000" b="0" i="0" u="none" strike="noStrike" cap="none" normalizeH="0" baseline="3000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 </a:t>
                      </a: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K</a:t>
                      </a:r>
                      <a:r>
                        <a:rPr kumimoji="0" lang="it-IT" altLang="it-IT" sz="2000" b="0" i="0" u="none" strike="noStrike" cap="none" normalizeH="0" baseline="3000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-1</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96289">
                <a:tc>
                  <a:txBody>
                    <a:bodyPr/>
                    <a:lstStyle>
                      <a:lvl1pPr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it-IT" altLang="it-IT" sz="2000" b="0" i="1"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rPr>
                        <a:t>µ</a:t>
                      </a:r>
                      <a:r>
                        <a:rPr kumimoji="0" lang="it-IT" altLang="it-IT" sz="2000" b="0" i="0" u="none" strike="noStrike" cap="none" normalizeH="0" baseline="-25000" smtClean="0">
                          <a:ln>
                            <a:noFill/>
                          </a:ln>
                          <a:solidFill>
                            <a:schemeClr val="tx1"/>
                          </a:solidFill>
                          <a:effectLst>
                            <a:outerShdw blurRad="38100" dist="38100" dir="2700000" algn="tl">
                              <a:srgbClr val="000000"/>
                            </a:outerShdw>
                          </a:effectLst>
                          <a:latin typeface="Book Antiqua" panose="02040602050305030304" pitchFamily="18" charset="0"/>
                        </a:rPr>
                        <a:t>0</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rPr>
                        <a:t>0 “esatta”</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rPr>
                        <a:t>0</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rPr>
                        <a:t>12.566 370 614… </a:t>
                      </a: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10</a:t>
                      </a:r>
                      <a:r>
                        <a:rPr kumimoji="0" lang="it-IT" altLang="it-IT" sz="2000" b="0" i="0" u="none" strike="noStrike" cap="none" normalizeH="0" baseline="3000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-7</a:t>
                      </a: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 H</a:t>
                      </a:r>
                      <a:r>
                        <a:rPr kumimoji="0" lang="it-IT" altLang="it-IT" sz="2000" b="0" i="0" u="none" strike="noStrike" cap="none" normalizeH="0" baseline="3000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 </a:t>
                      </a: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m</a:t>
                      </a:r>
                      <a:r>
                        <a:rPr kumimoji="0" lang="it-IT" altLang="it-IT" sz="2000" b="0" i="0" u="none" strike="noStrike" cap="none" normalizeH="0" baseline="3000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-1</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31854">
                <a:tc>
                  <a:txBody>
                    <a:bodyPr/>
                    <a:lstStyle>
                      <a:lvl1pPr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it-IT" altLang="it-IT" sz="2000" b="0" i="1"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rPr>
                        <a:t>c</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rPr>
                        <a:t>0 “esatta”</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rPr>
                        <a:t>0</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rPr>
                        <a:t>299 792 458 </a:t>
                      </a: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m</a:t>
                      </a:r>
                      <a:r>
                        <a:rPr kumimoji="0" lang="it-IT" altLang="it-IT" sz="2000" b="0" i="0" u="none" strike="noStrike" cap="none" normalizeH="0" baseline="3000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 </a:t>
                      </a: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s</a:t>
                      </a:r>
                      <a:r>
                        <a:rPr kumimoji="0" lang="it-IT" altLang="it-IT" sz="2000" b="0" i="0" u="none" strike="noStrike" cap="none" normalizeH="0" baseline="3000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-1</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96289">
                <a:tc>
                  <a:txBody>
                    <a:bodyPr/>
                    <a:lstStyle>
                      <a:lvl1pPr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it-IT" altLang="it-IT" sz="2000" b="0" i="1"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a:t>
                      </a:r>
                      <a:r>
                        <a:rPr kumimoji="0" lang="it-IT" altLang="it-IT" sz="2000" b="0" i="0" u="none" strike="noStrike" cap="none" normalizeH="0" baseline="-25000" smtClean="0">
                          <a:ln>
                            <a:noFill/>
                          </a:ln>
                          <a:solidFill>
                            <a:schemeClr val="tx1"/>
                          </a:solidFill>
                          <a:effectLst>
                            <a:outerShdw blurRad="38100" dist="38100" dir="2700000" algn="tl">
                              <a:srgbClr val="000000"/>
                            </a:outerShdw>
                          </a:effectLst>
                          <a:latin typeface="Book Antiqua" panose="02040602050305030304" pitchFamily="18" charset="0"/>
                        </a:rPr>
                        <a:t>0</a:t>
                      </a:r>
                      <a:endParaRPr kumimoji="0" lang="it-IT" altLang="it-IT" sz="2000" b="0" i="1" u="none" strike="noStrike" cap="none" normalizeH="0" baseline="0" smtClean="0">
                        <a:ln>
                          <a:noFill/>
                        </a:ln>
                        <a:solidFill>
                          <a:schemeClr val="tx1"/>
                        </a:solidFill>
                        <a:effectLst>
                          <a:outerShdw blurRad="38100" dist="38100" dir="2700000" algn="tl">
                            <a:srgbClr val="000000"/>
                          </a:outerShdw>
                        </a:effectLst>
                        <a:latin typeface="Symbol" panose="05050102010706020507" pitchFamily="18" charset="2"/>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rPr>
                        <a:t>0 “esatta”</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rPr>
                        <a:t>0</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rPr>
                        <a:t>8.854 187 817… </a:t>
                      </a: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10</a:t>
                      </a:r>
                      <a:r>
                        <a:rPr kumimoji="0" lang="it-IT" altLang="it-IT" sz="2000" b="0" i="0" u="none" strike="noStrike" cap="none" normalizeH="0" baseline="3000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-12</a:t>
                      </a: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 F</a:t>
                      </a:r>
                      <a:r>
                        <a:rPr kumimoji="0" lang="it-IT" altLang="it-IT" sz="2000" b="0" i="0" u="none" strike="noStrike" cap="none" normalizeH="0" baseline="3000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 </a:t>
                      </a: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m</a:t>
                      </a:r>
                      <a:r>
                        <a:rPr kumimoji="0" lang="it-IT" altLang="it-IT" sz="2000" b="0" i="0" u="none" strike="noStrike" cap="none" normalizeH="0" baseline="3000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-1</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96289">
                <a:tc>
                  <a:txBody>
                    <a:bodyPr/>
                    <a:lstStyle>
                      <a:lvl1pPr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it-IT" altLang="it-IT" sz="2000" b="1" i="1" u="none" strike="noStrike" cap="none" normalizeH="0" baseline="0" smtClean="0">
                          <a:ln>
                            <a:noFill/>
                          </a:ln>
                          <a:solidFill>
                            <a:srgbClr val="FFFF00"/>
                          </a:solidFill>
                          <a:effectLst>
                            <a:outerShdw blurRad="38100" dist="38100" dir="2700000" algn="tl">
                              <a:srgbClr val="000000"/>
                            </a:outerShdw>
                          </a:effectLst>
                          <a:latin typeface="Symbol" panose="05050102010706020507" pitchFamily="18" charset="2"/>
                        </a:rPr>
                        <a:t>a</a:t>
                      </a:r>
                      <a:endParaRPr kumimoji="0" lang="it-IT" altLang="it-IT" sz="2000" b="1" i="0" u="none" strike="noStrike" cap="none" normalizeH="0" baseline="0" smtClean="0">
                        <a:ln>
                          <a:noFill/>
                        </a:ln>
                        <a:solidFill>
                          <a:srgbClr val="FFFF00"/>
                        </a:solidFill>
                        <a:effectLst>
                          <a:outerShdw blurRad="38100" dist="38100" dir="2700000" algn="tl">
                            <a:srgbClr val="000000"/>
                          </a:outerShdw>
                        </a:effectLst>
                        <a:latin typeface="Book Antiqua" panose="02040602050305030304" pitchFamily="18"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rPr>
                        <a:t> 0.000 000 0024 </a:t>
                      </a:r>
                      <a:r>
                        <a:rPr kumimoji="0" lang="it-IT" altLang="it-IT" sz="2000" b="0" i="0" u="none" strike="noStrike" cap="none" normalizeH="0" baseline="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10</a:t>
                      </a:r>
                      <a:r>
                        <a:rPr kumimoji="0" lang="it-IT" altLang="it-IT" sz="2000" b="0" i="0" u="none" strike="noStrike" cap="none" normalizeH="0" baseline="3000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-3</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it-IT" altLang="it-IT" sz="2000" b="0" i="0" u="none" strike="noStrike" cap="none" normalizeH="0" baseline="0" smtClean="0">
                          <a:ln>
                            <a:noFill/>
                          </a:ln>
                          <a:solidFill>
                            <a:srgbClr val="FFFF00"/>
                          </a:solidFill>
                          <a:effectLst>
                            <a:outerShdw blurRad="38100" dist="38100" dir="2700000" algn="tl">
                              <a:srgbClr val="000000"/>
                            </a:outerShdw>
                          </a:effectLst>
                          <a:latin typeface="Book Antiqua" panose="02040602050305030304" pitchFamily="18" charset="0"/>
                        </a:rPr>
                        <a:t>3.2</a:t>
                      </a:r>
                      <a:r>
                        <a:rPr kumimoji="0" lang="it-IT" altLang="it-IT" sz="2000" b="0" i="0" u="none" strike="noStrike" cap="none" normalizeH="0" baseline="0" smtClean="0">
                          <a:ln>
                            <a:noFill/>
                          </a:ln>
                          <a:solidFill>
                            <a:srgbClr val="FFFF00"/>
                          </a:solidFill>
                          <a:effectLst>
                            <a:outerShdw blurRad="38100" dist="38100" dir="2700000" algn="tl">
                              <a:srgbClr val="000000"/>
                            </a:outerShdw>
                          </a:effectLst>
                          <a:latin typeface="Book Antiqua" panose="02040602050305030304" pitchFamily="18" charset="0"/>
                          <a:sym typeface="Symbol" panose="05050102010706020507" pitchFamily="18" charset="2"/>
                        </a:rPr>
                        <a:t>10</a:t>
                      </a:r>
                      <a:r>
                        <a:rPr kumimoji="0" lang="it-IT" altLang="it-IT" sz="2000" b="0" i="0" u="none" strike="noStrike" cap="none" normalizeH="0" baseline="30000" smtClean="0">
                          <a:ln>
                            <a:noFill/>
                          </a:ln>
                          <a:solidFill>
                            <a:srgbClr val="FFFF00"/>
                          </a:solidFill>
                          <a:effectLst>
                            <a:outerShdw blurRad="38100" dist="38100" dir="2700000" algn="tl">
                              <a:srgbClr val="000000"/>
                            </a:outerShdw>
                          </a:effectLst>
                          <a:latin typeface="Book Antiqua" panose="02040602050305030304" pitchFamily="18" charset="0"/>
                          <a:sym typeface="Symbol" panose="05050102010706020507" pitchFamily="18" charset="2"/>
                        </a:rPr>
                        <a:t>-10</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it-IT" altLang="it-IT" sz="2000" b="0" i="0" u="none" strike="noStrike" cap="none" normalizeH="0" baseline="0" dirty="0" smtClean="0">
                          <a:ln>
                            <a:noFill/>
                          </a:ln>
                          <a:solidFill>
                            <a:schemeClr val="tx1"/>
                          </a:solidFill>
                          <a:effectLst>
                            <a:outerShdw blurRad="38100" dist="38100" dir="2700000" algn="tl">
                              <a:srgbClr val="000000"/>
                            </a:outerShdw>
                          </a:effectLst>
                          <a:latin typeface="Book Antiqua" panose="02040602050305030304" pitchFamily="18" charset="0"/>
                        </a:rPr>
                        <a:t>7.297 352 5698(24)</a:t>
                      </a:r>
                      <a:r>
                        <a:rPr kumimoji="0" lang="it-IT" altLang="it-IT" sz="2000" b="0" i="0" u="none" strike="noStrike" cap="none" normalizeH="0" baseline="0" dirty="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10</a:t>
                      </a:r>
                      <a:r>
                        <a:rPr kumimoji="0" lang="it-IT" altLang="it-IT" sz="2000" b="0" i="0" u="none" strike="noStrike" cap="none" normalizeH="0" baseline="30000" dirty="0" smtClean="0">
                          <a:ln>
                            <a:noFill/>
                          </a:ln>
                          <a:solidFill>
                            <a:schemeClr val="tx1"/>
                          </a:solidFill>
                          <a:effectLst>
                            <a:outerShdw blurRad="38100" dist="38100" dir="2700000" algn="tl">
                              <a:srgbClr val="000000"/>
                            </a:outerShdw>
                          </a:effectLst>
                          <a:latin typeface="Book Antiqua" panose="02040602050305030304" pitchFamily="18" charset="0"/>
                          <a:sym typeface="Symbol" panose="05050102010706020507" pitchFamily="18" charset="2"/>
                        </a:rPr>
                        <a:t>-3</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9660977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p:cNvSpPr>
            <a:spLocks noGrp="1"/>
          </p:cNvSpPr>
          <p:nvPr>
            <p:ph type="ftr" sz="quarter" idx="10"/>
          </p:nvPr>
        </p:nvSpPr>
        <p:spPr/>
        <p:txBody>
          <a:bodyPr/>
          <a:lstStyle/>
          <a:p>
            <a:pPr>
              <a:defRPr/>
            </a:pPr>
            <a:r>
              <a:rPr lang="it-IT" altLang="it-IT"/>
              <a:t>Metrologia e Sistema Internazionale</a:t>
            </a:r>
          </a:p>
        </p:txBody>
      </p:sp>
      <p:sp>
        <p:nvSpPr>
          <p:cNvPr id="289794" name="Rectangle 2"/>
          <p:cNvSpPr>
            <a:spLocks noGrp="1" noChangeArrowheads="1"/>
          </p:cNvSpPr>
          <p:nvPr>
            <p:ph type="title"/>
          </p:nvPr>
        </p:nvSpPr>
        <p:spPr>
          <a:xfrm>
            <a:off x="0" y="296863"/>
            <a:ext cx="9323388" cy="890587"/>
          </a:xfrm>
        </p:spPr>
        <p:txBody>
          <a:bodyPr/>
          <a:lstStyle/>
          <a:p>
            <a:pPr algn="ctr" eaLnBrk="1" hangingPunct="1">
              <a:lnSpc>
                <a:spcPct val="90000"/>
              </a:lnSpc>
              <a:defRPr/>
            </a:pPr>
            <a:r>
              <a:rPr lang="it-IT" altLang="it-IT" sz="4000" baseline="30000" dirty="0" smtClean="0">
                <a:solidFill>
                  <a:srgbClr val="969696"/>
                </a:solidFill>
                <a:latin typeface="Book Antiqua" panose="02040602050305030304" pitchFamily="18" charset="0"/>
              </a:rPr>
              <a:t>*</a:t>
            </a:r>
            <a:r>
              <a:rPr lang="it-IT" altLang="it-IT" sz="4000" dirty="0" smtClean="0">
                <a:solidFill>
                  <a:srgbClr val="969696"/>
                </a:solidFill>
                <a:latin typeface="Book Antiqua" panose="02040602050305030304" pitchFamily="18" charset="0"/>
              </a:rPr>
              <a:t>QUESITO DI UNO STUDENTE</a:t>
            </a:r>
            <a:br>
              <a:rPr lang="it-IT" altLang="it-IT" sz="4000" dirty="0" smtClean="0">
                <a:solidFill>
                  <a:srgbClr val="969696"/>
                </a:solidFill>
                <a:latin typeface="Book Antiqua" panose="02040602050305030304" pitchFamily="18" charset="0"/>
              </a:rPr>
            </a:br>
            <a:r>
              <a:rPr lang="it-IT" altLang="it-IT" sz="4000" dirty="0" smtClean="0">
                <a:solidFill>
                  <a:srgbClr val="969696"/>
                </a:solidFill>
                <a:latin typeface="Book Antiqua" panose="02040602050305030304" pitchFamily="18" charset="0"/>
              </a:rPr>
              <a:t>( su incertezza di “</a:t>
            </a:r>
            <a:r>
              <a:rPr lang="it-IT" altLang="it-IT" sz="4000" i="1" dirty="0" smtClean="0">
                <a:solidFill>
                  <a:srgbClr val="969696"/>
                </a:solidFill>
                <a:latin typeface="Book Antiqua" panose="02040602050305030304" pitchFamily="18" charset="0"/>
              </a:rPr>
              <a:t>e</a:t>
            </a:r>
            <a:r>
              <a:rPr lang="it-IT" altLang="it-IT" sz="4000" dirty="0" smtClean="0">
                <a:solidFill>
                  <a:srgbClr val="969696"/>
                </a:solidFill>
                <a:latin typeface="Book Antiqua" panose="02040602050305030304" pitchFamily="18" charset="0"/>
              </a:rPr>
              <a:t>” &lt; 10</a:t>
            </a:r>
            <a:r>
              <a:rPr lang="it-IT" altLang="it-IT" sz="4000" baseline="30000" dirty="0" smtClean="0">
                <a:solidFill>
                  <a:srgbClr val="969696"/>
                </a:solidFill>
                <a:latin typeface="Book Antiqua" panose="02040602050305030304" pitchFamily="18" charset="0"/>
              </a:rPr>
              <a:t>-7)</a:t>
            </a:r>
          </a:p>
        </p:txBody>
      </p:sp>
      <p:sp>
        <p:nvSpPr>
          <p:cNvPr id="150533" name="Rectangle 70"/>
          <p:cNvSpPr>
            <a:spLocks noChangeArrowheads="1"/>
          </p:cNvSpPr>
          <p:nvPr/>
        </p:nvSpPr>
        <p:spPr bwMode="auto">
          <a:xfrm>
            <a:off x="214313" y="1304925"/>
            <a:ext cx="8610600" cy="531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eaLnBrk="1" hangingPunct="1">
              <a:spcBef>
                <a:spcPct val="0"/>
              </a:spcBef>
              <a:buClrTx/>
              <a:buSzTx/>
              <a:buFontTx/>
              <a:buNone/>
            </a:pPr>
            <a:r>
              <a:rPr lang="it-IT" altLang="it-IT" sz="1800" dirty="0"/>
              <a:t>From: Cesare Svelto &lt;csvelto@gmail.com&gt;</a:t>
            </a:r>
            <a:br>
              <a:rPr lang="it-IT" altLang="it-IT" sz="1800" dirty="0"/>
            </a:br>
            <a:r>
              <a:rPr lang="it-IT" altLang="it-IT" sz="1800" dirty="0" err="1"/>
              <a:t>Subject</a:t>
            </a:r>
            <a:r>
              <a:rPr lang="it-IT" altLang="it-IT" sz="1800" dirty="0"/>
              <a:t>: Re: Electron </a:t>
            </a:r>
            <a:r>
              <a:rPr lang="it-IT" altLang="it-IT" sz="1800" dirty="0" err="1"/>
              <a:t>charge</a:t>
            </a:r>
            <a:r>
              <a:rPr lang="it-IT" altLang="it-IT" sz="1800" dirty="0"/>
              <a:t/>
            </a:r>
            <a:br>
              <a:rPr lang="it-IT" altLang="it-IT" sz="1800" dirty="0"/>
            </a:br>
            <a:r>
              <a:rPr lang="it-IT" altLang="it-IT" sz="1800" dirty="0"/>
              <a:t>Date: </a:t>
            </a:r>
            <a:r>
              <a:rPr lang="it-IT" altLang="it-IT" sz="1800" dirty="0" err="1"/>
              <a:t>Fri</a:t>
            </a:r>
            <a:r>
              <a:rPr lang="it-IT" altLang="it-IT" sz="1800" dirty="0"/>
              <a:t>, 14 </a:t>
            </a:r>
            <a:r>
              <a:rPr lang="it-IT" altLang="it-IT" sz="1800" dirty="0" err="1"/>
              <a:t>Jan</a:t>
            </a:r>
            <a:r>
              <a:rPr lang="it-IT" altLang="it-IT" sz="1800" dirty="0"/>
              <a:t> 2011 13:43:45 +0100</a:t>
            </a:r>
            <a:br>
              <a:rPr lang="it-IT" altLang="it-IT" sz="1800" dirty="0"/>
            </a:br>
            <a:r>
              <a:rPr lang="it-IT" altLang="it-IT" sz="1800" dirty="0"/>
              <a:t>To: Gian Marco Messa &lt;gianmarco.messa@gmail.com&gt;</a:t>
            </a:r>
            <a:br>
              <a:rPr lang="it-IT" altLang="it-IT" sz="1800" dirty="0"/>
            </a:br>
            <a:r>
              <a:rPr lang="it-IT" altLang="it-IT" sz="1800" dirty="0"/>
              <a:t/>
            </a:r>
            <a:br>
              <a:rPr lang="it-IT" altLang="it-IT" sz="1800" dirty="0"/>
            </a:br>
            <a:r>
              <a:rPr lang="it-IT" altLang="it-IT" sz="1800" dirty="0"/>
              <a:t>Grazie!</a:t>
            </a:r>
            <a:br>
              <a:rPr lang="it-IT" altLang="it-IT" sz="1800" dirty="0"/>
            </a:br>
            <a:r>
              <a:rPr lang="it-IT" altLang="it-IT" sz="1800" dirty="0"/>
              <a:t>C.S. </a:t>
            </a:r>
            <a:br>
              <a:rPr lang="it-IT" altLang="it-IT" sz="1800" dirty="0"/>
            </a:br>
            <a:r>
              <a:rPr lang="it-IT" altLang="it-IT" sz="1800" dirty="0"/>
              <a:t/>
            </a:r>
            <a:br>
              <a:rPr lang="it-IT" altLang="it-IT" sz="1800" dirty="0"/>
            </a:br>
            <a:r>
              <a:rPr lang="it-IT" altLang="it-IT" sz="1800" dirty="0" err="1"/>
              <a:t>Sent</a:t>
            </a:r>
            <a:r>
              <a:rPr lang="it-IT" altLang="it-IT" sz="1800" dirty="0"/>
              <a:t> from </a:t>
            </a:r>
            <a:r>
              <a:rPr lang="it-IT" altLang="it-IT" sz="1800" dirty="0" err="1"/>
              <a:t>my</a:t>
            </a:r>
            <a:r>
              <a:rPr lang="it-IT" altLang="it-IT" sz="1800" dirty="0"/>
              <a:t> </a:t>
            </a:r>
            <a:r>
              <a:rPr lang="it-IT" altLang="it-IT" sz="1800" dirty="0" err="1"/>
              <a:t>iPhone</a:t>
            </a:r>
            <a:r>
              <a:rPr lang="it-IT" altLang="it-IT" sz="1800" dirty="0"/>
              <a:t/>
            </a:r>
            <a:br>
              <a:rPr lang="it-IT" altLang="it-IT" sz="1800" dirty="0"/>
            </a:br>
            <a:endParaRPr lang="it-IT" altLang="it-IT" sz="1800" dirty="0"/>
          </a:p>
          <a:p>
            <a:pPr eaLnBrk="1" hangingPunct="1">
              <a:spcBef>
                <a:spcPct val="0"/>
              </a:spcBef>
              <a:buClrTx/>
              <a:buSzTx/>
              <a:buFontTx/>
              <a:buNone/>
            </a:pPr>
            <a:r>
              <a:rPr lang="it-IT" altLang="it-IT" sz="1800" dirty="0"/>
              <a:t/>
            </a:r>
            <a:br>
              <a:rPr lang="it-IT" altLang="it-IT" sz="1800" dirty="0"/>
            </a:br>
            <a:r>
              <a:rPr lang="it-IT" altLang="it-IT" sz="1800" dirty="0"/>
              <a:t>On 14/</a:t>
            </a:r>
            <a:r>
              <a:rPr lang="it-IT" altLang="it-IT" sz="1800" dirty="0" err="1"/>
              <a:t>gen</a:t>
            </a:r>
            <a:r>
              <a:rPr lang="it-IT" altLang="it-IT" sz="1800" dirty="0"/>
              <a:t>/2011, </a:t>
            </a:r>
            <a:r>
              <a:rPr lang="it-IT" altLang="it-IT" sz="1800" dirty="0" err="1"/>
              <a:t>at</a:t>
            </a:r>
            <a:r>
              <a:rPr lang="it-IT" altLang="it-IT" sz="1800" dirty="0"/>
              <a:t> 13:23, Gian Marco Messa &lt;</a:t>
            </a:r>
            <a:r>
              <a:rPr lang="it-IT" altLang="it-IT" sz="1800" dirty="0">
                <a:hlinkClick r:id="rId3"/>
              </a:rPr>
              <a:t> gianmarco.messa@gmail.com</a:t>
            </a:r>
            <a:r>
              <a:rPr lang="it-IT" altLang="it-IT" sz="1800" dirty="0"/>
              <a:t>&gt; </a:t>
            </a:r>
            <a:r>
              <a:rPr lang="it-IT" altLang="it-IT" sz="1800" dirty="0" err="1"/>
              <a:t>wrote</a:t>
            </a:r>
            <a:r>
              <a:rPr lang="it-IT" altLang="it-IT" sz="1800" dirty="0"/>
              <a:t>:</a:t>
            </a:r>
            <a:br>
              <a:rPr lang="it-IT" altLang="it-IT" sz="1800" dirty="0"/>
            </a:br>
            <a:r>
              <a:rPr lang="it-IT" altLang="it-IT" sz="1800" dirty="0"/>
              <a:t/>
            </a:r>
            <a:br>
              <a:rPr lang="it-IT" altLang="it-IT" sz="1800" dirty="0"/>
            </a:br>
            <a:r>
              <a:rPr lang="it-IT" altLang="it-IT" sz="1800" dirty="0"/>
              <a:t>---------- </a:t>
            </a:r>
            <a:r>
              <a:rPr lang="it-IT" altLang="it-IT" sz="1800" dirty="0" err="1"/>
              <a:t>Forwarded</a:t>
            </a:r>
            <a:r>
              <a:rPr lang="it-IT" altLang="it-IT" sz="1800" dirty="0"/>
              <a:t> </a:t>
            </a:r>
            <a:r>
              <a:rPr lang="it-IT" altLang="it-IT" sz="1800" dirty="0" err="1"/>
              <a:t>message</a:t>
            </a:r>
            <a:r>
              <a:rPr lang="it-IT" altLang="it-IT" sz="1800" dirty="0"/>
              <a:t> ----------</a:t>
            </a:r>
            <a:br>
              <a:rPr lang="it-IT" altLang="it-IT" sz="1800" dirty="0"/>
            </a:br>
            <a:r>
              <a:rPr lang="it-IT" altLang="it-IT" sz="1800" dirty="0"/>
              <a:t>From: </a:t>
            </a:r>
            <a:r>
              <a:rPr lang="it-IT" altLang="it-IT" sz="1800" b="1" dirty="0"/>
              <a:t>Michael STOCK</a:t>
            </a:r>
            <a:r>
              <a:rPr lang="it-IT" altLang="it-IT" sz="1800" dirty="0"/>
              <a:t> &lt;</a:t>
            </a:r>
            <a:r>
              <a:rPr lang="it-IT" altLang="it-IT" sz="1800" dirty="0">
                <a:hlinkClick r:id="rId4"/>
              </a:rPr>
              <a:t>mstock@bipm.org</a:t>
            </a:r>
            <a:r>
              <a:rPr lang="it-IT" altLang="it-IT" sz="1800" dirty="0"/>
              <a:t>&gt;</a:t>
            </a:r>
            <a:br>
              <a:rPr lang="it-IT" altLang="it-IT" sz="1800" dirty="0"/>
            </a:br>
            <a:r>
              <a:rPr lang="it-IT" altLang="it-IT" sz="1800" dirty="0"/>
              <a:t>Date: 2011/1/14</a:t>
            </a:r>
            <a:br>
              <a:rPr lang="it-IT" altLang="it-IT" sz="1800" dirty="0"/>
            </a:br>
            <a:r>
              <a:rPr lang="it-IT" altLang="it-IT" sz="1800" dirty="0" err="1"/>
              <a:t>Subject</a:t>
            </a:r>
            <a:r>
              <a:rPr lang="it-IT" altLang="it-IT" sz="1800" dirty="0"/>
              <a:t>: RE: Electron </a:t>
            </a:r>
            <a:r>
              <a:rPr lang="it-IT" altLang="it-IT" sz="1800" dirty="0" err="1"/>
              <a:t>charge</a:t>
            </a:r>
            <a:r>
              <a:rPr lang="it-IT" altLang="it-IT" sz="1800" dirty="0"/>
              <a:t/>
            </a:r>
            <a:br>
              <a:rPr lang="it-IT" altLang="it-IT" sz="1800" dirty="0"/>
            </a:br>
            <a:r>
              <a:rPr lang="it-IT" altLang="it-IT" sz="1800" dirty="0"/>
              <a:t>To: Gian Marco Messa &lt;</a:t>
            </a:r>
            <a:r>
              <a:rPr lang="it-IT" altLang="it-IT" sz="1800" dirty="0">
                <a:hlinkClick r:id="rId3"/>
              </a:rPr>
              <a:t> gianmarco.messa@gmail.com</a:t>
            </a:r>
            <a:r>
              <a:rPr lang="it-IT" altLang="it-IT" sz="1800" dirty="0"/>
              <a:t>&gt;</a:t>
            </a:r>
          </a:p>
        </p:txBody>
      </p:sp>
      <p:cxnSp>
        <p:nvCxnSpPr>
          <p:cNvPr id="3" name="Connettore 2 2"/>
          <p:cNvCxnSpPr/>
          <p:nvPr/>
        </p:nvCxnSpPr>
        <p:spPr bwMode="auto">
          <a:xfrm flipH="1">
            <a:off x="4035973" y="3239814"/>
            <a:ext cx="811924" cy="1127234"/>
          </a:xfrm>
          <a:prstGeom prst="straightConnector1">
            <a:avLst/>
          </a:prstGeom>
          <a:solidFill>
            <a:schemeClr val="accent1"/>
          </a:solidFill>
          <a:ln w="19050" cap="flat" cmpd="sng" algn="ctr">
            <a:solidFill>
              <a:srgbClr val="FFFF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Rectangle 9"/>
          <p:cNvSpPr>
            <a:spLocks noChangeArrowheads="1"/>
          </p:cNvSpPr>
          <p:nvPr/>
        </p:nvSpPr>
        <p:spPr bwMode="auto">
          <a:xfrm>
            <a:off x="4785001" y="2965449"/>
            <a:ext cx="4831966" cy="936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sz="2000" dirty="0" smtClean="0">
                <a:solidFill>
                  <a:srgbClr val="FFFF00"/>
                </a:solidFill>
                <a:latin typeface="Book Antiqua" panose="02040602050305030304" pitchFamily="18" charset="0"/>
              </a:rPr>
              <a:t>Studente</a:t>
            </a:r>
            <a:r>
              <a:rPr lang="it-IT" altLang="it-IT" sz="2000" dirty="0" smtClean="0">
                <a:latin typeface="Book Antiqua" panose="02040602050305030304" pitchFamily="18" charset="0"/>
              </a:rPr>
              <a:t> che si domandava come potesse essere nota </a:t>
            </a:r>
            <a:r>
              <a:rPr lang="it-IT" altLang="it-IT" sz="2000" i="1" dirty="0" smtClean="0">
                <a:latin typeface="Book Antiqua" panose="02040602050305030304" pitchFamily="18" charset="0"/>
              </a:rPr>
              <a:t>e</a:t>
            </a:r>
            <a:r>
              <a:rPr lang="it-IT" altLang="it-IT" sz="2000" dirty="0" smtClean="0">
                <a:latin typeface="Book Antiqua" panose="02040602050305030304" pitchFamily="18" charset="0"/>
              </a:rPr>
              <a:t> con INC 10</a:t>
            </a:r>
            <a:r>
              <a:rPr lang="it-IT" altLang="it-IT" sz="2000" baseline="30000" dirty="0" smtClean="0">
                <a:latin typeface="Book Antiqua" panose="02040602050305030304" pitchFamily="18" charset="0"/>
              </a:rPr>
              <a:t>-8</a:t>
            </a:r>
            <a:r>
              <a:rPr lang="it-IT" altLang="it-IT" sz="2000" dirty="0" smtClean="0">
                <a:latin typeface="Book Antiqua" panose="02040602050305030304" pitchFamily="18" charset="0"/>
              </a:rPr>
              <a:t> quando l’ampere aveva INC 10</a:t>
            </a:r>
            <a:r>
              <a:rPr lang="it-IT" altLang="it-IT" sz="2000" baseline="30000" dirty="0" smtClean="0">
                <a:latin typeface="Book Antiqua" panose="02040602050305030304" pitchFamily="18" charset="0"/>
              </a:rPr>
              <a:t>-7</a:t>
            </a:r>
          </a:p>
        </p:txBody>
      </p:sp>
    </p:spTree>
    <p:extLst>
      <p:ext uri="{BB962C8B-B14F-4D97-AF65-F5344CB8AC3E}">
        <p14:creationId xmlns:p14="http://schemas.microsoft.com/office/powerpoint/2010/main" val="423331359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p:cNvSpPr>
            <a:spLocks noGrp="1"/>
          </p:cNvSpPr>
          <p:nvPr>
            <p:ph type="ftr" sz="quarter" idx="10"/>
          </p:nvPr>
        </p:nvSpPr>
        <p:spPr/>
        <p:txBody>
          <a:bodyPr/>
          <a:lstStyle/>
          <a:p>
            <a:pPr>
              <a:defRPr/>
            </a:pPr>
            <a:r>
              <a:rPr lang="it-IT" altLang="it-IT"/>
              <a:t>Metrologia e Sistema Internazionale</a:t>
            </a:r>
          </a:p>
        </p:txBody>
      </p:sp>
      <p:sp>
        <p:nvSpPr>
          <p:cNvPr id="293890" name="Rectangle 2"/>
          <p:cNvSpPr>
            <a:spLocks noGrp="1" noChangeArrowheads="1"/>
          </p:cNvSpPr>
          <p:nvPr>
            <p:ph type="title"/>
          </p:nvPr>
        </p:nvSpPr>
        <p:spPr>
          <a:xfrm>
            <a:off x="0" y="268288"/>
            <a:ext cx="9144000" cy="650875"/>
          </a:xfrm>
        </p:spPr>
        <p:txBody>
          <a:bodyPr/>
          <a:lstStyle/>
          <a:p>
            <a:pPr algn="ctr" eaLnBrk="1" hangingPunct="1">
              <a:defRPr/>
            </a:pPr>
            <a:r>
              <a:rPr lang="it-IT" altLang="it-IT" sz="4000" baseline="30000" dirty="0" smtClean="0">
                <a:solidFill>
                  <a:srgbClr val="969696"/>
                </a:solidFill>
                <a:latin typeface="Book Antiqua" panose="02040602050305030304" pitchFamily="18" charset="0"/>
              </a:rPr>
              <a:t>*</a:t>
            </a:r>
            <a:r>
              <a:rPr lang="it-IT" altLang="it-IT" sz="4000" dirty="0" smtClean="0">
                <a:solidFill>
                  <a:srgbClr val="969696"/>
                </a:solidFill>
                <a:latin typeface="Book Antiqua" panose="02040602050305030304" pitchFamily="18" charset="0"/>
              </a:rPr>
              <a:t>INCERTEZZA DI “</a:t>
            </a:r>
            <a:r>
              <a:rPr lang="it-IT" altLang="it-IT" sz="4000" i="1" dirty="0" smtClean="0">
                <a:solidFill>
                  <a:srgbClr val="969696"/>
                </a:solidFill>
                <a:latin typeface="Book Antiqua" panose="02040602050305030304" pitchFamily="18" charset="0"/>
              </a:rPr>
              <a:t>e</a:t>
            </a:r>
            <a:r>
              <a:rPr lang="it-IT" altLang="it-IT" sz="4000" dirty="0" smtClean="0">
                <a:solidFill>
                  <a:srgbClr val="969696"/>
                </a:solidFill>
                <a:latin typeface="Book Antiqua" panose="02040602050305030304" pitchFamily="18" charset="0"/>
              </a:rPr>
              <a:t>” &lt; 10</a:t>
            </a:r>
            <a:r>
              <a:rPr lang="it-IT" altLang="it-IT" sz="4000" baseline="30000" dirty="0" smtClean="0">
                <a:solidFill>
                  <a:srgbClr val="969696"/>
                </a:solidFill>
                <a:latin typeface="Book Antiqua" panose="02040602050305030304" pitchFamily="18" charset="0"/>
              </a:rPr>
              <a:t>-7</a:t>
            </a:r>
          </a:p>
        </p:txBody>
      </p:sp>
      <p:sp>
        <p:nvSpPr>
          <p:cNvPr id="152581" name="Rectangle 4"/>
          <p:cNvSpPr>
            <a:spLocks noChangeArrowheads="1"/>
          </p:cNvSpPr>
          <p:nvPr/>
        </p:nvSpPr>
        <p:spPr bwMode="auto">
          <a:xfrm>
            <a:off x="228600" y="1311275"/>
            <a:ext cx="8656638" cy="503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800"/>
              <a:t>Dear Gian Marco,</a:t>
            </a:r>
            <a:br>
              <a:rPr lang="en-US" altLang="it-IT" sz="1800"/>
            </a:br>
            <a:r>
              <a:rPr lang="en-US" altLang="it-IT" sz="1800"/>
              <a:t/>
            </a:r>
            <a:br>
              <a:rPr lang="en-US" altLang="it-IT" sz="1800"/>
            </a:br>
            <a:r>
              <a:rPr lang="en-US" altLang="it-IT" sz="1800"/>
              <a:t>This is a very good question, but you do not need to be in doubt, because there is an explanation, which is however not trivial.</a:t>
            </a:r>
            <a:br>
              <a:rPr lang="en-US" altLang="it-IT" sz="1800"/>
            </a:br>
            <a:r>
              <a:rPr lang="en-US" altLang="it-IT" sz="1800"/>
              <a:t/>
            </a:r>
            <a:br>
              <a:rPr lang="en-US" altLang="it-IT" sz="1800"/>
            </a:br>
            <a:r>
              <a:rPr lang="en-US" altLang="it-IT" sz="1800"/>
              <a:t>The definition of the ampere in the SI (which you can find in the SI brochure, available on the BIPM web site) is based on the force between two current-carrying conductors. The direct experimental realization of the ampere, based on forces between conductors, is done with an instrument called ampere balance. Ampere balance experiments have reached uncertainties of about 1 ppm or slightly below, that is parts in 10^7. This is not good enough for electrical metrology and for this reason, this type of experiment has been abandoned and I do not know one single national metrology institute which realizes the ampere in this way.</a:t>
            </a:r>
            <a:br>
              <a:rPr lang="en-US" altLang="it-IT" sz="1800"/>
            </a:br>
            <a:r>
              <a:rPr lang="en-US" altLang="it-IT" sz="1800"/>
              <a:t/>
            </a:r>
            <a:br>
              <a:rPr lang="en-US" altLang="it-IT" sz="1800"/>
            </a:br>
            <a:r>
              <a:rPr lang="en-US" altLang="it-IT" sz="1800"/>
              <a:t>Now </a:t>
            </a:r>
            <a:r>
              <a:rPr lang="en-US" altLang="it-IT" sz="1800" b="1" u="sng"/>
              <a:t>the definition of the ampere only defines the ampere, but it does not prescribe how it is realized in practice</a:t>
            </a:r>
            <a:r>
              <a:rPr lang="en-US" altLang="it-IT" sz="1800"/>
              <a:t>. The definition has the effect to fix the value of the magnetic constant </a:t>
            </a:r>
            <a:r>
              <a:rPr lang="en-US" altLang="it-IT" sz="1800">
                <a:sym typeface="Symbol" panose="05050102010706020507" pitchFamily="18" charset="2"/>
              </a:rPr>
              <a:t></a:t>
            </a:r>
            <a:r>
              <a:rPr lang="en-US" altLang="it-IT" sz="1800" baseline="-25000"/>
              <a:t>0</a:t>
            </a:r>
            <a:r>
              <a:rPr lang="en-US" altLang="it-IT" sz="1800"/>
              <a:t> = 4 pi 10^-7 H/m. Any experiment which realizes an electrical unit based on this constant is therefore an SI realization. </a:t>
            </a:r>
            <a:endParaRPr lang="it-IT" altLang="it-IT" sz="1800"/>
          </a:p>
        </p:txBody>
      </p:sp>
    </p:spTree>
    <p:extLst>
      <p:ext uri="{BB962C8B-B14F-4D97-AF65-F5344CB8AC3E}">
        <p14:creationId xmlns:p14="http://schemas.microsoft.com/office/powerpoint/2010/main" val="12781239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p:cNvSpPr>
            <a:spLocks noGrp="1"/>
          </p:cNvSpPr>
          <p:nvPr>
            <p:ph type="ftr" sz="quarter" idx="10"/>
          </p:nvPr>
        </p:nvSpPr>
        <p:spPr/>
        <p:txBody>
          <a:bodyPr/>
          <a:lstStyle/>
          <a:p>
            <a:pPr>
              <a:defRPr/>
            </a:pPr>
            <a:r>
              <a:rPr lang="it-IT" altLang="it-IT"/>
              <a:t>Metrologia e Sistema Internazionale</a:t>
            </a:r>
          </a:p>
        </p:txBody>
      </p:sp>
      <p:sp>
        <p:nvSpPr>
          <p:cNvPr id="297986" name="Rectangle 2"/>
          <p:cNvSpPr>
            <a:spLocks noGrp="1" noChangeArrowheads="1"/>
          </p:cNvSpPr>
          <p:nvPr>
            <p:ph type="title"/>
          </p:nvPr>
        </p:nvSpPr>
        <p:spPr>
          <a:xfrm>
            <a:off x="0" y="268288"/>
            <a:ext cx="9144000" cy="650875"/>
          </a:xfrm>
        </p:spPr>
        <p:txBody>
          <a:bodyPr/>
          <a:lstStyle/>
          <a:p>
            <a:pPr algn="ctr" eaLnBrk="1" hangingPunct="1">
              <a:defRPr/>
            </a:pPr>
            <a:r>
              <a:rPr lang="it-IT" altLang="it-IT" sz="4000" baseline="30000" dirty="0" smtClean="0">
                <a:solidFill>
                  <a:srgbClr val="969696"/>
                </a:solidFill>
                <a:latin typeface="Book Antiqua" panose="02040602050305030304" pitchFamily="18" charset="0"/>
              </a:rPr>
              <a:t>*</a:t>
            </a:r>
            <a:r>
              <a:rPr lang="it-IT" altLang="it-IT" sz="4000" dirty="0" smtClean="0">
                <a:solidFill>
                  <a:srgbClr val="969696"/>
                </a:solidFill>
                <a:latin typeface="Book Antiqua" panose="02040602050305030304" pitchFamily="18" charset="0"/>
              </a:rPr>
              <a:t>INCERTEZZA DI “</a:t>
            </a:r>
            <a:r>
              <a:rPr lang="it-IT" altLang="it-IT" sz="4000" i="1" dirty="0" smtClean="0">
                <a:solidFill>
                  <a:srgbClr val="969696"/>
                </a:solidFill>
                <a:latin typeface="Book Antiqua" panose="02040602050305030304" pitchFamily="18" charset="0"/>
              </a:rPr>
              <a:t>e</a:t>
            </a:r>
            <a:r>
              <a:rPr lang="it-IT" altLang="it-IT" sz="4000" dirty="0" smtClean="0">
                <a:solidFill>
                  <a:srgbClr val="969696"/>
                </a:solidFill>
                <a:latin typeface="Book Antiqua" panose="02040602050305030304" pitchFamily="18" charset="0"/>
              </a:rPr>
              <a:t>” &lt; 10</a:t>
            </a:r>
            <a:r>
              <a:rPr lang="it-IT" altLang="it-IT" sz="4000" baseline="30000" dirty="0" smtClean="0">
                <a:solidFill>
                  <a:srgbClr val="969696"/>
                </a:solidFill>
                <a:latin typeface="Book Antiqua" panose="02040602050305030304" pitchFamily="18" charset="0"/>
              </a:rPr>
              <a:t>-7</a:t>
            </a:r>
          </a:p>
        </p:txBody>
      </p:sp>
      <p:sp>
        <p:nvSpPr>
          <p:cNvPr id="154629" name="Rectangle 3"/>
          <p:cNvSpPr>
            <a:spLocks noChangeArrowheads="1"/>
          </p:cNvSpPr>
          <p:nvPr/>
        </p:nvSpPr>
        <p:spPr bwMode="auto">
          <a:xfrm>
            <a:off x="304800" y="1249363"/>
            <a:ext cx="8656638" cy="531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800" dirty="0"/>
              <a:t>The lowest experimental uncertainty has been obtained for the farad, the unit of capacitance. An instrument called calculable capacitor or Thompson Lampard cross capacitor, realizes the farad, based on a length measurement and the value of </a:t>
            </a:r>
            <a:r>
              <a:rPr lang="en-US" altLang="it-IT" sz="1800" dirty="0">
                <a:sym typeface="Symbol" panose="05050102010706020507" pitchFamily="18" charset="2"/>
              </a:rPr>
              <a:t></a:t>
            </a:r>
            <a:r>
              <a:rPr lang="en-US" altLang="it-IT" sz="1800" baseline="-25000" dirty="0"/>
              <a:t>0</a:t>
            </a:r>
            <a:r>
              <a:rPr lang="en-US" altLang="it-IT" sz="1800" dirty="0"/>
              <a:t>. The lowest uncertainty in such an experiment has been obtained in 1989 by the NIST (USA) with 2.4 parts in 10^8. With an instrument called quadrature bridge (which allows to compare the impedance of a capacitance with a resistance), a calculable capacitor can be used to measure the quantized Hall resistance of the quantum Hall effect. This is related to the von Klitzing constant R</a:t>
            </a:r>
            <a:r>
              <a:rPr lang="en-US" altLang="it-IT" sz="1800" b="1" baseline="-25000" dirty="0"/>
              <a:t>K</a:t>
            </a:r>
            <a:r>
              <a:rPr lang="en-US" altLang="it-IT" sz="1800" dirty="0"/>
              <a:t>= h/e^2. Therefore h/e^2 can be measured to several parts in 10^8. There is another way to determine h/e^2 via the fine structure constant, based on measurement of the anomalous magnetic moment of the electron and QED theory which allows to obtain even much smaller uncertainties, 7 parts in 10^10.</a:t>
            </a:r>
            <a:br>
              <a:rPr lang="en-US" altLang="it-IT" sz="1800" dirty="0"/>
            </a:br>
            <a:r>
              <a:rPr lang="en-US" altLang="it-IT" sz="1800" dirty="0"/>
              <a:t/>
            </a:r>
            <a:br>
              <a:rPr lang="en-US" altLang="it-IT" sz="1800" dirty="0"/>
            </a:br>
            <a:r>
              <a:rPr lang="en-US" altLang="it-IT" sz="1800" dirty="0"/>
              <a:t>To </a:t>
            </a:r>
            <a:r>
              <a:rPr lang="en-US" altLang="it-IT" sz="1800" b="1" dirty="0"/>
              <a:t>obtain a value for e</a:t>
            </a:r>
            <a:r>
              <a:rPr lang="en-US" altLang="it-IT" sz="1800" dirty="0"/>
              <a:t>, a separate measurement of h is necessary. This can be done with a so-called watt balance, which is an electromechanical experiment which compares electrical power with mechanical power and uses the quantum </a:t>
            </a:r>
            <a:br>
              <a:rPr lang="en-US" altLang="it-IT" sz="1800" dirty="0"/>
            </a:br>
            <a:r>
              <a:rPr lang="en-US" altLang="it-IT" sz="1800" dirty="0"/>
              <a:t>Hall effect and the Josephson effect. The most accurate watt balance measurement has also been made by the NIST in 2007 with a determination of h with uncertainty 3.6 parts in 10^8.</a:t>
            </a:r>
            <a:endParaRPr lang="it-IT" altLang="it-IT" sz="1800" dirty="0"/>
          </a:p>
        </p:txBody>
      </p:sp>
    </p:spTree>
    <p:extLst>
      <p:ext uri="{BB962C8B-B14F-4D97-AF65-F5344CB8AC3E}">
        <p14:creationId xmlns:p14="http://schemas.microsoft.com/office/powerpoint/2010/main" val="141714949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p:cNvSpPr>
            <a:spLocks noGrp="1"/>
          </p:cNvSpPr>
          <p:nvPr>
            <p:ph type="ftr" sz="quarter" idx="10"/>
          </p:nvPr>
        </p:nvSpPr>
        <p:spPr/>
        <p:txBody>
          <a:bodyPr/>
          <a:lstStyle/>
          <a:p>
            <a:pPr>
              <a:defRPr/>
            </a:pPr>
            <a:r>
              <a:rPr lang="it-IT" altLang="it-IT"/>
              <a:t>Metrologia e Sistema Internazionale</a:t>
            </a:r>
          </a:p>
        </p:txBody>
      </p:sp>
      <p:sp>
        <p:nvSpPr>
          <p:cNvPr id="300034" name="Rectangle 2"/>
          <p:cNvSpPr>
            <a:spLocks noGrp="1" noChangeArrowheads="1"/>
          </p:cNvSpPr>
          <p:nvPr>
            <p:ph type="title"/>
          </p:nvPr>
        </p:nvSpPr>
        <p:spPr>
          <a:xfrm>
            <a:off x="0" y="268288"/>
            <a:ext cx="9144000" cy="650875"/>
          </a:xfrm>
        </p:spPr>
        <p:txBody>
          <a:bodyPr/>
          <a:lstStyle/>
          <a:p>
            <a:pPr algn="ctr" eaLnBrk="1" hangingPunct="1">
              <a:defRPr/>
            </a:pPr>
            <a:r>
              <a:rPr lang="it-IT" altLang="it-IT" sz="4000" baseline="30000" dirty="0" smtClean="0">
                <a:solidFill>
                  <a:srgbClr val="969696"/>
                </a:solidFill>
                <a:latin typeface="Book Antiqua" panose="02040602050305030304" pitchFamily="18" charset="0"/>
              </a:rPr>
              <a:t>*</a:t>
            </a:r>
            <a:r>
              <a:rPr lang="it-IT" altLang="it-IT" sz="4000" dirty="0" smtClean="0">
                <a:solidFill>
                  <a:srgbClr val="969696"/>
                </a:solidFill>
                <a:latin typeface="Book Antiqua" panose="02040602050305030304" pitchFamily="18" charset="0"/>
              </a:rPr>
              <a:t>INCERTEZZA DI “</a:t>
            </a:r>
            <a:r>
              <a:rPr lang="it-IT" altLang="it-IT" sz="4000" i="1" dirty="0" smtClean="0">
                <a:solidFill>
                  <a:srgbClr val="969696"/>
                </a:solidFill>
                <a:latin typeface="Book Antiqua" panose="02040602050305030304" pitchFamily="18" charset="0"/>
              </a:rPr>
              <a:t>e</a:t>
            </a:r>
            <a:r>
              <a:rPr lang="it-IT" altLang="it-IT" sz="4000" dirty="0" smtClean="0">
                <a:solidFill>
                  <a:srgbClr val="969696"/>
                </a:solidFill>
                <a:latin typeface="Book Antiqua" panose="02040602050305030304" pitchFamily="18" charset="0"/>
              </a:rPr>
              <a:t>” &lt; 10</a:t>
            </a:r>
            <a:r>
              <a:rPr lang="it-IT" altLang="it-IT" sz="4000" baseline="30000" dirty="0" smtClean="0">
                <a:solidFill>
                  <a:srgbClr val="969696"/>
                </a:solidFill>
                <a:latin typeface="Book Antiqua" panose="02040602050305030304" pitchFamily="18" charset="0"/>
              </a:rPr>
              <a:t>-7</a:t>
            </a:r>
          </a:p>
        </p:txBody>
      </p:sp>
      <p:sp>
        <p:nvSpPr>
          <p:cNvPr id="156677" name="Rectangle 3"/>
          <p:cNvSpPr>
            <a:spLocks noChangeArrowheads="1"/>
          </p:cNvSpPr>
          <p:nvPr/>
        </p:nvSpPr>
        <p:spPr bwMode="auto">
          <a:xfrm>
            <a:off x="236538" y="1046163"/>
            <a:ext cx="8836025" cy="558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800" dirty="0"/>
              <a:t>If you combine both results you can obtain in fact a value for the elementary </a:t>
            </a:r>
            <a:br>
              <a:rPr lang="en-US" altLang="it-IT" sz="1800" dirty="0"/>
            </a:br>
            <a:r>
              <a:rPr lang="en-US" altLang="it-IT" sz="1800" dirty="0"/>
              <a:t>charge with an uncertainty of several parts in 10^8. In reality there are several calculable capacitor results and several results for h. The CODATA fundamental constants adjustment takes into account all of these data and derives with a least squares fit the most probable values. The last adjustment was made in 2006 and leads to an uncertainty of 2.5 parts in 10^8. A new adjustment is being made </a:t>
            </a:r>
            <a:br>
              <a:rPr lang="en-US" altLang="it-IT" sz="1800" dirty="0"/>
            </a:br>
            <a:r>
              <a:rPr lang="en-US" altLang="it-IT" sz="1800" dirty="0"/>
              <a:t>at the moment and will be published during this year.</a:t>
            </a:r>
            <a:br>
              <a:rPr lang="en-US" altLang="it-IT" sz="1800" dirty="0"/>
            </a:br>
            <a:r>
              <a:rPr lang="en-US" altLang="it-IT" sz="1800" dirty="0"/>
              <a:t/>
            </a:r>
            <a:br>
              <a:rPr lang="en-US" altLang="it-IT" sz="1800" dirty="0"/>
            </a:br>
            <a:r>
              <a:rPr lang="en-US" altLang="it-IT" sz="1800" dirty="0"/>
              <a:t>I hope this clarifies the subject a little bit.</a:t>
            </a:r>
            <a:br>
              <a:rPr lang="en-US" altLang="it-IT" sz="1800" dirty="0"/>
            </a:br>
            <a:r>
              <a:rPr lang="en-US" altLang="it-IT" sz="1800" dirty="0"/>
              <a:t/>
            </a:r>
            <a:br>
              <a:rPr lang="en-US" altLang="it-IT" sz="1800" dirty="0"/>
            </a:br>
            <a:r>
              <a:rPr lang="en-US" altLang="it-IT" sz="1800" dirty="0"/>
              <a:t>Best regards,</a:t>
            </a:r>
            <a:br>
              <a:rPr lang="en-US" altLang="it-IT" sz="1800" dirty="0"/>
            </a:br>
            <a:endParaRPr lang="en-US" altLang="it-IT" sz="1800" dirty="0"/>
          </a:p>
          <a:p>
            <a:pPr eaLnBrk="1" hangingPunct="1">
              <a:spcBef>
                <a:spcPct val="0"/>
              </a:spcBef>
              <a:buClrTx/>
              <a:buSzTx/>
              <a:buFontTx/>
              <a:buNone/>
            </a:pPr>
            <a:r>
              <a:rPr lang="en-US" altLang="it-IT" sz="1800" dirty="0"/>
              <a:t> </a:t>
            </a:r>
            <a:r>
              <a:rPr lang="it-IT" altLang="it-IT" sz="1800" dirty="0"/>
              <a:t>           Michael Stock</a:t>
            </a:r>
            <a:br>
              <a:rPr lang="it-IT" altLang="it-IT" sz="1800" dirty="0"/>
            </a:br>
            <a:r>
              <a:rPr lang="it-IT" altLang="it-IT" sz="1800" dirty="0"/>
              <a:t/>
            </a:r>
            <a:br>
              <a:rPr lang="it-IT" altLang="it-IT" sz="1800" dirty="0"/>
            </a:br>
            <a:r>
              <a:rPr lang="it-IT" altLang="it-IT" sz="1800" dirty="0"/>
              <a:t>------------------------------------------------------------</a:t>
            </a:r>
            <a:br>
              <a:rPr lang="it-IT" altLang="it-IT" sz="1800" dirty="0"/>
            </a:br>
            <a:r>
              <a:rPr lang="it-IT" altLang="it-IT" sz="1800" dirty="0"/>
              <a:t>Dr. Michael Stock</a:t>
            </a:r>
            <a:br>
              <a:rPr lang="it-IT" altLang="it-IT" sz="1800" dirty="0"/>
            </a:br>
            <a:r>
              <a:rPr lang="it-IT" altLang="it-IT" sz="1800" dirty="0" err="1"/>
              <a:t>Director</a:t>
            </a:r>
            <a:r>
              <a:rPr lang="it-IT" altLang="it-IT" sz="1800" dirty="0"/>
              <a:t>, </a:t>
            </a:r>
            <a:r>
              <a:rPr lang="it-IT" altLang="it-IT" sz="1800" dirty="0" err="1"/>
              <a:t>Electricity</a:t>
            </a:r>
            <a:r>
              <a:rPr lang="it-IT" altLang="it-IT" sz="1800" dirty="0"/>
              <a:t> </a:t>
            </a:r>
            <a:r>
              <a:rPr lang="it-IT" altLang="it-IT" sz="1800" dirty="0" err="1"/>
              <a:t>Department</a:t>
            </a:r>
            <a:r>
              <a:rPr lang="it-IT" altLang="it-IT" sz="1800" dirty="0"/>
              <a:t>  -  BIPM (Bureau International </a:t>
            </a:r>
            <a:r>
              <a:rPr lang="it-IT" altLang="it-IT" sz="1800" dirty="0" err="1"/>
              <a:t>des</a:t>
            </a:r>
            <a:r>
              <a:rPr lang="it-IT" altLang="it-IT" sz="1800" dirty="0"/>
              <a:t> </a:t>
            </a:r>
            <a:r>
              <a:rPr lang="it-IT" altLang="it-IT" sz="1800" dirty="0" err="1"/>
              <a:t>Poids</a:t>
            </a:r>
            <a:r>
              <a:rPr lang="it-IT" altLang="it-IT" sz="1800" dirty="0"/>
              <a:t> et </a:t>
            </a:r>
            <a:r>
              <a:rPr lang="it-IT" altLang="it-IT" sz="1800" dirty="0" err="1"/>
              <a:t>Mesures</a:t>
            </a:r>
            <a:r>
              <a:rPr lang="it-IT" altLang="it-IT" sz="1800" dirty="0"/>
              <a:t>)</a:t>
            </a:r>
            <a:br>
              <a:rPr lang="it-IT" altLang="it-IT" sz="1800" dirty="0"/>
            </a:br>
            <a:r>
              <a:rPr lang="it-IT" altLang="it-IT" sz="1800" dirty="0" err="1"/>
              <a:t>Pavillon</a:t>
            </a:r>
            <a:r>
              <a:rPr lang="it-IT" altLang="it-IT" sz="1800" dirty="0"/>
              <a:t> de </a:t>
            </a:r>
            <a:r>
              <a:rPr lang="it-IT" altLang="it-IT" sz="1800" dirty="0" err="1"/>
              <a:t>Breteuil</a:t>
            </a:r>
            <a:r>
              <a:rPr lang="it-IT" altLang="it-IT" sz="1800" dirty="0"/>
              <a:t>   F-92312 </a:t>
            </a:r>
            <a:r>
              <a:rPr lang="it-IT" altLang="it-IT" sz="1800" dirty="0" err="1"/>
              <a:t>Sèvres</a:t>
            </a:r>
            <a:r>
              <a:rPr lang="it-IT" altLang="it-IT" sz="1800" dirty="0"/>
              <a:t> CEDEX - France</a:t>
            </a:r>
            <a:br>
              <a:rPr lang="it-IT" altLang="it-IT" sz="1800" dirty="0"/>
            </a:br>
            <a:r>
              <a:rPr lang="it-IT" altLang="it-IT" sz="1800" dirty="0" err="1"/>
              <a:t>Tèl</a:t>
            </a:r>
            <a:r>
              <a:rPr lang="it-IT" altLang="it-IT" sz="1800" dirty="0"/>
              <a:t>.: +33 1 4507 7024/7070   Fax: +33 1 4534 2021</a:t>
            </a:r>
            <a:br>
              <a:rPr lang="it-IT" altLang="it-IT" sz="1800" dirty="0"/>
            </a:br>
            <a:r>
              <a:rPr lang="it-IT" altLang="it-IT" sz="1800" dirty="0"/>
              <a:t>email: </a:t>
            </a:r>
            <a:r>
              <a:rPr lang="it-IT" altLang="it-IT" sz="1800" dirty="0">
                <a:hlinkClick r:id="rId3"/>
              </a:rPr>
              <a:t>mstock@bipm.org</a:t>
            </a:r>
            <a:r>
              <a:rPr lang="it-IT" altLang="it-IT" sz="1800" dirty="0"/>
              <a:t>        web: </a:t>
            </a:r>
            <a:r>
              <a:rPr lang="it-IT" altLang="it-IT" sz="1800" dirty="0">
                <a:hlinkClick r:id="rId4"/>
              </a:rPr>
              <a:t>www.bipm.org</a:t>
            </a:r>
            <a:endParaRPr lang="it-IT" altLang="it-IT" sz="1800" dirty="0"/>
          </a:p>
        </p:txBody>
      </p:sp>
    </p:spTree>
    <p:extLst>
      <p:ext uri="{BB962C8B-B14F-4D97-AF65-F5344CB8AC3E}">
        <p14:creationId xmlns:p14="http://schemas.microsoft.com/office/powerpoint/2010/main" val="154056803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piè di pagina 3"/>
          <p:cNvSpPr>
            <a:spLocks noGrp="1"/>
          </p:cNvSpPr>
          <p:nvPr>
            <p:ph type="ftr" sz="quarter" idx="10"/>
          </p:nvPr>
        </p:nvSpPr>
        <p:spPr/>
        <p:txBody>
          <a:bodyPr/>
          <a:lstStyle/>
          <a:p>
            <a:pPr>
              <a:defRPr/>
            </a:pPr>
            <a:r>
              <a:rPr lang="it-IT" altLang="it-IT"/>
              <a:t>Metrologia e Sistema Internazionale</a:t>
            </a:r>
          </a:p>
        </p:txBody>
      </p:sp>
      <p:sp>
        <p:nvSpPr>
          <p:cNvPr id="281602" name="Rectangle 2"/>
          <p:cNvSpPr>
            <a:spLocks noGrp="1" noChangeArrowheads="1"/>
          </p:cNvSpPr>
          <p:nvPr>
            <p:ph type="title"/>
          </p:nvPr>
        </p:nvSpPr>
        <p:spPr>
          <a:xfrm>
            <a:off x="0" y="0"/>
            <a:ext cx="9144000" cy="1058863"/>
          </a:xfrm>
        </p:spPr>
        <p:txBody>
          <a:bodyPr/>
          <a:lstStyle/>
          <a:p>
            <a:pPr algn="ctr" eaLnBrk="1" hangingPunct="1">
              <a:defRPr/>
            </a:pPr>
            <a:r>
              <a:rPr lang="it-IT" altLang="it-IT" baseline="30000" dirty="0" smtClean="0">
                <a:solidFill>
                  <a:srgbClr val="969696"/>
                </a:solidFill>
                <a:latin typeface="Book Antiqua" panose="02040602050305030304" pitchFamily="18" charset="0"/>
              </a:rPr>
              <a:t>*</a:t>
            </a:r>
            <a:r>
              <a:rPr lang="it-IT" altLang="it-IT" dirty="0" smtClean="0">
                <a:solidFill>
                  <a:srgbClr val="969696"/>
                </a:solidFill>
                <a:latin typeface="Book Antiqua" panose="02040602050305030304" pitchFamily="18" charset="0"/>
              </a:rPr>
              <a:t>Pb. DEFINIZIONE DELL’AMPERE</a:t>
            </a:r>
          </a:p>
        </p:txBody>
      </p:sp>
      <p:sp>
        <p:nvSpPr>
          <p:cNvPr id="74757" name="Rectangle 4"/>
          <p:cNvSpPr>
            <a:spLocks noChangeArrowheads="1"/>
          </p:cNvSpPr>
          <p:nvPr/>
        </p:nvSpPr>
        <p:spPr bwMode="auto">
          <a:xfrm>
            <a:off x="0" y="2247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sp>
        <p:nvSpPr>
          <p:cNvPr id="74758" name="Rectangle 6"/>
          <p:cNvSpPr>
            <a:spLocks noChangeArrowheads="1"/>
          </p:cNvSpPr>
          <p:nvPr/>
        </p:nvSpPr>
        <p:spPr bwMode="auto">
          <a:xfrm>
            <a:off x="0" y="15430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sp>
        <p:nvSpPr>
          <p:cNvPr id="74759" name="Rectangle 8"/>
          <p:cNvSpPr>
            <a:spLocks noChangeArrowheads="1"/>
          </p:cNvSpPr>
          <p:nvPr/>
        </p:nvSpPr>
        <p:spPr bwMode="auto">
          <a:xfrm>
            <a:off x="174625" y="4068763"/>
            <a:ext cx="8982075" cy="2563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800" dirty="0"/>
              <a:t>The system of electrical units is grounded in the base unit ampere, whose present definition dates from 1960 and remains defined in terms of mechanical units via the laws of classical electromagnetism. </a:t>
            </a:r>
            <a:r>
              <a:rPr lang="en-US" altLang="it-IT" sz="1800" u="sng" dirty="0">
                <a:solidFill>
                  <a:srgbClr val="FFFF00"/>
                </a:solidFill>
              </a:rPr>
              <a:t>Under its present classical definition, the ampere cannot be realized with an uncertainty better than a few parts in 10</a:t>
            </a:r>
            <a:r>
              <a:rPr lang="en-US" altLang="it-IT" sz="1800" u="sng" baseline="30000" dirty="0">
                <a:solidFill>
                  <a:srgbClr val="FFFF00"/>
                </a:solidFill>
              </a:rPr>
              <a:t>7</a:t>
            </a:r>
            <a:r>
              <a:rPr lang="en-US" altLang="it-IT" sz="1800" dirty="0"/>
              <a:t>, which is not sufficient to meet the accuracy needs of present and certainly future routine electrical metrology, requiring 0.1 parts per million or better. </a:t>
            </a:r>
            <a:r>
              <a:rPr lang="en-US" altLang="it-IT" sz="1800" dirty="0">
                <a:solidFill>
                  <a:srgbClr val="FFFF00"/>
                </a:solidFill>
              </a:rPr>
              <a:t>In 1990, the dilemma with the classical ampere definition led to the adoption of a practical unit system based on voltage and resistance standards (represented by the definition of ‘conventional values’ for the Josephson [‘‘</a:t>
            </a:r>
            <a:r>
              <a:rPr lang="en-US" altLang="it-IT" sz="1800" dirty="0" smtClean="0">
                <a:solidFill>
                  <a:srgbClr val="FFFF00"/>
                </a:solidFill>
              </a:rPr>
              <a:t>V</a:t>
            </a:r>
            <a:r>
              <a:rPr lang="en-US" altLang="it-IT" sz="1800" dirty="0">
                <a:solidFill>
                  <a:srgbClr val="FFFF00"/>
                </a:solidFill>
              </a:rPr>
              <a:t>’’] and von-Klitzing [‘‘</a:t>
            </a:r>
            <a:r>
              <a:rPr lang="en-US" altLang="it-IT" sz="1800" dirty="0">
                <a:solidFill>
                  <a:srgbClr val="FFFF00"/>
                </a:solidFill>
                <a:sym typeface="Symbol" panose="05050102010706020507" pitchFamily="18" charset="2"/>
              </a:rPr>
              <a:t></a:t>
            </a:r>
            <a:r>
              <a:rPr lang="en-US" altLang="it-IT" sz="1800" dirty="0" smtClean="0">
                <a:solidFill>
                  <a:srgbClr val="FFFF00"/>
                </a:solidFill>
                <a:sym typeface="Symbol" panose="05050102010706020507" pitchFamily="18" charset="2"/>
              </a:rPr>
              <a:t>’’</a:t>
            </a:r>
            <a:r>
              <a:rPr lang="en-US" altLang="it-IT" sz="1800" dirty="0" smtClean="0">
                <a:solidFill>
                  <a:srgbClr val="FFFF00"/>
                </a:solidFill>
              </a:rPr>
              <a:t>] </a:t>
            </a:r>
            <a:r>
              <a:rPr lang="en-US" altLang="it-IT" sz="1800" dirty="0">
                <a:solidFill>
                  <a:srgbClr val="FFFF00"/>
                </a:solidFill>
              </a:rPr>
              <a:t>constants), decoupled from the SI</a:t>
            </a:r>
            <a:endParaRPr lang="en-US" altLang="it-IT" sz="1800" u="sng" dirty="0"/>
          </a:p>
        </p:txBody>
      </p:sp>
      <p:pic>
        <p:nvPicPr>
          <p:cNvPr id="74760" name="Picture 9"/>
          <p:cNvPicPr>
            <a:picLocks noChangeAspect="1" noChangeArrowheads="1"/>
          </p:cNvPicPr>
          <p:nvPr/>
        </p:nvPicPr>
        <p:blipFill>
          <a:blip r:embed="rId3">
            <a:extLst>
              <a:ext uri="{28A0092B-C50C-407E-A947-70E740481C1C}">
                <a14:useLocalDpi xmlns:a14="http://schemas.microsoft.com/office/drawing/2010/main" val="0"/>
              </a:ext>
            </a:extLst>
          </a:blip>
          <a:srcRect t="11182"/>
          <a:stretch>
            <a:fillRect/>
          </a:stretch>
        </p:blipFill>
        <p:spPr bwMode="auto">
          <a:xfrm>
            <a:off x="1292225" y="881063"/>
            <a:ext cx="6588125" cy="31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piè di pagina 3"/>
          <p:cNvSpPr>
            <a:spLocks noGrp="1"/>
          </p:cNvSpPr>
          <p:nvPr>
            <p:ph type="ftr" sz="quarter" idx="10"/>
          </p:nvPr>
        </p:nvSpPr>
        <p:spPr/>
        <p:txBody>
          <a:bodyPr/>
          <a:lstStyle/>
          <a:p>
            <a:pPr>
              <a:defRPr/>
            </a:pPr>
            <a:r>
              <a:rPr lang="it-IT" altLang="it-IT"/>
              <a:t>Metrologia e Sistema Internazionale</a:t>
            </a:r>
          </a:p>
        </p:txBody>
      </p:sp>
      <p:sp>
        <p:nvSpPr>
          <p:cNvPr id="153602" name="Rectangle 2"/>
          <p:cNvSpPr>
            <a:spLocks noGrp="1" noChangeArrowheads="1"/>
          </p:cNvSpPr>
          <p:nvPr>
            <p:ph type="title"/>
          </p:nvPr>
        </p:nvSpPr>
        <p:spPr>
          <a:xfrm>
            <a:off x="0" y="0"/>
            <a:ext cx="9144000" cy="1058863"/>
          </a:xfrm>
        </p:spPr>
        <p:txBody>
          <a:bodyPr/>
          <a:lstStyle/>
          <a:p>
            <a:pPr algn="ctr" eaLnBrk="1" hangingPunct="1">
              <a:defRPr/>
            </a:pPr>
            <a:r>
              <a:rPr lang="it-IT" altLang="it-IT" baseline="30000" dirty="0" smtClean="0">
                <a:solidFill>
                  <a:srgbClr val="969696"/>
                </a:solidFill>
                <a:latin typeface="Book Antiqua" panose="02040602050305030304" pitchFamily="18" charset="0"/>
              </a:rPr>
              <a:t>*</a:t>
            </a:r>
            <a:r>
              <a:rPr lang="it-IT" altLang="it-IT" dirty="0" smtClean="0">
                <a:solidFill>
                  <a:srgbClr val="969696"/>
                </a:solidFill>
                <a:latin typeface="Book Antiqua" panose="02040602050305030304" pitchFamily="18" charset="0"/>
              </a:rPr>
              <a:t>EFFETTO JOSEPHSON (VOLT)</a:t>
            </a:r>
          </a:p>
        </p:txBody>
      </p:sp>
      <p:sp>
        <p:nvSpPr>
          <p:cNvPr id="153603" name="Rectangle 3"/>
          <p:cNvSpPr>
            <a:spLocks noChangeArrowheads="1"/>
          </p:cNvSpPr>
          <p:nvPr/>
        </p:nvSpPr>
        <p:spPr bwMode="auto">
          <a:xfrm>
            <a:off x="125413" y="1009650"/>
            <a:ext cx="9018587" cy="489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b="1" u="sng" dirty="0" smtClean="0">
                <a:latin typeface="Book Antiqua" panose="02040602050305030304" pitchFamily="18" charset="0"/>
              </a:rPr>
              <a:t>Secondo la teoria dell’</a:t>
            </a:r>
            <a:r>
              <a:rPr lang="it-IT" altLang="it-IT" b="1" u="sng" dirty="0" smtClean="0">
                <a:solidFill>
                  <a:srgbClr val="FFFF00"/>
                </a:solidFill>
                <a:latin typeface="Book Antiqua" panose="02040602050305030304" pitchFamily="18" charset="0"/>
                <a:sym typeface="Symbol" panose="05050102010706020507" pitchFamily="18" charset="2"/>
              </a:rPr>
              <a:t>effetto </a:t>
            </a:r>
            <a:r>
              <a:rPr lang="it-IT" altLang="it-IT" b="1" u="sng" dirty="0" err="1" smtClean="0">
                <a:solidFill>
                  <a:srgbClr val="FFFF00"/>
                </a:solidFill>
                <a:latin typeface="Book Antiqua" panose="02040602050305030304" pitchFamily="18" charset="0"/>
                <a:sym typeface="Symbol" panose="05050102010706020507" pitchFamily="18" charset="2"/>
              </a:rPr>
              <a:t>Josephson</a:t>
            </a:r>
            <a:r>
              <a:rPr lang="it-IT" altLang="it-IT" b="1" u="sng" dirty="0" smtClean="0">
                <a:latin typeface="Book Antiqua" panose="02040602050305030304" pitchFamily="18" charset="0"/>
                <a:sym typeface="Symbol" panose="05050102010706020507" pitchFamily="18" charset="2"/>
              </a:rPr>
              <a:t>, ai capi di una </a:t>
            </a:r>
            <a:r>
              <a:rPr lang="it-IT" altLang="it-IT" b="1" u="sng" dirty="0" smtClean="0">
                <a:solidFill>
                  <a:srgbClr val="FFFF00"/>
                </a:solidFill>
                <a:latin typeface="Book Antiqua" panose="02040602050305030304" pitchFamily="18" charset="0"/>
                <a:sym typeface="Symbol" panose="05050102010706020507" pitchFamily="18" charset="2"/>
              </a:rPr>
              <a:t>giunzione di due superconduttori </a:t>
            </a:r>
            <a:r>
              <a:rPr lang="it-IT" altLang="it-IT" b="1" u="sng" dirty="0" smtClean="0">
                <a:latin typeface="Book Antiqua" panose="02040602050305030304" pitchFamily="18" charset="0"/>
              </a:rPr>
              <a:t> debolmente accoppiati</a:t>
            </a:r>
            <a:r>
              <a:rPr lang="it-IT" altLang="it-IT" b="1" dirty="0" smtClean="0">
                <a:latin typeface="Book Antiqua" panose="02040602050305030304" pitchFamily="18" charset="0"/>
              </a:rPr>
              <a:t>, cioè separati da un sottile strato di materiale diverso (isolante, conduttore, o semiconduttore), opportunamente polarizzata con una corrente continua e irradiata da un’onda elettromagnetica di frequenza </a:t>
            </a:r>
            <a:r>
              <a:rPr lang="it-IT" altLang="it-IT" b="1" i="1" dirty="0" smtClean="0">
                <a:latin typeface="Book Antiqua" panose="02040602050305030304" pitchFamily="18" charset="0"/>
              </a:rPr>
              <a:t>f</a:t>
            </a:r>
            <a:r>
              <a:rPr lang="it-IT" altLang="it-IT" b="1" dirty="0" smtClean="0">
                <a:latin typeface="Book Antiqua" panose="02040602050305030304" pitchFamily="18" charset="0"/>
              </a:rPr>
              <a:t>,</a:t>
            </a:r>
            <a:r>
              <a:rPr lang="it-IT" altLang="it-IT" b="1" u="sng" dirty="0" smtClean="0">
                <a:latin typeface="Book Antiqua" panose="02040602050305030304" pitchFamily="18" charset="0"/>
              </a:rPr>
              <a:t> si generano </a:t>
            </a:r>
            <a:r>
              <a:rPr lang="it-IT" altLang="it-IT" b="1" u="sng" dirty="0" smtClean="0">
                <a:solidFill>
                  <a:srgbClr val="FFFF00"/>
                </a:solidFill>
                <a:latin typeface="Book Antiqua" panose="02040602050305030304" pitchFamily="18" charset="0"/>
              </a:rPr>
              <a:t>valori quantizzati di tensione</a:t>
            </a:r>
            <a:r>
              <a:rPr lang="it-IT" altLang="it-IT" b="1" u="sng" dirty="0" smtClean="0">
                <a:latin typeface="Book Antiqua" panose="02040602050305030304" pitchFamily="18" charset="0"/>
              </a:rPr>
              <a:t> media</a:t>
            </a:r>
            <a:r>
              <a:rPr lang="it-IT" altLang="it-IT" b="1" dirty="0" smtClean="0">
                <a:latin typeface="Book Antiqua" panose="02040602050305030304" pitchFamily="18" charset="0"/>
              </a:rPr>
              <a:t> secondo la relazione </a:t>
            </a:r>
            <a:r>
              <a:rPr lang="it-IT" altLang="it-IT" b="1" i="1" dirty="0" smtClean="0">
                <a:solidFill>
                  <a:srgbClr val="FFFF00"/>
                </a:solidFill>
                <a:latin typeface="Book Antiqua" panose="02040602050305030304" pitchFamily="18" charset="0"/>
              </a:rPr>
              <a:t>V</a:t>
            </a:r>
            <a:r>
              <a:rPr lang="it-IT" altLang="it-IT" b="1" dirty="0" smtClean="0">
                <a:solidFill>
                  <a:srgbClr val="FFFF00"/>
                </a:solidFill>
                <a:latin typeface="Book Antiqua" panose="02040602050305030304" pitchFamily="18" charset="0"/>
              </a:rPr>
              <a:t>=(</a:t>
            </a:r>
            <a:r>
              <a:rPr lang="it-IT" altLang="it-IT" b="1" i="1" dirty="0" smtClean="0">
                <a:solidFill>
                  <a:srgbClr val="FFFF00"/>
                </a:solidFill>
                <a:latin typeface="Book Antiqua" panose="02040602050305030304" pitchFamily="18" charset="0"/>
              </a:rPr>
              <a:t>h</a:t>
            </a:r>
            <a:r>
              <a:rPr lang="it-IT" altLang="it-IT" b="1" dirty="0" smtClean="0">
                <a:solidFill>
                  <a:srgbClr val="FFFF00"/>
                </a:solidFill>
                <a:latin typeface="Book Antiqua" panose="02040602050305030304" pitchFamily="18" charset="0"/>
              </a:rPr>
              <a:t>/2</a:t>
            </a:r>
            <a:r>
              <a:rPr lang="it-IT" altLang="it-IT" b="1" i="1" dirty="0" smtClean="0">
                <a:solidFill>
                  <a:srgbClr val="FFFF00"/>
                </a:solidFill>
                <a:latin typeface="Book Antiqua" panose="02040602050305030304" pitchFamily="18" charset="0"/>
              </a:rPr>
              <a:t>e</a:t>
            </a:r>
            <a:r>
              <a:rPr lang="it-IT" altLang="it-IT" b="1" dirty="0" smtClean="0">
                <a:solidFill>
                  <a:srgbClr val="FFFF00"/>
                </a:solidFill>
                <a:latin typeface="Book Antiqua" panose="02040602050305030304" pitchFamily="18" charset="0"/>
              </a:rPr>
              <a:t>)</a:t>
            </a:r>
            <a:r>
              <a:rPr lang="it-IT" altLang="it-IT" b="1" i="1" dirty="0" err="1" smtClean="0">
                <a:solidFill>
                  <a:srgbClr val="FFFF00"/>
                </a:solidFill>
                <a:latin typeface="Book Antiqua" panose="02040602050305030304" pitchFamily="18" charset="0"/>
              </a:rPr>
              <a:t>nf</a:t>
            </a:r>
            <a:r>
              <a:rPr lang="it-IT" altLang="it-IT" b="1" dirty="0" smtClean="0">
                <a:latin typeface="Book Antiqua" panose="02040602050305030304" pitchFamily="18" charset="0"/>
              </a:rPr>
              <a:t> essendo </a:t>
            </a:r>
            <a:r>
              <a:rPr lang="it-IT" altLang="it-IT" b="1" i="1" dirty="0" smtClean="0">
                <a:latin typeface="Book Antiqua" panose="02040602050305030304" pitchFamily="18" charset="0"/>
              </a:rPr>
              <a:t>n</a:t>
            </a:r>
            <a:r>
              <a:rPr lang="it-IT" altLang="it-IT" b="1" dirty="0" smtClean="0">
                <a:latin typeface="Book Antiqua" panose="02040602050305030304" pitchFamily="18" charset="0"/>
              </a:rPr>
              <a:t> un intero, </a:t>
            </a:r>
            <a:r>
              <a:rPr lang="it-IT" altLang="it-IT" b="1" i="1" dirty="0" smtClean="0">
                <a:latin typeface="Book Antiqua" panose="02040602050305030304" pitchFamily="18" charset="0"/>
              </a:rPr>
              <a:t>h</a:t>
            </a:r>
            <a:r>
              <a:rPr lang="it-IT" altLang="it-IT" b="1" dirty="0" smtClean="0">
                <a:latin typeface="Book Antiqua" panose="02040602050305030304" pitchFamily="18" charset="0"/>
              </a:rPr>
              <a:t> la costante di </a:t>
            </a:r>
            <a:r>
              <a:rPr lang="it-IT" altLang="it-IT" b="1" dirty="0" err="1" smtClean="0">
                <a:latin typeface="Book Antiqua" panose="02040602050305030304" pitchFamily="18" charset="0"/>
              </a:rPr>
              <a:t>Planck</a:t>
            </a:r>
            <a:r>
              <a:rPr lang="it-IT" altLang="it-IT" b="1" dirty="0" smtClean="0">
                <a:latin typeface="Book Antiqua" panose="02040602050305030304" pitchFamily="18" charset="0"/>
              </a:rPr>
              <a:t>, ed </a:t>
            </a:r>
            <a:r>
              <a:rPr lang="it-IT" altLang="it-IT" b="1" i="1" dirty="0" smtClean="0">
                <a:latin typeface="Book Antiqua" panose="02040602050305030304" pitchFamily="18" charset="0"/>
              </a:rPr>
              <a:t>e</a:t>
            </a:r>
            <a:r>
              <a:rPr lang="it-IT" altLang="it-IT" b="1" dirty="0" smtClean="0">
                <a:latin typeface="Book Antiqua" panose="02040602050305030304" pitchFamily="18" charset="0"/>
              </a:rPr>
              <a:t> la carica dell’elettrone</a:t>
            </a:r>
            <a:endParaRPr lang="it-IT" altLang="it-IT" b="1" dirty="0" smtClean="0">
              <a:latin typeface="Book Antiqua" panose="02040602050305030304" pitchFamily="18" charset="0"/>
              <a:sym typeface="Symbol" panose="05050102010706020507" pitchFamily="18" charset="2"/>
            </a:endParaRPr>
          </a:p>
        </p:txBody>
      </p:sp>
      <p:grpSp>
        <p:nvGrpSpPr>
          <p:cNvPr id="153609" name="Group 9"/>
          <p:cNvGrpSpPr>
            <a:grpSpLocks/>
          </p:cNvGrpSpPr>
          <p:nvPr/>
        </p:nvGrpSpPr>
        <p:grpSpPr bwMode="auto">
          <a:xfrm>
            <a:off x="106363" y="5976938"/>
            <a:ext cx="8497887" cy="503237"/>
            <a:chOff x="67" y="3765"/>
            <a:chExt cx="5353" cy="317"/>
          </a:xfrm>
        </p:grpSpPr>
        <p:sp>
          <p:nvSpPr>
            <p:cNvPr id="153606" name="Rectangle 6"/>
            <p:cNvSpPr>
              <a:spLocks noChangeArrowheads="1"/>
            </p:cNvSpPr>
            <p:nvPr/>
          </p:nvSpPr>
          <p:spPr bwMode="auto">
            <a:xfrm>
              <a:off x="67" y="3765"/>
              <a:ext cx="535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b="1" smtClean="0">
                  <a:latin typeface="Book Antiqua" panose="02040602050305030304" pitchFamily="18" charset="0"/>
                </a:rPr>
                <a:t>RIPRODUCIBILITA’</a:t>
              </a:r>
              <a:r>
                <a:rPr lang="it-IT" altLang="it-IT" b="1" smtClean="0">
                  <a:latin typeface="Book Antiqua" panose="02040602050305030304" pitchFamily="18" charset="0"/>
                  <a:sym typeface="Symbol" panose="05050102010706020507" pitchFamily="18" charset="2"/>
                </a:rPr>
                <a:t>10</a:t>
              </a:r>
              <a:r>
                <a:rPr lang="it-IT" altLang="it-IT" b="1" baseline="30000" smtClean="0">
                  <a:latin typeface="Book Antiqua" panose="02040602050305030304" pitchFamily="18" charset="0"/>
                  <a:sym typeface="Symbol" panose="05050102010706020507" pitchFamily="18" charset="2"/>
                </a:rPr>
                <a:t>-10</a:t>
              </a:r>
              <a:r>
                <a:rPr lang="it-IT" altLang="it-IT" b="1" smtClean="0">
                  <a:latin typeface="Book Antiqua" panose="02040602050305030304" pitchFamily="18" charset="0"/>
                  <a:sym typeface="Symbol" panose="05050102010706020507" pitchFamily="18" charset="2"/>
                </a:rPr>
                <a:t>   (1 nV su 10 V!!!)</a:t>
              </a:r>
              <a:endParaRPr lang="it-IT" altLang="it-IT" baseline="30000" smtClean="0">
                <a:latin typeface="Book Antiqua" panose="02040602050305030304" pitchFamily="18" charset="0"/>
                <a:sym typeface="Symbol" panose="05050102010706020507" pitchFamily="18" charset="2"/>
              </a:endParaRPr>
            </a:p>
          </p:txBody>
        </p:sp>
        <p:sp>
          <p:nvSpPr>
            <p:cNvPr id="76808" name="Line 7"/>
            <p:cNvSpPr>
              <a:spLocks noChangeShapeType="1"/>
            </p:cNvSpPr>
            <p:nvPr/>
          </p:nvSpPr>
          <p:spPr bwMode="auto">
            <a:xfrm flipV="1">
              <a:off x="122" y="4056"/>
              <a:ext cx="3157" cy="8"/>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0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36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piè di pagina 3"/>
          <p:cNvSpPr>
            <a:spLocks noGrp="1"/>
          </p:cNvSpPr>
          <p:nvPr>
            <p:ph type="ftr" sz="quarter" idx="10"/>
          </p:nvPr>
        </p:nvSpPr>
        <p:spPr/>
        <p:txBody>
          <a:bodyPr/>
          <a:lstStyle/>
          <a:p>
            <a:pPr>
              <a:defRPr/>
            </a:pPr>
            <a:r>
              <a:rPr lang="it-IT" altLang="it-IT"/>
              <a:t>Metrologia e Sistema Internazionale</a:t>
            </a:r>
          </a:p>
        </p:txBody>
      </p:sp>
      <p:sp>
        <p:nvSpPr>
          <p:cNvPr id="155650" name="Rectangle 2"/>
          <p:cNvSpPr>
            <a:spLocks noGrp="1" noChangeArrowheads="1"/>
          </p:cNvSpPr>
          <p:nvPr>
            <p:ph type="title"/>
          </p:nvPr>
        </p:nvSpPr>
        <p:spPr>
          <a:xfrm>
            <a:off x="0" y="0"/>
            <a:ext cx="9144000" cy="1058863"/>
          </a:xfrm>
        </p:spPr>
        <p:txBody>
          <a:bodyPr/>
          <a:lstStyle/>
          <a:p>
            <a:pPr algn="ctr" eaLnBrk="1" hangingPunct="1">
              <a:defRPr/>
            </a:pPr>
            <a:r>
              <a:rPr lang="it-IT" altLang="it-IT" baseline="30000" dirty="0" smtClean="0">
                <a:solidFill>
                  <a:srgbClr val="969696"/>
                </a:solidFill>
                <a:latin typeface="Book Antiqua" panose="02040602050305030304" pitchFamily="18" charset="0"/>
              </a:rPr>
              <a:t>*</a:t>
            </a:r>
            <a:r>
              <a:rPr lang="it-IT" altLang="it-IT" dirty="0" smtClean="0">
                <a:solidFill>
                  <a:srgbClr val="969696"/>
                </a:solidFill>
                <a:latin typeface="Book Antiqua" panose="02040602050305030304" pitchFamily="18" charset="0"/>
              </a:rPr>
              <a:t>EFFETTO JOSEPHSON</a:t>
            </a:r>
          </a:p>
        </p:txBody>
      </p:sp>
      <p:pic>
        <p:nvPicPr>
          <p:cNvPr id="78853" name="Picture 8" descr="FIG esperimento Josephson"/>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046163" y="1063625"/>
            <a:ext cx="7051675" cy="48561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155660" name="Group 12"/>
          <p:cNvGrpSpPr>
            <a:grpSpLocks/>
          </p:cNvGrpSpPr>
          <p:nvPr/>
        </p:nvGrpSpPr>
        <p:grpSpPr bwMode="auto">
          <a:xfrm>
            <a:off x="865188" y="5965825"/>
            <a:ext cx="7486650" cy="682625"/>
            <a:chOff x="545" y="3758"/>
            <a:chExt cx="4716" cy="430"/>
          </a:xfrm>
        </p:grpSpPr>
        <p:sp>
          <p:nvSpPr>
            <p:cNvPr id="155655" name="Rectangle 7"/>
            <p:cNvSpPr>
              <a:spLocks noChangeArrowheads="1"/>
            </p:cNvSpPr>
            <p:nvPr/>
          </p:nvSpPr>
          <p:spPr bwMode="auto">
            <a:xfrm>
              <a:off x="545" y="3758"/>
              <a:ext cx="4716" cy="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algn="ctr" eaLnBrk="1" hangingPunct="1">
                <a:lnSpc>
                  <a:spcPct val="90000"/>
                </a:lnSpc>
                <a:buClr>
                  <a:schemeClr val="tx1"/>
                </a:buClr>
                <a:buFontTx/>
                <a:buNone/>
                <a:defRPr/>
              </a:pPr>
              <a:r>
                <a:rPr lang="it-IT" altLang="it-IT" b="1" i="1" smtClean="0">
                  <a:latin typeface="Book Antiqua" panose="02040602050305030304" pitchFamily="18" charset="0"/>
                </a:rPr>
                <a:t>K</a:t>
              </a:r>
              <a:r>
                <a:rPr lang="it-IT" altLang="it-IT" b="1" baseline="-25000" smtClean="0">
                  <a:latin typeface="Book Antiqua" panose="02040602050305030304" pitchFamily="18" charset="0"/>
                </a:rPr>
                <a:t>J</a:t>
              </a:r>
              <a:r>
                <a:rPr lang="it-IT" altLang="it-IT" b="1" smtClean="0">
                  <a:latin typeface="Book Antiqua" panose="02040602050305030304" pitchFamily="18" charset="0"/>
                </a:rPr>
                <a:t>=(2</a:t>
              </a:r>
              <a:r>
                <a:rPr lang="it-IT" altLang="it-IT" b="1" i="1" smtClean="0">
                  <a:latin typeface="Book Antiqua" panose="02040602050305030304" pitchFamily="18" charset="0"/>
                </a:rPr>
                <a:t>e</a:t>
              </a:r>
              <a:r>
                <a:rPr lang="it-IT" altLang="it-IT" b="1" smtClean="0">
                  <a:latin typeface="Book Antiqua" panose="02040602050305030304" pitchFamily="18" charset="0"/>
                </a:rPr>
                <a:t>/</a:t>
              </a:r>
              <a:r>
                <a:rPr lang="it-IT" altLang="it-IT" b="1" i="1" smtClean="0">
                  <a:latin typeface="Book Antiqua" panose="02040602050305030304" pitchFamily="18" charset="0"/>
                </a:rPr>
                <a:t>h</a:t>
              </a:r>
              <a:r>
                <a:rPr lang="it-IT" altLang="it-IT" b="1" smtClean="0">
                  <a:latin typeface="Book Antiqua" panose="02040602050305030304" pitchFamily="18" charset="0"/>
                </a:rPr>
                <a:t>)</a:t>
              </a:r>
              <a:r>
                <a:rPr lang="it-IT" altLang="it-IT" b="1" baseline="-25000" smtClean="0">
                  <a:latin typeface="Book Antiqua" panose="02040602050305030304" pitchFamily="18" charset="0"/>
                </a:rPr>
                <a:t>1990</a:t>
              </a:r>
              <a:r>
                <a:rPr lang="it-IT" altLang="it-IT" b="1" smtClean="0">
                  <a:latin typeface="Book Antiqua" panose="02040602050305030304" pitchFamily="18" charset="0"/>
                </a:rPr>
                <a:t>=483.597</a:t>
              </a:r>
              <a:r>
                <a:rPr lang="it-IT" altLang="it-IT" sz="1800" b="1" smtClean="0">
                  <a:latin typeface="Book Antiqua" panose="02040602050305030304" pitchFamily="18" charset="0"/>
                </a:rPr>
                <a:t> </a:t>
              </a:r>
              <a:r>
                <a:rPr lang="it-IT" altLang="it-IT" b="1" smtClean="0">
                  <a:latin typeface="Book Antiqua" panose="02040602050305030304" pitchFamily="18" charset="0"/>
                </a:rPr>
                <a:t>9 THz/V   </a:t>
              </a:r>
              <a:r>
                <a:rPr lang="it-IT" altLang="it-IT" smtClean="0">
                  <a:latin typeface="Book Antiqua" panose="02040602050305030304" pitchFamily="18" charset="0"/>
                  <a:sym typeface="Symbol" panose="05050102010706020507" pitchFamily="18" charset="2"/>
                </a:rPr>
                <a:t>410</a:t>
              </a:r>
              <a:r>
                <a:rPr lang="it-IT" altLang="it-IT" baseline="30000" smtClean="0">
                  <a:latin typeface="Book Antiqua" panose="02040602050305030304" pitchFamily="18" charset="0"/>
                  <a:sym typeface="Symbol" panose="05050102010706020507" pitchFamily="18" charset="2"/>
                </a:rPr>
                <a:t>-7</a:t>
              </a:r>
            </a:p>
          </p:txBody>
        </p:sp>
        <p:sp>
          <p:nvSpPr>
            <p:cNvPr id="78856" name="Line 10"/>
            <p:cNvSpPr>
              <a:spLocks noChangeShapeType="1"/>
            </p:cNvSpPr>
            <p:nvPr/>
          </p:nvSpPr>
          <p:spPr bwMode="auto">
            <a:xfrm>
              <a:off x="4270" y="4051"/>
              <a:ext cx="821"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56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gnaposto piè di pagina 3"/>
          <p:cNvSpPr>
            <a:spLocks noGrp="1"/>
          </p:cNvSpPr>
          <p:nvPr>
            <p:ph type="ftr" sz="quarter" idx="10"/>
          </p:nvPr>
        </p:nvSpPr>
        <p:spPr/>
        <p:txBody>
          <a:bodyPr/>
          <a:lstStyle/>
          <a:p>
            <a:pPr>
              <a:defRPr/>
            </a:pPr>
            <a:r>
              <a:rPr lang="it-IT" altLang="it-IT"/>
              <a:t>Metrologia e Sistema Internazionale</a:t>
            </a:r>
          </a:p>
        </p:txBody>
      </p:sp>
      <p:sp>
        <p:nvSpPr>
          <p:cNvPr id="163842" name="Rectangle 2"/>
          <p:cNvSpPr>
            <a:spLocks noGrp="1" noChangeArrowheads="1"/>
          </p:cNvSpPr>
          <p:nvPr>
            <p:ph type="title"/>
          </p:nvPr>
        </p:nvSpPr>
        <p:spPr>
          <a:xfrm>
            <a:off x="0" y="0"/>
            <a:ext cx="9144000" cy="1058863"/>
          </a:xfrm>
        </p:spPr>
        <p:txBody>
          <a:bodyPr/>
          <a:lstStyle/>
          <a:p>
            <a:pPr algn="ctr" eaLnBrk="1" hangingPunct="1">
              <a:defRPr/>
            </a:pPr>
            <a:r>
              <a:rPr lang="it-IT" altLang="it-IT" baseline="30000" dirty="0" smtClean="0">
                <a:solidFill>
                  <a:srgbClr val="969696"/>
                </a:solidFill>
                <a:latin typeface="Book Antiqua" panose="02040602050305030304" pitchFamily="18" charset="0"/>
              </a:rPr>
              <a:t>*</a:t>
            </a:r>
            <a:r>
              <a:rPr lang="it-IT" altLang="it-IT" dirty="0" smtClean="0">
                <a:solidFill>
                  <a:srgbClr val="969696"/>
                </a:solidFill>
                <a:latin typeface="Book Antiqua" panose="02040602050305030304" pitchFamily="18" charset="0"/>
              </a:rPr>
              <a:t>ESPERIMENTO JOSEPHSON</a:t>
            </a:r>
          </a:p>
        </p:txBody>
      </p:sp>
      <p:sp>
        <p:nvSpPr>
          <p:cNvPr id="163843" name="Rectangle 3"/>
          <p:cNvSpPr>
            <a:spLocks noChangeArrowheads="1"/>
          </p:cNvSpPr>
          <p:nvPr/>
        </p:nvSpPr>
        <p:spPr bwMode="auto">
          <a:xfrm>
            <a:off x="865188" y="6021388"/>
            <a:ext cx="7486650"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algn="ctr" eaLnBrk="1" hangingPunct="1">
              <a:lnSpc>
                <a:spcPct val="90000"/>
              </a:lnSpc>
              <a:buClr>
                <a:schemeClr val="tx1"/>
              </a:buClr>
              <a:buFontTx/>
              <a:buNone/>
              <a:defRPr/>
            </a:pPr>
            <a:r>
              <a:rPr lang="it-IT" altLang="it-IT" sz="2400" smtClean="0">
                <a:latin typeface="Book Antiqua" panose="02040602050305030304" pitchFamily="18" charset="0"/>
              </a:rPr>
              <a:t>Fig. 1.8.1 LIBRO Fondamenti della Misurazione</a:t>
            </a:r>
            <a:endParaRPr lang="it-IT" altLang="it-IT" sz="2400" baseline="30000" smtClean="0">
              <a:latin typeface="Book Antiqua" panose="02040602050305030304" pitchFamily="18" charset="0"/>
              <a:sym typeface="Symbol" panose="05050102010706020507" pitchFamily="18" charset="2"/>
            </a:endParaRPr>
          </a:p>
        </p:txBody>
      </p:sp>
      <p:sp>
        <p:nvSpPr>
          <p:cNvPr id="80902" name="Rectangle 7"/>
          <p:cNvSpPr>
            <a:spLocks noChangeArrowheads="1"/>
          </p:cNvSpPr>
          <p:nvPr/>
        </p:nvSpPr>
        <p:spPr bwMode="auto">
          <a:xfrm>
            <a:off x="0" y="2247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sp>
        <p:nvSpPr>
          <p:cNvPr id="80903" name="Rectangle 8"/>
          <p:cNvSpPr>
            <a:spLocks noChangeArrowheads="1"/>
          </p:cNvSpPr>
          <p:nvPr/>
        </p:nvSpPr>
        <p:spPr bwMode="auto">
          <a:xfrm>
            <a:off x="687388" y="1333500"/>
            <a:ext cx="7804150" cy="4624388"/>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graphicFrame>
        <p:nvGraphicFramePr>
          <p:cNvPr id="80904" name="Object 6"/>
          <p:cNvGraphicFramePr>
            <a:graphicFrameLocks noChangeAspect="1"/>
          </p:cNvGraphicFramePr>
          <p:nvPr/>
        </p:nvGraphicFramePr>
        <p:xfrm>
          <a:off x="809625" y="2222500"/>
          <a:ext cx="7334250" cy="3011488"/>
        </p:xfrm>
        <a:graphic>
          <a:graphicData uri="http://schemas.openxmlformats.org/presentationml/2006/ole">
            <mc:AlternateContent xmlns:mc="http://schemas.openxmlformats.org/markup-compatibility/2006">
              <mc:Choice xmlns:v="urn:schemas-microsoft-com:vml" Requires="v">
                <p:oleObj spid="_x0000_s80951" r:id="rId4" imgW="6029325" imgH="2476500" progId="CorelDraw.Grafica.8">
                  <p:embed/>
                </p:oleObj>
              </mc:Choice>
              <mc:Fallback>
                <p:oleObj r:id="rId4" imgW="6029325" imgH="2476500" progId="CorelDraw.Grafica.8">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625" y="2222500"/>
                        <a:ext cx="7334250" cy="301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0905" name="Rectangle 9"/>
          <p:cNvSpPr>
            <a:spLocks noChangeArrowheads="1"/>
          </p:cNvSpPr>
          <p:nvPr/>
        </p:nvSpPr>
        <p:spPr bwMode="auto">
          <a:xfrm>
            <a:off x="815975" y="5253038"/>
            <a:ext cx="7486650"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20000"/>
              <a:buChar char="•"/>
              <a:tabLst>
                <a:tab pos="5197475" algn="l"/>
              </a:tabLst>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tabLst>
                <a:tab pos="5197475" algn="l"/>
              </a:tabLst>
              <a:defRPr sz="2800">
                <a:solidFill>
                  <a:schemeClr val="tx1"/>
                </a:solidFill>
                <a:latin typeface="Tahoma" panose="020B0604030504040204" pitchFamily="34" charset="0"/>
              </a:defRPr>
            </a:lvl2pPr>
            <a:lvl3pPr marL="1143000" indent="-228600">
              <a:spcBef>
                <a:spcPct val="20000"/>
              </a:spcBef>
              <a:buClr>
                <a:schemeClr val="hlink"/>
              </a:buClr>
              <a:buSzPct val="120000"/>
              <a:buChar char="•"/>
              <a:tabLst>
                <a:tab pos="5197475" algn="l"/>
              </a:tabLst>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tabLst>
                <a:tab pos="5197475" algn="l"/>
              </a:tabLst>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9pPr>
          </a:lstStyle>
          <a:p>
            <a:pPr eaLnBrk="1" hangingPunct="1">
              <a:lnSpc>
                <a:spcPct val="70000"/>
              </a:lnSpc>
              <a:buClr>
                <a:schemeClr val="tx1"/>
              </a:buClr>
              <a:buFontTx/>
              <a:buNone/>
            </a:pPr>
            <a:r>
              <a:rPr lang="it-IT" altLang="it-IT" sz="2400" i="1">
                <a:solidFill>
                  <a:srgbClr val="0A0000"/>
                </a:solidFill>
                <a:latin typeface="Book Antiqua" panose="02040602050305030304" pitchFamily="18" charset="0"/>
              </a:rPr>
              <a:t>array</a:t>
            </a:r>
            <a:r>
              <a:rPr lang="it-IT" altLang="it-IT" sz="2400">
                <a:solidFill>
                  <a:srgbClr val="0A0000"/>
                </a:solidFill>
                <a:latin typeface="Book Antiqua" panose="02040602050305030304" pitchFamily="18" charset="0"/>
              </a:rPr>
              <a:t> di 40000 giunzioni (in serie)</a:t>
            </a:r>
          </a:p>
          <a:p>
            <a:pPr eaLnBrk="1" hangingPunct="1">
              <a:lnSpc>
                <a:spcPct val="70000"/>
              </a:lnSpc>
              <a:buClr>
                <a:schemeClr val="tx1"/>
              </a:buClr>
              <a:buFontTx/>
              <a:buNone/>
            </a:pPr>
            <a:r>
              <a:rPr lang="it-IT" altLang="it-IT" sz="2400">
                <a:solidFill>
                  <a:srgbClr val="0A0000"/>
                </a:solidFill>
                <a:latin typeface="Book Antiqua" panose="02040602050305030304" pitchFamily="18" charset="0"/>
              </a:rPr>
              <a:t>per realizzare la "pila Josephson" da 10 V</a:t>
            </a:r>
            <a:endParaRPr lang="it-IT" altLang="it-IT" sz="2400" baseline="30000">
              <a:solidFill>
                <a:srgbClr val="0A0000"/>
              </a:solidFill>
              <a:latin typeface="Book Antiqua" panose="02040602050305030304" pitchFamily="18" charset="0"/>
              <a:sym typeface="Symbol" panose="05050102010706020507" pitchFamily="18" charset="2"/>
            </a:endParaRPr>
          </a:p>
        </p:txBody>
      </p:sp>
      <p:sp>
        <p:nvSpPr>
          <p:cNvPr id="80906" name="Rectangle 10"/>
          <p:cNvSpPr>
            <a:spLocks noChangeArrowheads="1"/>
          </p:cNvSpPr>
          <p:nvPr/>
        </p:nvSpPr>
        <p:spPr bwMode="auto">
          <a:xfrm>
            <a:off x="1023938" y="1582738"/>
            <a:ext cx="7486650"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20000"/>
              <a:buChar char="•"/>
              <a:tabLst>
                <a:tab pos="5197475" algn="l"/>
              </a:tabLst>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tabLst>
                <a:tab pos="5197475" algn="l"/>
              </a:tabLst>
              <a:defRPr sz="2800">
                <a:solidFill>
                  <a:schemeClr val="tx1"/>
                </a:solidFill>
                <a:latin typeface="Tahoma" panose="020B0604030504040204" pitchFamily="34" charset="0"/>
              </a:defRPr>
            </a:lvl2pPr>
            <a:lvl3pPr marL="1143000" indent="-228600">
              <a:spcBef>
                <a:spcPct val="20000"/>
              </a:spcBef>
              <a:buClr>
                <a:schemeClr val="hlink"/>
              </a:buClr>
              <a:buSzPct val="120000"/>
              <a:buChar char="•"/>
              <a:tabLst>
                <a:tab pos="5197475" algn="l"/>
              </a:tabLst>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tabLst>
                <a:tab pos="5197475" algn="l"/>
              </a:tabLst>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9pPr>
          </a:lstStyle>
          <a:p>
            <a:pPr algn="ctr" eaLnBrk="1" hangingPunct="1">
              <a:lnSpc>
                <a:spcPct val="90000"/>
              </a:lnSpc>
              <a:buClr>
                <a:schemeClr val="tx1"/>
              </a:buClr>
              <a:buFontTx/>
              <a:buNone/>
            </a:pPr>
            <a:r>
              <a:rPr lang="it-IT" altLang="it-IT" sz="2400" b="1">
                <a:solidFill>
                  <a:srgbClr val="0A0000"/>
                </a:solidFill>
                <a:latin typeface="Symbol" panose="05050102010706020507" pitchFamily="18" charset="2"/>
              </a:rPr>
              <a:t>D</a:t>
            </a:r>
            <a:r>
              <a:rPr lang="it-IT" altLang="it-IT" sz="2400" b="1" i="1">
                <a:solidFill>
                  <a:srgbClr val="0A0000"/>
                </a:solidFill>
                <a:latin typeface="Book Antiqua" panose="02040602050305030304" pitchFamily="18" charset="0"/>
              </a:rPr>
              <a:t>V</a:t>
            </a:r>
            <a:r>
              <a:rPr lang="it-IT" altLang="it-IT" sz="2400" b="1" baseline="-25000">
                <a:solidFill>
                  <a:srgbClr val="0A0000"/>
                </a:solidFill>
                <a:latin typeface="Book Antiqua" panose="02040602050305030304" pitchFamily="18" charset="0"/>
              </a:rPr>
              <a:t>typ</a:t>
            </a:r>
            <a:r>
              <a:rPr lang="it-IT" altLang="it-IT" sz="2400" b="1">
                <a:solidFill>
                  <a:srgbClr val="0A0000"/>
                </a:solidFill>
                <a:latin typeface="Book Antiqua" panose="02040602050305030304" pitchFamily="18" charset="0"/>
              </a:rPr>
              <a:t>=250 </a:t>
            </a:r>
            <a:r>
              <a:rPr lang="it-IT" altLang="it-IT" sz="2400" b="1">
                <a:solidFill>
                  <a:srgbClr val="0A0000"/>
                </a:solidFill>
                <a:latin typeface="Symbol" panose="05050102010706020507" pitchFamily="18" charset="2"/>
              </a:rPr>
              <a:t>m</a:t>
            </a:r>
            <a:r>
              <a:rPr lang="it-IT" altLang="it-IT" sz="2400" b="1">
                <a:solidFill>
                  <a:srgbClr val="0A0000"/>
                </a:solidFill>
                <a:latin typeface="Book Antiqua" panose="02040602050305030304" pitchFamily="18" charset="0"/>
              </a:rPr>
              <a:t>V  per  </a:t>
            </a:r>
            <a:r>
              <a:rPr lang="it-IT" altLang="it-IT" sz="2400" b="1" i="1">
                <a:solidFill>
                  <a:srgbClr val="0A0000"/>
                </a:solidFill>
                <a:latin typeface="Book Antiqua" panose="02040602050305030304" pitchFamily="18" charset="0"/>
              </a:rPr>
              <a:t>f</a:t>
            </a:r>
            <a:r>
              <a:rPr lang="it-IT" altLang="it-IT" sz="2400" b="1" baseline="-25000">
                <a:solidFill>
                  <a:srgbClr val="0A0000"/>
                </a:solidFill>
                <a:latin typeface="Book Antiqua" panose="02040602050305030304" pitchFamily="18" charset="0"/>
              </a:rPr>
              <a:t>typ</a:t>
            </a:r>
            <a:r>
              <a:rPr lang="it-IT" altLang="it-IT" sz="2400" b="1">
                <a:solidFill>
                  <a:srgbClr val="0A0000"/>
                </a:solidFill>
                <a:latin typeface="Book Antiqua" panose="02040602050305030304" pitchFamily="18" charset="0"/>
              </a:rPr>
              <a:t>=70 GHz</a:t>
            </a:r>
            <a:endParaRPr lang="it-IT" altLang="it-IT" sz="2400" b="1" baseline="30000">
              <a:solidFill>
                <a:srgbClr val="0A0000"/>
              </a:solidFill>
              <a:latin typeface="Book Antiqua" panose="02040602050305030304" pitchFamily="18" charset="0"/>
              <a:sym typeface="Symbol" panose="05050102010706020507" pitchFamily="18" charset="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piè di pagina 3"/>
          <p:cNvSpPr>
            <a:spLocks noGrp="1"/>
          </p:cNvSpPr>
          <p:nvPr>
            <p:ph type="ftr" sz="quarter" idx="10"/>
          </p:nvPr>
        </p:nvSpPr>
        <p:spPr/>
        <p:txBody>
          <a:bodyPr/>
          <a:lstStyle/>
          <a:p>
            <a:pPr>
              <a:defRPr/>
            </a:pPr>
            <a:r>
              <a:rPr lang="it-IT" altLang="it-IT"/>
              <a:t>Metrologia e Sistema Internazionale</a:t>
            </a:r>
          </a:p>
        </p:txBody>
      </p:sp>
      <p:sp>
        <p:nvSpPr>
          <p:cNvPr id="93186" name="Rectangle 2"/>
          <p:cNvSpPr>
            <a:spLocks noGrp="1" noChangeArrowheads="1"/>
          </p:cNvSpPr>
          <p:nvPr>
            <p:ph type="title"/>
          </p:nvPr>
        </p:nvSpPr>
        <p:spPr>
          <a:xfrm>
            <a:off x="461963" y="0"/>
            <a:ext cx="8053387" cy="1058863"/>
          </a:xfrm>
        </p:spPr>
        <p:txBody>
          <a:bodyPr/>
          <a:lstStyle/>
          <a:p>
            <a:pPr algn="ctr" eaLnBrk="1" hangingPunct="1">
              <a:defRPr/>
            </a:pPr>
            <a:r>
              <a:rPr lang="it-IT" altLang="it-IT" dirty="0" smtClean="0">
                <a:solidFill>
                  <a:schemeClr val="tx1"/>
                </a:solidFill>
                <a:latin typeface="Book Antiqua" panose="02040602050305030304" pitchFamily="18" charset="0"/>
              </a:rPr>
              <a:t>CENNI STORICI (1/3)</a:t>
            </a:r>
          </a:p>
        </p:txBody>
      </p:sp>
      <p:sp>
        <p:nvSpPr>
          <p:cNvPr id="93187" name="Rectangle 3"/>
          <p:cNvSpPr>
            <a:spLocks noChangeArrowheads="1"/>
          </p:cNvSpPr>
          <p:nvPr/>
        </p:nvSpPr>
        <p:spPr bwMode="auto">
          <a:xfrm>
            <a:off x="265113" y="1020763"/>
            <a:ext cx="8653462" cy="185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20000"/>
              <a:buChar char="•"/>
              <a:tabLst>
                <a:tab pos="5197475" algn="l"/>
              </a:tabLst>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tabLst>
                <a:tab pos="5197475" algn="l"/>
              </a:tabLst>
              <a:defRPr sz="2800">
                <a:solidFill>
                  <a:schemeClr val="tx1"/>
                </a:solidFill>
                <a:latin typeface="Tahoma" panose="020B0604030504040204" pitchFamily="34" charset="0"/>
              </a:defRPr>
            </a:lvl2pPr>
            <a:lvl3pPr marL="1143000" indent="-228600">
              <a:spcBef>
                <a:spcPct val="20000"/>
              </a:spcBef>
              <a:buClr>
                <a:schemeClr val="hlink"/>
              </a:buClr>
              <a:buSzPct val="120000"/>
              <a:buChar char="•"/>
              <a:tabLst>
                <a:tab pos="5197475" algn="l"/>
              </a:tabLst>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tabLst>
                <a:tab pos="5197475" algn="l"/>
              </a:tabLst>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9pPr>
          </a:lstStyle>
          <a:p>
            <a:pPr eaLnBrk="1" hangingPunct="1">
              <a:lnSpc>
                <a:spcPct val="90000"/>
              </a:lnSpc>
              <a:buClr>
                <a:schemeClr val="tx1"/>
              </a:buClr>
              <a:buFontTx/>
              <a:buNone/>
              <a:defRPr/>
            </a:pPr>
            <a:r>
              <a:rPr lang="it-IT" altLang="it-IT" b="1" smtClean="0">
                <a:solidFill>
                  <a:srgbClr val="FFFF00"/>
                </a:solidFill>
                <a:effectLst>
                  <a:outerShdw blurRad="38100" dist="38100" dir="2700000" algn="tl">
                    <a:srgbClr val="000000"/>
                  </a:outerShdw>
                </a:effectLst>
                <a:latin typeface="Book Antiqua" panose="02040602050305030304" pitchFamily="18" charset="0"/>
              </a:rPr>
              <a:t>Rivoluzione francese</a:t>
            </a:r>
            <a:r>
              <a:rPr lang="it-IT" altLang="it-IT" smtClean="0">
                <a:solidFill>
                  <a:srgbClr val="FFFF00"/>
                </a:solidFill>
                <a:effectLst>
                  <a:outerShdw blurRad="38100" dist="38100" dir="2700000" algn="tl">
                    <a:srgbClr val="000000"/>
                  </a:outerShdw>
                </a:effectLst>
                <a:latin typeface="Book Antiqua" panose="02040602050305030304" pitchFamily="18" charset="0"/>
              </a:rPr>
              <a:t> (1789):</a:t>
            </a:r>
            <a:r>
              <a:rPr lang="it-IT" altLang="it-IT" smtClean="0">
                <a:effectLst>
                  <a:outerShdw blurRad="38100" dist="38100" dir="2700000" algn="tl">
                    <a:srgbClr val="000000"/>
                  </a:outerShdw>
                </a:effectLst>
                <a:latin typeface="Book Antiqua" panose="02040602050305030304" pitchFamily="18" charset="0"/>
              </a:rPr>
              <a:t> </a:t>
            </a:r>
            <a:r>
              <a:rPr lang="it-IT" altLang="it-IT" smtClean="0">
                <a:solidFill>
                  <a:srgbClr val="FFFF00"/>
                </a:solidFill>
                <a:effectLst>
                  <a:outerShdw blurRad="38100" dist="38100" dir="2700000" algn="tl">
                    <a:srgbClr val="000000"/>
                  </a:outerShdw>
                </a:effectLst>
                <a:latin typeface="Book Antiqua" panose="02040602050305030304" pitchFamily="18" charset="0"/>
              </a:rPr>
              <a:t>riferimenti</a:t>
            </a:r>
            <a:r>
              <a:rPr lang="it-IT" altLang="it-IT" smtClean="0">
                <a:effectLst>
                  <a:outerShdw blurRad="38100" dist="38100" dir="2700000" algn="tl">
                    <a:srgbClr val="000000"/>
                  </a:outerShdw>
                </a:effectLst>
                <a:latin typeface="Book Antiqua" panose="02040602050305030304" pitchFamily="18" charset="0"/>
              </a:rPr>
              <a:t> </a:t>
            </a:r>
            <a:br>
              <a:rPr lang="it-IT" altLang="it-IT" smtClean="0">
                <a:effectLst>
                  <a:outerShdw blurRad="38100" dist="38100" dir="2700000" algn="tl">
                    <a:srgbClr val="000000"/>
                  </a:outerShdw>
                </a:effectLst>
                <a:latin typeface="Book Antiqua" panose="02040602050305030304" pitchFamily="18" charset="0"/>
              </a:rPr>
            </a:br>
            <a:r>
              <a:rPr lang="it-IT" altLang="it-IT" smtClean="0">
                <a:effectLst>
                  <a:outerShdw blurRad="38100" dist="38100" dir="2700000" algn="tl">
                    <a:srgbClr val="000000"/>
                  </a:outerShdw>
                </a:effectLst>
                <a:latin typeface="Book Antiqua" panose="02040602050305030304" pitchFamily="18" charset="0"/>
              </a:rPr>
              <a:t>di lunghezza e massa </a:t>
            </a:r>
            <a:r>
              <a:rPr lang="it-IT" altLang="it-IT" smtClean="0">
                <a:solidFill>
                  <a:srgbClr val="FFFF00"/>
                </a:solidFill>
                <a:effectLst>
                  <a:outerShdw blurRad="38100" dist="38100" dir="2700000" algn="tl">
                    <a:srgbClr val="000000"/>
                  </a:outerShdw>
                </a:effectLst>
                <a:latin typeface="Book Antiqua" panose="02040602050305030304" pitchFamily="18" charset="0"/>
              </a:rPr>
              <a:t>comuni</a:t>
            </a:r>
            <a:r>
              <a:rPr lang="it-IT" altLang="it-IT" smtClean="0">
                <a:effectLst>
                  <a:outerShdw blurRad="38100" dist="38100" dir="2700000" algn="tl">
                    <a:srgbClr val="000000"/>
                  </a:outerShdw>
                </a:effectLst>
                <a:latin typeface="Book Antiqua" panose="02040602050305030304" pitchFamily="18" charset="0"/>
              </a:rPr>
              <a:t> per tutta la Repubblica e possibilmente per tutti gli uomini (pensiero illuminista) </a:t>
            </a:r>
          </a:p>
        </p:txBody>
      </p:sp>
      <p:sp>
        <p:nvSpPr>
          <p:cNvPr id="93188" name="Rectangle 4"/>
          <p:cNvSpPr>
            <a:spLocks noChangeArrowheads="1"/>
          </p:cNvSpPr>
          <p:nvPr/>
        </p:nvSpPr>
        <p:spPr bwMode="auto">
          <a:xfrm>
            <a:off x="252413" y="6048375"/>
            <a:ext cx="8653462"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80000"/>
              </a:lnSpc>
              <a:spcBef>
                <a:spcPct val="10000"/>
              </a:spcBef>
              <a:buClr>
                <a:schemeClr val="tx1"/>
              </a:buClr>
              <a:buFontTx/>
              <a:buNone/>
              <a:defRPr/>
            </a:pPr>
            <a:r>
              <a:rPr lang="it-IT" altLang="it-IT" b="1" smtClean="0">
                <a:solidFill>
                  <a:srgbClr val="FFFF00"/>
                </a:solidFill>
                <a:latin typeface="Book Antiqua" panose="02040602050305030304" pitchFamily="18" charset="0"/>
              </a:rPr>
              <a:t>1875 firma della Convenzione del Metro</a:t>
            </a:r>
            <a:endParaRPr lang="it-IT" altLang="it-IT" b="1" smtClean="0">
              <a:latin typeface="Book Antiqua" panose="02040602050305030304" pitchFamily="18" charset="0"/>
            </a:endParaRPr>
          </a:p>
        </p:txBody>
      </p:sp>
      <p:sp>
        <p:nvSpPr>
          <p:cNvPr id="93189" name="Rectangle 5"/>
          <p:cNvSpPr>
            <a:spLocks noChangeArrowheads="1"/>
          </p:cNvSpPr>
          <p:nvPr/>
        </p:nvSpPr>
        <p:spPr bwMode="auto">
          <a:xfrm>
            <a:off x="252413" y="3003550"/>
            <a:ext cx="8891587" cy="279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80000"/>
              </a:lnSpc>
              <a:spcBef>
                <a:spcPct val="10000"/>
              </a:spcBef>
              <a:buClr>
                <a:schemeClr val="tx1"/>
              </a:buClr>
              <a:buFontTx/>
              <a:buNone/>
              <a:defRPr/>
            </a:pPr>
            <a:r>
              <a:rPr lang="it-IT" altLang="it-IT" b="1" smtClean="0">
                <a:solidFill>
                  <a:srgbClr val="FFFF00"/>
                </a:solidFill>
                <a:latin typeface="Book Antiqua" panose="02040602050305030304" pitchFamily="18" charset="0"/>
              </a:rPr>
              <a:t>Riferimenti “universali”</a:t>
            </a:r>
            <a:r>
              <a:rPr lang="it-IT" altLang="it-IT" smtClean="0">
                <a:solidFill>
                  <a:srgbClr val="FFFF00"/>
                </a:solidFill>
                <a:latin typeface="Book Antiqua" panose="02040602050305030304" pitchFamily="18" charset="0"/>
              </a:rPr>
              <a:t/>
            </a:r>
            <a:br>
              <a:rPr lang="it-IT" altLang="it-IT" smtClean="0">
                <a:solidFill>
                  <a:srgbClr val="FFFF00"/>
                </a:solidFill>
                <a:latin typeface="Book Antiqua" panose="02040602050305030304" pitchFamily="18" charset="0"/>
              </a:rPr>
            </a:br>
            <a:r>
              <a:rPr lang="it-IT" altLang="it-IT" smtClean="0">
                <a:latin typeface="Book Antiqua" panose="02040602050305030304" pitchFamily="18" charset="0"/>
              </a:rPr>
              <a:t>cercati nella natura e ritenuti invarianti e disponibili per tutti: proprietà del pianeta </a:t>
            </a:r>
            <a:br>
              <a:rPr lang="it-IT" altLang="it-IT" smtClean="0">
                <a:latin typeface="Book Antiqua" panose="02040602050305030304" pitchFamily="18" charset="0"/>
              </a:rPr>
            </a:br>
            <a:r>
              <a:rPr lang="it-IT" altLang="it-IT" smtClean="0">
                <a:latin typeface="Book Antiqua" panose="02040602050305030304" pitchFamily="18" charset="0"/>
              </a:rPr>
              <a:t>Terra o dell’acqua distillata, …</a:t>
            </a:r>
          </a:p>
          <a:p>
            <a:pPr eaLnBrk="1" hangingPunct="1">
              <a:lnSpc>
                <a:spcPct val="80000"/>
              </a:lnSpc>
              <a:spcBef>
                <a:spcPct val="10000"/>
              </a:spcBef>
              <a:buClr>
                <a:schemeClr val="tx1"/>
              </a:buClr>
              <a:buFontTx/>
              <a:buNone/>
              <a:defRPr/>
            </a:pPr>
            <a:r>
              <a:rPr lang="it-IT" altLang="it-IT" smtClean="0">
                <a:solidFill>
                  <a:srgbClr val="FFFF00"/>
                </a:solidFill>
                <a:latin typeface="Book Antiqua" panose="02040602050305030304" pitchFamily="18" charset="0"/>
              </a:rPr>
              <a:t>Campioni materiali </a:t>
            </a:r>
            <a:r>
              <a:rPr lang="it-IT" altLang="it-IT" smtClean="0">
                <a:latin typeface="Book Antiqua" panose="02040602050305030304" pitchFamily="18" charset="0"/>
              </a:rPr>
              <a:t>per la disseminazione.</a:t>
            </a:r>
            <a:r>
              <a:rPr lang="it-IT" altLang="it-IT" smtClean="0">
                <a:solidFill>
                  <a:srgbClr val="FFFF00"/>
                </a:solidFill>
                <a:latin typeface="Book Antiqua" panose="02040602050305030304" pitchFamily="18" charset="0"/>
              </a:rPr>
              <a:t> Introduzione del </a:t>
            </a:r>
            <a:r>
              <a:rPr lang="it-IT" altLang="it-IT" b="1" smtClean="0">
                <a:solidFill>
                  <a:srgbClr val="FFFF00"/>
                </a:solidFill>
                <a:latin typeface="Book Antiqua" panose="02040602050305030304" pitchFamily="18" charset="0"/>
              </a:rPr>
              <a:t>sistema</a:t>
            </a:r>
            <a:r>
              <a:rPr lang="it-IT" altLang="it-IT" smtClean="0">
                <a:solidFill>
                  <a:srgbClr val="FFFF00"/>
                </a:solidFill>
                <a:latin typeface="Book Antiqua" panose="02040602050305030304" pitchFamily="18" charset="0"/>
              </a:rPr>
              <a:t> (metrico) </a:t>
            </a:r>
            <a:r>
              <a:rPr lang="it-IT" altLang="it-IT" b="1" smtClean="0">
                <a:solidFill>
                  <a:srgbClr val="FFFF00"/>
                </a:solidFill>
                <a:latin typeface="Book Antiqua" panose="02040602050305030304" pitchFamily="18" charset="0"/>
              </a:rPr>
              <a:t>decimale</a:t>
            </a:r>
            <a:r>
              <a:rPr lang="it-IT" altLang="it-IT" smtClean="0">
                <a:solidFill>
                  <a:srgbClr val="FFFF00"/>
                </a:solidFill>
                <a:latin typeface="Book Antiqua" panose="02040602050305030304" pitchFamily="18" charset="0"/>
              </a:rPr>
              <a:t/>
            </a:r>
            <a:br>
              <a:rPr lang="it-IT" altLang="it-IT" smtClean="0">
                <a:solidFill>
                  <a:srgbClr val="FFFF00"/>
                </a:solidFill>
                <a:latin typeface="Book Antiqua" panose="02040602050305030304" pitchFamily="18" charset="0"/>
              </a:rPr>
            </a:br>
            <a:r>
              <a:rPr lang="it-IT" altLang="it-IT" smtClean="0">
                <a:latin typeface="Book Antiqua" panose="02040602050305030304" pitchFamily="18" charset="0"/>
              </a:rPr>
              <a:t>per i multipli e sottomultipli delle unità</a:t>
            </a:r>
          </a:p>
        </p:txBody>
      </p:sp>
      <p:sp>
        <p:nvSpPr>
          <p:cNvPr id="93190" name="Rectangle 6"/>
          <p:cNvSpPr>
            <a:spLocks noChangeArrowheads="1"/>
          </p:cNvSpPr>
          <p:nvPr/>
        </p:nvSpPr>
        <p:spPr bwMode="auto">
          <a:xfrm>
            <a:off x="5932488" y="2343150"/>
            <a:ext cx="2500312"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algn="ctr" eaLnBrk="1" hangingPunct="1">
              <a:lnSpc>
                <a:spcPct val="90000"/>
              </a:lnSpc>
              <a:buClr>
                <a:schemeClr val="tx1"/>
              </a:buClr>
              <a:buFontTx/>
              <a:buNone/>
              <a:defRPr/>
            </a:pPr>
            <a:r>
              <a:rPr lang="it-IT" altLang="it-IT" sz="2000" b="1" smtClean="0">
                <a:solidFill>
                  <a:srgbClr val="FFFF00"/>
                </a:solidFill>
                <a:latin typeface="Book Antiqua" panose="02040602050305030304" pitchFamily="18" charset="0"/>
              </a:rPr>
              <a:t>STESSI PESI E</a:t>
            </a:r>
            <a:br>
              <a:rPr lang="it-IT" altLang="it-IT" sz="2000" b="1" smtClean="0">
                <a:solidFill>
                  <a:srgbClr val="FFFF00"/>
                </a:solidFill>
                <a:latin typeface="Book Antiqua" panose="02040602050305030304" pitchFamily="18" charset="0"/>
              </a:rPr>
            </a:br>
            <a:r>
              <a:rPr lang="it-IT" altLang="it-IT" sz="2000" b="1" smtClean="0">
                <a:solidFill>
                  <a:srgbClr val="FFFF00"/>
                </a:solidFill>
                <a:latin typeface="Book Antiqua" panose="02040602050305030304" pitchFamily="18" charset="0"/>
              </a:rPr>
              <a:t>STESSE MISURE</a:t>
            </a:r>
            <a:endParaRPr lang="it-IT" altLang="it-IT" sz="2000" smtClean="0">
              <a:latin typeface="Book Antiqua" panose="020406020503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18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31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8" grpId="0"/>
      <p:bldP spid="9318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piè di pagina 3"/>
          <p:cNvSpPr>
            <a:spLocks noGrp="1"/>
          </p:cNvSpPr>
          <p:nvPr>
            <p:ph type="ftr" sz="quarter" idx="10"/>
          </p:nvPr>
        </p:nvSpPr>
        <p:spPr/>
        <p:txBody>
          <a:bodyPr/>
          <a:lstStyle/>
          <a:p>
            <a:pPr>
              <a:defRPr/>
            </a:pPr>
            <a:r>
              <a:rPr lang="it-IT" altLang="it-IT"/>
              <a:t>Metrologia e Sistema Internazionale</a:t>
            </a:r>
          </a:p>
        </p:txBody>
      </p:sp>
      <p:pic>
        <p:nvPicPr>
          <p:cNvPr id="8294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88" y="884238"/>
            <a:ext cx="4733925" cy="5573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8834" name="Rectangle 2"/>
          <p:cNvSpPr>
            <a:spLocks noGrp="1" noChangeArrowheads="1"/>
          </p:cNvSpPr>
          <p:nvPr>
            <p:ph type="title"/>
          </p:nvPr>
        </p:nvSpPr>
        <p:spPr>
          <a:xfrm>
            <a:off x="0" y="0"/>
            <a:ext cx="9144000" cy="1058863"/>
          </a:xfrm>
        </p:spPr>
        <p:txBody>
          <a:bodyPr/>
          <a:lstStyle/>
          <a:p>
            <a:pPr algn="ctr" eaLnBrk="1" hangingPunct="1">
              <a:defRPr/>
            </a:pPr>
            <a:r>
              <a:rPr lang="it-IT" altLang="it-IT" baseline="30000" dirty="0" smtClean="0">
                <a:solidFill>
                  <a:srgbClr val="969696"/>
                </a:solidFill>
                <a:latin typeface="Book Antiqua" panose="02040602050305030304" pitchFamily="18" charset="0"/>
              </a:rPr>
              <a:t>*</a:t>
            </a:r>
            <a:r>
              <a:rPr lang="it-IT" altLang="it-IT" dirty="0" smtClean="0">
                <a:solidFill>
                  <a:srgbClr val="969696"/>
                </a:solidFill>
                <a:latin typeface="Book Antiqua" panose="02040602050305030304" pitchFamily="18" charset="0"/>
              </a:rPr>
              <a:t>GIUNZIONE E PILA JOSEPHSON</a:t>
            </a:r>
          </a:p>
        </p:txBody>
      </p:sp>
      <p:sp>
        <p:nvSpPr>
          <p:cNvPr id="82950" name="Rectangle 4"/>
          <p:cNvSpPr>
            <a:spLocks noChangeArrowheads="1"/>
          </p:cNvSpPr>
          <p:nvPr/>
        </p:nvSpPr>
        <p:spPr bwMode="auto">
          <a:xfrm>
            <a:off x="0" y="2247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pic>
        <p:nvPicPr>
          <p:cNvPr id="82951"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7750" y="1127125"/>
            <a:ext cx="4273550" cy="5202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952" name="Oval 10"/>
          <p:cNvSpPr>
            <a:spLocks noChangeArrowheads="1"/>
          </p:cNvSpPr>
          <p:nvPr/>
        </p:nvSpPr>
        <p:spPr bwMode="auto">
          <a:xfrm>
            <a:off x="8374063" y="3146425"/>
            <a:ext cx="365125" cy="230188"/>
          </a:xfrm>
          <a:prstGeom prst="ellipse">
            <a:avLst/>
          </a:prstGeom>
          <a:noFill/>
          <a:ln w="22225">
            <a:solidFill>
              <a:srgbClr val="FF00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piè di pagina 3"/>
          <p:cNvSpPr>
            <a:spLocks noGrp="1"/>
          </p:cNvSpPr>
          <p:nvPr>
            <p:ph type="ftr" sz="quarter" idx="10"/>
          </p:nvPr>
        </p:nvSpPr>
        <p:spPr/>
        <p:txBody>
          <a:bodyPr/>
          <a:lstStyle/>
          <a:p>
            <a:pPr>
              <a:defRPr/>
            </a:pPr>
            <a:r>
              <a:rPr lang="it-IT" altLang="it-IT"/>
              <a:t>Metrologia e Sistema Internazionale</a:t>
            </a:r>
          </a:p>
        </p:txBody>
      </p:sp>
      <p:sp>
        <p:nvSpPr>
          <p:cNvPr id="157698" name="Rectangle 2"/>
          <p:cNvSpPr>
            <a:spLocks noGrp="1" noChangeArrowheads="1"/>
          </p:cNvSpPr>
          <p:nvPr>
            <p:ph type="title"/>
          </p:nvPr>
        </p:nvSpPr>
        <p:spPr>
          <a:xfrm>
            <a:off x="0" y="0"/>
            <a:ext cx="9144000" cy="1058863"/>
          </a:xfrm>
        </p:spPr>
        <p:txBody>
          <a:bodyPr/>
          <a:lstStyle/>
          <a:p>
            <a:pPr algn="ctr" eaLnBrk="1" hangingPunct="1">
              <a:defRPr/>
            </a:pPr>
            <a:r>
              <a:rPr lang="it-IT" altLang="it-IT" baseline="30000" dirty="0" smtClean="0">
                <a:solidFill>
                  <a:srgbClr val="969696"/>
                </a:solidFill>
                <a:latin typeface="Book Antiqua" panose="02040602050305030304" pitchFamily="18" charset="0"/>
              </a:rPr>
              <a:t>*</a:t>
            </a:r>
            <a:r>
              <a:rPr lang="it-IT" altLang="it-IT" dirty="0" smtClean="0">
                <a:solidFill>
                  <a:srgbClr val="969696"/>
                </a:solidFill>
                <a:latin typeface="Book Antiqua" panose="02040602050305030304" pitchFamily="18" charset="0"/>
              </a:rPr>
              <a:t>EFFETTO HALL (OHM)</a:t>
            </a:r>
          </a:p>
        </p:txBody>
      </p:sp>
      <p:sp>
        <p:nvSpPr>
          <p:cNvPr id="157699" name="Rectangle 3"/>
          <p:cNvSpPr>
            <a:spLocks noChangeArrowheads="1"/>
          </p:cNvSpPr>
          <p:nvPr/>
        </p:nvSpPr>
        <p:spPr bwMode="auto">
          <a:xfrm>
            <a:off x="406400" y="1332785"/>
            <a:ext cx="8867775" cy="447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b="1" u="sng" dirty="0" smtClean="0">
                <a:latin typeface="Book Antiqua" panose="02040602050305030304" pitchFamily="18" charset="0"/>
              </a:rPr>
              <a:t>La </a:t>
            </a:r>
            <a:r>
              <a:rPr lang="it-IT" altLang="it-IT" b="1" u="sng" dirty="0" smtClean="0">
                <a:solidFill>
                  <a:srgbClr val="FFFF00"/>
                </a:solidFill>
                <a:latin typeface="Book Antiqua" panose="02040602050305030304" pitchFamily="18" charset="0"/>
              </a:rPr>
              <a:t>resistenza</a:t>
            </a:r>
            <a:r>
              <a:rPr lang="it-IT" altLang="it-IT" b="1" u="sng" dirty="0" smtClean="0">
                <a:latin typeface="Book Antiqua" panose="02040602050305030304" pitchFamily="18" charset="0"/>
              </a:rPr>
              <a:t> dovuta all’</a:t>
            </a:r>
            <a:r>
              <a:rPr lang="it-IT" altLang="it-IT" b="1" u="sng" dirty="0" smtClean="0">
                <a:solidFill>
                  <a:srgbClr val="FFFF00"/>
                </a:solidFill>
                <a:latin typeface="Book Antiqua" panose="02040602050305030304" pitchFamily="18" charset="0"/>
                <a:sym typeface="Symbol" panose="05050102010706020507" pitchFamily="18" charset="2"/>
              </a:rPr>
              <a:t>effetto Hall</a:t>
            </a:r>
            <a:r>
              <a:rPr lang="it-IT" altLang="it-IT" b="1" u="sng" dirty="0" smtClean="0">
                <a:latin typeface="Book Antiqua" panose="02040602050305030304" pitchFamily="18" charset="0"/>
                <a:sym typeface="Symbol" panose="05050102010706020507" pitchFamily="18" charset="2"/>
              </a:rPr>
              <a:t> in un </a:t>
            </a:r>
            <a:r>
              <a:rPr lang="it-IT" altLang="it-IT" b="1" u="sng" dirty="0" smtClean="0">
                <a:solidFill>
                  <a:srgbClr val="FFFF00"/>
                </a:solidFill>
                <a:latin typeface="Book Antiqua" panose="02040602050305030304" pitchFamily="18" charset="0"/>
                <a:sym typeface="Symbol" panose="05050102010706020507" pitchFamily="18" charset="2"/>
              </a:rPr>
              <a:t>gas elettronico bidimensionale</a:t>
            </a:r>
            <a:r>
              <a:rPr lang="it-IT" altLang="it-IT" b="1" dirty="0" smtClean="0">
                <a:latin typeface="Book Antiqua" panose="02040602050305030304" pitchFamily="18" charset="0"/>
              </a:rPr>
              <a:t>, in presenza di elevati valori di induzione magnetica (</a:t>
            </a:r>
            <a:r>
              <a:rPr lang="it-IT" altLang="it-IT" b="1" i="1" dirty="0" smtClean="0">
                <a:latin typeface="Book Antiqua" panose="02040602050305030304" pitchFamily="18" charset="0"/>
              </a:rPr>
              <a:t>B</a:t>
            </a:r>
            <a:r>
              <a:rPr lang="it-IT" altLang="it-IT" b="1" dirty="0" smtClean="0">
                <a:latin typeface="Book Antiqua" panose="02040602050305030304" pitchFamily="18" charset="0"/>
                <a:sym typeface="Symbol" panose="05050102010706020507" pitchFamily="18" charset="2"/>
              </a:rPr>
              <a:t></a:t>
            </a:r>
            <a:r>
              <a:rPr lang="it-IT" altLang="it-IT" b="1" dirty="0" smtClean="0">
                <a:latin typeface="Book Antiqua" panose="02040602050305030304" pitchFamily="18" charset="0"/>
              </a:rPr>
              <a:t>10 T) e a basse temperature (</a:t>
            </a:r>
            <a:r>
              <a:rPr lang="it-IT" altLang="it-IT" b="1" i="1" dirty="0" smtClean="0">
                <a:latin typeface="Book Antiqua" panose="02040602050305030304" pitchFamily="18" charset="0"/>
              </a:rPr>
              <a:t>T</a:t>
            </a:r>
            <a:r>
              <a:rPr lang="it-IT" altLang="it-IT" b="1" dirty="0" smtClean="0">
                <a:latin typeface="Book Antiqua" panose="02040602050305030304" pitchFamily="18" charset="0"/>
              </a:rPr>
              <a:t>&lt;1 K), assume</a:t>
            </a:r>
            <a:r>
              <a:rPr lang="it-IT" altLang="it-IT" b="1" u="sng" dirty="0" smtClean="0">
                <a:latin typeface="Book Antiqua" panose="02040602050305030304" pitchFamily="18" charset="0"/>
              </a:rPr>
              <a:t> </a:t>
            </a:r>
            <a:br>
              <a:rPr lang="it-IT" altLang="it-IT" b="1" u="sng" dirty="0" smtClean="0">
                <a:latin typeface="Book Antiqua" panose="02040602050305030304" pitchFamily="18" charset="0"/>
              </a:rPr>
            </a:br>
            <a:r>
              <a:rPr lang="it-IT" altLang="it-IT" b="1" u="sng" dirty="0" smtClean="0">
                <a:solidFill>
                  <a:srgbClr val="FFFF00"/>
                </a:solidFill>
                <a:latin typeface="Book Antiqua" panose="02040602050305030304" pitchFamily="18" charset="0"/>
              </a:rPr>
              <a:t>valori discreti</a:t>
            </a:r>
            <a:r>
              <a:rPr lang="it-IT" altLang="it-IT" b="1" dirty="0" smtClean="0">
                <a:latin typeface="Book Antiqua" panose="02040602050305030304" pitchFamily="18" charset="0"/>
              </a:rPr>
              <a:t> secondo la relazione </a:t>
            </a:r>
            <a:r>
              <a:rPr lang="it-IT" altLang="it-IT" b="1" i="1" dirty="0" smtClean="0">
                <a:solidFill>
                  <a:srgbClr val="FFFF00"/>
                </a:solidFill>
                <a:latin typeface="Book Antiqua" panose="02040602050305030304" pitchFamily="18" charset="0"/>
              </a:rPr>
              <a:t>R</a:t>
            </a:r>
            <a:r>
              <a:rPr lang="it-IT" altLang="it-IT" b="1" dirty="0" smtClean="0">
                <a:solidFill>
                  <a:srgbClr val="FFFF00"/>
                </a:solidFill>
                <a:latin typeface="Book Antiqua" panose="02040602050305030304" pitchFamily="18" charset="0"/>
              </a:rPr>
              <a:t>=</a:t>
            </a:r>
            <a:r>
              <a:rPr lang="it-IT" altLang="it-IT" b="1" i="1" dirty="0" smtClean="0">
                <a:solidFill>
                  <a:srgbClr val="FFFF00"/>
                </a:solidFill>
                <a:latin typeface="Book Antiqua" panose="02040602050305030304" pitchFamily="18" charset="0"/>
              </a:rPr>
              <a:t>h</a:t>
            </a:r>
            <a:r>
              <a:rPr lang="it-IT" altLang="it-IT" b="1" dirty="0" smtClean="0">
                <a:solidFill>
                  <a:srgbClr val="FFFF00"/>
                </a:solidFill>
                <a:latin typeface="Book Antiqua" panose="02040602050305030304" pitchFamily="18" charset="0"/>
              </a:rPr>
              <a:t>/(</a:t>
            </a:r>
            <a:r>
              <a:rPr lang="it-IT" altLang="it-IT" b="1" i="1" dirty="0" smtClean="0">
                <a:solidFill>
                  <a:srgbClr val="FFFF00"/>
                </a:solidFill>
                <a:latin typeface="Book Antiqua" panose="02040602050305030304" pitchFamily="18" charset="0"/>
              </a:rPr>
              <a:t>ie</a:t>
            </a:r>
            <a:r>
              <a:rPr lang="it-IT" altLang="it-IT" b="1" baseline="30000" dirty="0" smtClean="0">
                <a:solidFill>
                  <a:srgbClr val="FFFF00"/>
                </a:solidFill>
                <a:latin typeface="Book Antiqua" panose="02040602050305030304" pitchFamily="18" charset="0"/>
              </a:rPr>
              <a:t>2</a:t>
            </a:r>
            <a:r>
              <a:rPr lang="it-IT" altLang="it-IT" b="1" dirty="0" smtClean="0">
                <a:solidFill>
                  <a:srgbClr val="FFFF00"/>
                </a:solidFill>
                <a:latin typeface="Book Antiqua" panose="02040602050305030304" pitchFamily="18" charset="0"/>
              </a:rPr>
              <a:t>)</a:t>
            </a:r>
            <a:r>
              <a:rPr lang="it-IT" altLang="it-IT" b="1" dirty="0" smtClean="0">
                <a:latin typeface="Book Antiqua" panose="02040602050305030304" pitchFamily="18" charset="0"/>
              </a:rPr>
              <a:t> Essendo </a:t>
            </a:r>
            <a:r>
              <a:rPr lang="it-IT" altLang="it-IT" b="1" i="1" dirty="0" smtClean="0">
                <a:latin typeface="Book Antiqua" panose="02040602050305030304" pitchFamily="18" charset="0"/>
              </a:rPr>
              <a:t>i</a:t>
            </a:r>
            <a:r>
              <a:rPr lang="it-IT" altLang="it-IT" b="1" dirty="0" smtClean="0">
                <a:latin typeface="Book Antiqua" panose="02040602050305030304" pitchFamily="18" charset="0"/>
              </a:rPr>
              <a:t> un intero, </a:t>
            </a:r>
            <a:r>
              <a:rPr lang="it-IT" altLang="it-IT" b="1" i="1" dirty="0" smtClean="0">
                <a:latin typeface="Book Antiqua" panose="02040602050305030304" pitchFamily="18" charset="0"/>
              </a:rPr>
              <a:t>h</a:t>
            </a:r>
            <a:r>
              <a:rPr lang="it-IT" altLang="it-IT" b="1" dirty="0" smtClean="0">
                <a:latin typeface="Book Antiqua" panose="02040602050305030304" pitchFamily="18" charset="0"/>
              </a:rPr>
              <a:t> la costante di </a:t>
            </a:r>
            <a:r>
              <a:rPr lang="it-IT" altLang="it-IT" b="1" dirty="0" err="1" smtClean="0">
                <a:latin typeface="Book Antiqua" panose="02040602050305030304" pitchFamily="18" charset="0"/>
              </a:rPr>
              <a:t>Planck</a:t>
            </a:r>
            <a:r>
              <a:rPr lang="it-IT" altLang="it-IT" b="1" dirty="0" smtClean="0">
                <a:latin typeface="Book Antiqua" panose="02040602050305030304" pitchFamily="18" charset="0"/>
              </a:rPr>
              <a:t>, </a:t>
            </a:r>
            <a:br>
              <a:rPr lang="it-IT" altLang="it-IT" b="1" dirty="0" smtClean="0">
                <a:latin typeface="Book Antiqua" panose="02040602050305030304" pitchFamily="18" charset="0"/>
              </a:rPr>
            </a:br>
            <a:r>
              <a:rPr lang="it-IT" altLang="it-IT" b="1" dirty="0" smtClean="0">
                <a:latin typeface="Book Antiqua" panose="02040602050305030304" pitchFamily="18" charset="0"/>
              </a:rPr>
              <a:t>ed </a:t>
            </a:r>
            <a:r>
              <a:rPr lang="it-IT" altLang="it-IT" b="1" i="1" dirty="0" smtClean="0">
                <a:latin typeface="Book Antiqua" panose="02040602050305030304" pitchFamily="18" charset="0"/>
              </a:rPr>
              <a:t>e</a:t>
            </a:r>
            <a:r>
              <a:rPr lang="it-IT" altLang="it-IT" b="1" dirty="0" smtClean="0">
                <a:latin typeface="Book Antiqua" panose="02040602050305030304" pitchFamily="18" charset="0"/>
              </a:rPr>
              <a:t> la carica dell’elettrone</a:t>
            </a:r>
          </a:p>
          <a:p>
            <a:pPr eaLnBrk="1" hangingPunct="1">
              <a:lnSpc>
                <a:spcPct val="90000"/>
              </a:lnSpc>
              <a:buClr>
                <a:schemeClr val="tx1"/>
              </a:buClr>
              <a:buFontTx/>
              <a:buNone/>
              <a:defRPr/>
            </a:pPr>
            <a:endParaRPr lang="it-IT" altLang="it-IT" sz="1200" b="1" dirty="0" smtClean="0">
              <a:latin typeface="Book Antiqua" panose="02040602050305030304" pitchFamily="18" charset="0"/>
            </a:endParaRPr>
          </a:p>
          <a:p>
            <a:pPr eaLnBrk="1" hangingPunct="1">
              <a:lnSpc>
                <a:spcPct val="90000"/>
              </a:lnSpc>
              <a:buClr>
                <a:schemeClr val="tx1"/>
              </a:buClr>
              <a:buFontTx/>
              <a:buNone/>
              <a:defRPr/>
            </a:pPr>
            <a:r>
              <a:rPr lang="it-IT" altLang="it-IT" b="1" dirty="0" smtClean="0">
                <a:latin typeface="Book Antiqua" panose="02040602050305030304" pitchFamily="18" charset="0"/>
              </a:rPr>
              <a:t>Si-MOSFET ed </a:t>
            </a:r>
            <a:r>
              <a:rPr lang="it-IT" altLang="it-IT" b="1" dirty="0" err="1" smtClean="0">
                <a:latin typeface="Book Antiqua" panose="02040602050305030304" pitchFamily="18" charset="0"/>
              </a:rPr>
              <a:t>eterostrutture</a:t>
            </a:r>
            <a:r>
              <a:rPr lang="it-IT" altLang="it-IT" b="1" dirty="0" smtClean="0">
                <a:latin typeface="Book Antiqua" panose="02040602050305030304" pitchFamily="18" charset="0"/>
              </a:rPr>
              <a:t> </a:t>
            </a:r>
            <a:r>
              <a:rPr lang="it-IT" altLang="it-IT" b="1" dirty="0" err="1" smtClean="0">
                <a:latin typeface="Book Antiqua" panose="02040602050305030304" pitchFamily="18" charset="0"/>
              </a:rPr>
              <a:t>GaAs</a:t>
            </a:r>
            <a:r>
              <a:rPr lang="it-IT" altLang="it-IT" b="1" dirty="0" smtClean="0">
                <a:latin typeface="Book Antiqua" panose="02040602050305030304" pitchFamily="18" charset="0"/>
              </a:rPr>
              <a:t/>
            </a:r>
            <a:br>
              <a:rPr lang="it-IT" altLang="it-IT" b="1" dirty="0" smtClean="0">
                <a:latin typeface="Book Antiqua" panose="02040602050305030304" pitchFamily="18" charset="0"/>
              </a:rPr>
            </a:br>
            <a:r>
              <a:rPr lang="it-IT" altLang="it-IT" b="1" dirty="0" smtClean="0">
                <a:latin typeface="Book Antiqua" panose="02040602050305030304" pitchFamily="18" charset="0"/>
              </a:rPr>
              <a:t>raffreddati all’He liquido</a:t>
            </a:r>
            <a:endParaRPr lang="it-IT" altLang="it-IT" b="1" dirty="0" smtClean="0">
              <a:latin typeface="Book Antiqua" panose="02040602050305030304" pitchFamily="18" charset="0"/>
              <a:sym typeface="Symbol" panose="05050102010706020507" pitchFamily="18" charset="2"/>
            </a:endParaRPr>
          </a:p>
        </p:txBody>
      </p:sp>
      <p:grpSp>
        <p:nvGrpSpPr>
          <p:cNvPr id="157702" name="Group 6"/>
          <p:cNvGrpSpPr>
            <a:grpSpLocks/>
          </p:cNvGrpSpPr>
          <p:nvPr/>
        </p:nvGrpSpPr>
        <p:grpSpPr bwMode="auto">
          <a:xfrm>
            <a:off x="420688" y="5986463"/>
            <a:ext cx="7486650" cy="503237"/>
            <a:chOff x="265" y="3771"/>
            <a:chExt cx="4716" cy="317"/>
          </a:xfrm>
        </p:grpSpPr>
        <p:sp>
          <p:nvSpPr>
            <p:cNvPr id="157700" name="Rectangle 4"/>
            <p:cNvSpPr>
              <a:spLocks noChangeArrowheads="1"/>
            </p:cNvSpPr>
            <p:nvPr/>
          </p:nvSpPr>
          <p:spPr bwMode="auto">
            <a:xfrm>
              <a:off x="265" y="3771"/>
              <a:ext cx="4716"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b="1" smtClean="0">
                  <a:latin typeface="Book Antiqua" panose="02040602050305030304" pitchFamily="18" charset="0"/>
                </a:rPr>
                <a:t>RIPRODUCIBILITA’</a:t>
              </a:r>
              <a:r>
                <a:rPr lang="it-IT" altLang="it-IT" b="1" smtClean="0">
                  <a:latin typeface="Book Antiqua" panose="02040602050305030304" pitchFamily="18" charset="0"/>
                  <a:sym typeface="Symbol" panose="05050102010706020507" pitchFamily="18" charset="2"/>
                </a:rPr>
                <a:t>10</a:t>
              </a:r>
              <a:r>
                <a:rPr lang="it-IT" altLang="it-IT" b="1" baseline="30000" smtClean="0">
                  <a:latin typeface="Book Antiqua" panose="02040602050305030304" pitchFamily="18" charset="0"/>
                  <a:sym typeface="Symbol" panose="05050102010706020507" pitchFamily="18" charset="2"/>
                </a:rPr>
                <a:t>-9</a:t>
              </a:r>
              <a:endParaRPr lang="it-IT" altLang="it-IT" baseline="30000" smtClean="0">
                <a:latin typeface="Book Antiqua" panose="02040602050305030304" pitchFamily="18" charset="0"/>
                <a:sym typeface="Symbol" panose="05050102010706020507" pitchFamily="18" charset="2"/>
              </a:endParaRPr>
            </a:p>
          </p:txBody>
        </p:sp>
        <p:sp>
          <p:nvSpPr>
            <p:cNvPr id="85000" name="Line 5"/>
            <p:cNvSpPr>
              <a:spLocks noChangeShapeType="1"/>
            </p:cNvSpPr>
            <p:nvPr/>
          </p:nvSpPr>
          <p:spPr bwMode="auto">
            <a:xfrm>
              <a:off x="331" y="4060"/>
              <a:ext cx="3022" cy="0"/>
            </a:xfrm>
            <a:prstGeom prst="line">
              <a:avLst/>
            </a:prstGeom>
            <a:noFill/>
            <a:ln w="508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769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77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egnaposto piè di pagina 3"/>
          <p:cNvSpPr>
            <a:spLocks noGrp="1"/>
          </p:cNvSpPr>
          <p:nvPr>
            <p:ph type="ftr" sz="quarter" idx="10"/>
          </p:nvPr>
        </p:nvSpPr>
        <p:spPr/>
        <p:txBody>
          <a:bodyPr/>
          <a:lstStyle/>
          <a:p>
            <a:pPr>
              <a:defRPr/>
            </a:pPr>
            <a:r>
              <a:rPr lang="it-IT" altLang="it-IT"/>
              <a:t>Metrologia e Sistema Internazionale</a:t>
            </a:r>
          </a:p>
        </p:txBody>
      </p:sp>
      <p:sp>
        <p:nvSpPr>
          <p:cNvPr id="161794" name="Rectangle 2"/>
          <p:cNvSpPr>
            <a:spLocks noGrp="1" noChangeArrowheads="1"/>
          </p:cNvSpPr>
          <p:nvPr>
            <p:ph type="title"/>
          </p:nvPr>
        </p:nvSpPr>
        <p:spPr>
          <a:xfrm>
            <a:off x="0" y="0"/>
            <a:ext cx="9144000" cy="1058863"/>
          </a:xfrm>
        </p:spPr>
        <p:txBody>
          <a:bodyPr/>
          <a:lstStyle/>
          <a:p>
            <a:pPr algn="ctr" eaLnBrk="1" hangingPunct="1">
              <a:defRPr/>
            </a:pPr>
            <a:r>
              <a:rPr lang="it-IT" altLang="it-IT" baseline="30000" dirty="0" smtClean="0">
                <a:solidFill>
                  <a:srgbClr val="969696"/>
                </a:solidFill>
                <a:latin typeface="Book Antiqua" panose="02040602050305030304" pitchFamily="18" charset="0"/>
              </a:rPr>
              <a:t>*</a:t>
            </a:r>
            <a:r>
              <a:rPr lang="it-IT" altLang="it-IT" dirty="0" smtClean="0">
                <a:solidFill>
                  <a:srgbClr val="969696"/>
                </a:solidFill>
                <a:latin typeface="Book Antiqua" panose="02040602050305030304" pitchFamily="18" charset="0"/>
              </a:rPr>
              <a:t>EFFETTO HALL QUANTIZZATO</a:t>
            </a:r>
          </a:p>
        </p:txBody>
      </p:sp>
      <p:grpSp>
        <p:nvGrpSpPr>
          <p:cNvPr id="87045" name="Group 14"/>
          <p:cNvGrpSpPr>
            <a:grpSpLocks/>
          </p:cNvGrpSpPr>
          <p:nvPr/>
        </p:nvGrpSpPr>
        <p:grpSpPr bwMode="auto">
          <a:xfrm>
            <a:off x="1233488" y="1130300"/>
            <a:ext cx="6850062" cy="4730750"/>
            <a:chOff x="777" y="712"/>
            <a:chExt cx="4315" cy="2980"/>
          </a:xfrm>
        </p:grpSpPr>
        <p:pic>
          <p:nvPicPr>
            <p:cNvPr id="87049" name="Picture 5" descr="FIG esperimento H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 y="712"/>
              <a:ext cx="4315" cy="29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7050" name="Line 7"/>
            <p:cNvSpPr>
              <a:spLocks noChangeShapeType="1"/>
            </p:cNvSpPr>
            <p:nvPr/>
          </p:nvSpPr>
          <p:spPr bwMode="auto">
            <a:xfrm>
              <a:off x="911" y="2090"/>
              <a:ext cx="3864" cy="13"/>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87051" name="Text Box 8"/>
            <p:cNvSpPr txBox="1">
              <a:spLocks noChangeArrowheads="1"/>
            </p:cNvSpPr>
            <p:nvPr/>
          </p:nvSpPr>
          <p:spPr bwMode="auto">
            <a:xfrm>
              <a:off x="4240" y="2095"/>
              <a:ext cx="60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50000"/>
                </a:spcBef>
                <a:buClrTx/>
                <a:buSzTx/>
                <a:buFontTx/>
                <a:buNone/>
              </a:pPr>
              <a:r>
                <a:rPr lang="it-IT" altLang="it-IT" sz="2400" b="1" i="1">
                  <a:solidFill>
                    <a:srgbClr val="FF0000"/>
                  </a:solidFill>
                  <a:latin typeface="Book Antiqua" panose="02040602050305030304" pitchFamily="18" charset="0"/>
                </a:rPr>
                <a:t>I</a:t>
              </a:r>
            </a:p>
          </p:txBody>
        </p:sp>
        <p:sp>
          <p:nvSpPr>
            <p:cNvPr id="87052" name="Line 9"/>
            <p:cNvSpPr>
              <a:spLocks noChangeShapeType="1"/>
            </p:cNvSpPr>
            <p:nvPr/>
          </p:nvSpPr>
          <p:spPr bwMode="auto">
            <a:xfrm rot="-5400000">
              <a:off x="2213" y="2002"/>
              <a:ext cx="804" cy="213"/>
            </a:xfrm>
            <a:prstGeom prst="line">
              <a:avLst/>
            </a:prstGeom>
            <a:noFill/>
            <a:ln w="38100">
              <a:solidFill>
                <a:srgbClr val="0000FF"/>
              </a:solidFill>
              <a:round/>
              <a:headEnd type="arrow" w="lg" len="me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87053" name="Text Box 10"/>
            <p:cNvSpPr txBox="1">
              <a:spLocks noChangeArrowheads="1"/>
            </p:cNvSpPr>
            <p:nvPr/>
          </p:nvSpPr>
          <p:spPr bwMode="auto">
            <a:xfrm>
              <a:off x="2606" y="1714"/>
              <a:ext cx="60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50000"/>
                </a:spcBef>
                <a:buClrTx/>
                <a:buSzTx/>
                <a:buFontTx/>
                <a:buNone/>
              </a:pPr>
              <a:r>
                <a:rPr lang="it-IT" altLang="it-IT" sz="2400" b="1" i="1">
                  <a:solidFill>
                    <a:srgbClr val="0000FF"/>
                  </a:solidFill>
                  <a:latin typeface="Book Antiqua" panose="02040602050305030304" pitchFamily="18" charset="0"/>
                </a:rPr>
                <a:t>R</a:t>
              </a:r>
              <a:r>
                <a:rPr lang="it-IT" altLang="it-IT" sz="2400" b="1" baseline="-25000">
                  <a:solidFill>
                    <a:srgbClr val="0000FF"/>
                  </a:solidFill>
                  <a:latin typeface="Book Antiqua" panose="02040602050305030304" pitchFamily="18" charset="0"/>
                </a:rPr>
                <a:t>H</a:t>
              </a:r>
            </a:p>
          </p:txBody>
        </p:sp>
      </p:grpSp>
      <p:grpSp>
        <p:nvGrpSpPr>
          <p:cNvPr id="161805" name="Group 13"/>
          <p:cNvGrpSpPr>
            <a:grpSpLocks/>
          </p:cNvGrpSpPr>
          <p:nvPr/>
        </p:nvGrpSpPr>
        <p:grpSpPr bwMode="auto">
          <a:xfrm>
            <a:off x="920750" y="5965825"/>
            <a:ext cx="7486650" cy="503238"/>
            <a:chOff x="580" y="3758"/>
            <a:chExt cx="4716" cy="317"/>
          </a:xfrm>
        </p:grpSpPr>
        <p:sp>
          <p:nvSpPr>
            <p:cNvPr id="161796" name="Rectangle 4"/>
            <p:cNvSpPr>
              <a:spLocks noChangeArrowheads="1"/>
            </p:cNvSpPr>
            <p:nvPr/>
          </p:nvSpPr>
          <p:spPr bwMode="auto">
            <a:xfrm>
              <a:off x="580" y="3758"/>
              <a:ext cx="4716"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algn="ctr" eaLnBrk="1" hangingPunct="1">
                <a:lnSpc>
                  <a:spcPct val="90000"/>
                </a:lnSpc>
                <a:buClr>
                  <a:schemeClr val="tx1"/>
                </a:buClr>
                <a:buFontTx/>
                <a:buNone/>
                <a:defRPr/>
              </a:pPr>
              <a:r>
                <a:rPr lang="it-IT" altLang="it-IT" b="1" i="1" smtClean="0">
                  <a:latin typeface="Book Antiqua" panose="02040602050305030304" pitchFamily="18" charset="0"/>
                </a:rPr>
                <a:t>R</a:t>
              </a:r>
              <a:r>
                <a:rPr lang="it-IT" altLang="it-IT" b="1" baseline="-25000" smtClean="0">
                  <a:latin typeface="Book Antiqua" panose="02040602050305030304" pitchFamily="18" charset="0"/>
                </a:rPr>
                <a:t>K</a:t>
              </a:r>
              <a:r>
                <a:rPr lang="it-IT" altLang="it-IT" b="1" smtClean="0">
                  <a:latin typeface="Book Antiqua" panose="02040602050305030304" pitchFamily="18" charset="0"/>
                </a:rPr>
                <a:t>=(</a:t>
              </a:r>
              <a:r>
                <a:rPr lang="it-IT" altLang="it-IT" b="1" i="1" smtClean="0">
                  <a:latin typeface="Book Antiqua" panose="02040602050305030304" pitchFamily="18" charset="0"/>
                </a:rPr>
                <a:t>h</a:t>
              </a:r>
              <a:r>
                <a:rPr lang="it-IT" altLang="it-IT" b="1" smtClean="0">
                  <a:latin typeface="Book Antiqua" panose="02040602050305030304" pitchFamily="18" charset="0"/>
                </a:rPr>
                <a:t>/</a:t>
              </a:r>
              <a:r>
                <a:rPr lang="it-IT" altLang="it-IT" b="1" i="1" smtClean="0">
                  <a:latin typeface="Book Antiqua" panose="02040602050305030304" pitchFamily="18" charset="0"/>
                </a:rPr>
                <a:t>e</a:t>
              </a:r>
              <a:r>
                <a:rPr lang="it-IT" altLang="it-IT" b="1" baseline="30000" smtClean="0">
                  <a:latin typeface="Book Antiqua" panose="02040602050305030304" pitchFamily="18" charset="0"/>
                </a:rPr>
                <a:t>2</a:t>
              </a:r>
              <a:r>
                <a:rPr lang="it-IT" altLang="it-IT" b="1" smtClean="0">
                  <a:latin typeface="Book Antiqua" panose="02040602050305030304" pitchFamily="18" charset="0"/>
                </a:rPr>
                <a:t>)</a:t>
              </a:r>
              <a:r>
                <a:rPr lang="it-IT" altLang="it-IT" b="1" baseline="-25000" smtClean="0">
                  <a:latin typeface="Book Antiqua" panose="02040602050305030304" pitchFamily="18" charset="0"/>
                </a:rPr>
                <a:t>1990</a:t>
              </a:r>
              <a:r>
                <a:rPr lang="it-IT" altLang="it-IT" b="1" smtClean="0">
                  <a:latin typeface="Book Antiqua" panose="02040602050305030304" pitchFamily="18" charset="0"/>
                </a:rPr>
                <a:t>=25</a:t>
              </a:r>
              <a:r>
                <a:rPr lang="it-IT" altLang="it-IT" sz="1800" b="1" smtClean="0">
                  <a:latin typeface="Book Antiqua" panose="02040602050305030304" pitchFamily="18" charset="0"/>
                </a:rPr>
                <a:t> </a:t>
              </a:r>
              <a:r>
                <a:rPr lang="it-IT" altLang="it-IT" b="1" smtClean="0">
                  <a:latin typeface="Book Antiqua" panose="02040602050305030304" pitchFamily="18" charset="0"/>
                </a:rPr>
                <a:t>812.807 </a:t>
              </a:r>
              <a:r>
                <a:rPr lang="it-IT" altLang="it-IT" b="1" smtClean="0">
                  <a:latin typeface="Book Antiqua" panose="02040602050305030304" pitchFamily="18" charset="0"/>
                  <a:sym typeface="Symbol" panose="05050102010706020507" pitchFamily="18" charset="2"/>
                </a:rPr>
                <a:t>  </a:t>
              </a:r>
              <a:r>
                <a:rPr lang="it-IT" altLang="it-IT" b="1" smtClean="0">
                  <a:latin typeface="Book Antiqua" panose="02040602050305030304" pitchFamily="18" charset="0"/>
                </a:rPr>
                <a:t> </a:t>
              </a:r>
              <a:r>
                <a:rPr lang="it-IT" altLang="it-IT" smtClean="0">
                  <a:latin typeface="Book Antiqua" panose="02040602050305030304" pitchFamily="18" charset="0"/>
                  <a:sym typeface="Symbol" panose="05050102010706020507" pitchFamily="18" charset="2"/>
                </a:rPr>
                <a:t>210</a:t>
              </a:r>
              <a:r>
                <a:rPr lang="it-IT" altLang="it-IT" baseline="30000" smtClean="0">
                  <a:latin typeface="Book Antiqua" panose="02040602050305030304" pitchFamily="18" charset="0"/>
                  <a:sym typeface="Symbol" panose="05050102010706020507" pitchFamily="18" charset="2"/>
                </a:rPr>
                <a:t>-7</a:t>
              </a:r>
            </a:p>
          </p:txBody>
        </p:sp>
        <p:sp>
          <p:nvSpPr>
            <p:cNvPr id="87048" name="Line 12"/>
            <p:cNvSpPr>
              <a:spLocks noChangeShapeType="1"/>
            </p:cNvSpPr>
            <p:nvPr/>
          </p:nvSpPr>
          <p:spPr bwMode="auto">
            <a:xfrm>
              <a:off x="4089" y="4041"/>
              <a:ext cx="841" cy="0"/>
            </a:xfrm>
            <a:prstGeom prst="line">
              <a:avLst/>
            </a:prstGeom>
            <a:noFill/>
            <a:ln w="508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18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3"/>
          <p:cNvSpPr>
            <a:spLocks noGrp="1"/>
          </p:cNvSpPr>
          <p:nvPr>
            <p:ph type="ftr" sz="quarter" idx="10"/>
          </p:nvPr>
        </p:nvSpPr>
        <p:spPr/>
        <p:txBody>
          <a:bodyPr/>
          <a:lstStyle/>
          <a:p>
            <a:pPr>
              <a:defRPr/>
            </a:pPr>
            <a:r>
              <a:rPr lang="it-IT" altLang="it-IT"/>
              <a:t>Metrologia e Sistema Internazionale</a:t>
            </a:r>
          </a:p>
        </p:txBody>
      </p:sp>
      <p:sp>
        <p:nvSpPr>
          <p:cNvPr id="169986" name="Rectangle 2"/>
          <p:cNvSpPr>
            <a:spLocks noGrp="1" noChangeArrowheads="1"/>
          </p:cNvSpPr>
          <p:nvPr>
            <p:ph type="title"/>
          </p:nvPr>
        </p:nvSpPr>
        <p:spPr>
          <a:xfrm>
            <a:off x="0" y="0"/>
            <a:ext cx="9144000" cy="1058863"/>
          </a:xfrm>
        </p:spPr>
        <p:txBody>
          <a:bodyPr/>
          <a:lstStyle/>
          <a:p>
            <a:pPr algn="ctr" eaLnBrk="1" hangingPunct="1">
              <a:defRPr/>
            </a:pPr>
            <a:r>
              <a:rPr lang="it-IT" altLang="it-IT" baseline="30000" dirty="0" smtClean="0">
                <a:solidFill>
                  <a:srgbClr val="969696"/>
                </a:solidFill>
                <a:latin typeface="Book Antiqua" panose="02040602050305030304" pitchFamily="18" charset="0"/>
              </a:rPr>
              <a:t>*</a:t>
            </a:r>
            <a:r>
              <a:rPr lang="it-IT" altLang="it-IT" dirty="0" smtClean="0">
                <a:solidFill>
                  <a:srgbClr val="969696"/>
                </a:solidFill>
                <a:latin typeface="Book Antiqua" panose="02040602050305030304" pitchFamily="18" charset="0"/>
              </a:rPr>
              <a:t>ESPERIMENTO HALL</a:t>
            </a:r>
          </a:p>
        </p:txBody>
      </p:sp>
      <p:sp>
        <p:nvSpPr>
          <p:cNvPr id="169987" name="Rectangle 3"/>
          <p:cNvSpPr>
            <a:spLocks noChangeArrowheads="1"/>
          </p:cNvSpPr>
          <p:nvPr/>
        </p:nvSpPr>
        <p:spPr bwMode="auto">
          <a:xfrm>
            <a:off x="865188" y="6021388"/>
            <a:ext cx="7486650"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algn="ctr" eaLnBrk="1" hangingPunct="1">
              <a:lnSpc>
                <a:spcPct val="90000"/>
              </a:lnSpc>
              <a:buClr>
                <a:schemeClr val="tx1"/>
              </a:buClr>
              <a:buFontTx/>
              <a:buNone/>
              <a:defRPr/>
            </a:pPr>
            <a:r>
              <a:rPr lang="it-IT" altLang="it-IT" sz="2400" smtClean="0">
                <a:latin typeface="Book Antiqua" panose="02040602050305030304" pitchFamily="18" charset="0"/>
              </a:rPr>
              <a:t>Fig. 1.8.2 LIBRO Fondamenti della Misurazione</a:t>
            </a:r>
            <a:endParaRPr lang="it-IT" altLang="it-IT" sz="2400" baseline="30000" smtClean="0">
              <a:latin typeface="Book Antiqua" panose="02040602050305030304" pitchFamily="18" charset="0"/>
              <a:sym typeface="Symbol" panose="05050102010706020507" pitchFamily="18" charset="2"/>
            </a:endParaRPr>
          </a:p>
        </p:txBody>
      </p:sp>
      <p:sp>
        <p:nvSpPr>
          <p:cNvPr id="89094" name="Rectangle 4"/>
          <p:cNvSpPr>
            <a:spLocks noChangeArrowheads="1"/>
          </p:cNvSpPr>
          <p:nvPr/>
        </p:nvSpPr>
        <p:spPr bwMode="auto">
          <a:xfrm>
            <a:off x="0" y="2247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sp>
        <p:nvSpPr>
          <p:cNvPr id="89095" name="Rectangle 5"/>
          <p:cNvSpPr>
            <a:spLocks noChangeArrowheads="1"/>
          </p:cNvSpPr>
          <p:nvPr/>
        </p:nvSpPr>
        <p:spPr bwMode="auto">
          <a:xfrm>
            <a:off x="687388" y="1333500"/>
            <a:ext cx="7804150" cy="4454525"/>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sp>
        <p:nvSpPr>
          <p:cNvPr id="89096" name="Rectangle 8"/>
          <p:cNvSpPr>
            <a:spLocks noChangeArrowheads="1"/>
          </p:cNvSpPr>
          <p:nvPr/>
        </p:nvSpPr>
        <p:spPr bwMode="auto">
          <a:xfrm>
            <a:off x="0" y="15430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graphicFrame>
        <p:nvGraphicFramePr>
          <p:cNvPr id="89097" name="Object 7"/>
          <p:cNvGraphicFramePr>
            <a:graphicFrameLocks noChangeAspect="1"/>
          </p:cNvGraphicFramePr>
          <p:nvPr/>
        </p:nvGraphicFramePr>
        <p:xfrm>
          <a:off x="1298575" y="1319213"/>
          <a:ext cx="6772275" cy="4432300"/>
        </p:xfrm>
        <a:graphic>
          <a:graphicData uri="http://schemas.openxmlformats.org/presentationml/2006/ole">
            <mc:AlternateContent xmlns:mc="http://schemas.openxmlformats.org/markup-compatibility/2006">
              <mc:Choice xmlns:v="urn:schemas-microsoft-com:vml" Requires="v">
                <p:oleObj spid="_x0000_s89142" r:id="rId4" imgW="6115050" imgH="4010025" progId="CorelDraw.Grafica.8">
                  <p:embed/>
                </p:oleObj>
              </mc:Choice>
              <mc:Fallback>
                <p:oleObj r:id="rId4" imgW="6115050" imgH="4010025" progId="CorelDraw.Grafica.8">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8575" y="1319213"/>
                        <a:ext cx="6772275" cy="443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3"/>
          <p:cNvSpPr>
            <a:spLocks noGrp="1"/>
          </p:cNvSpPr>
          <p:nvPr>
            <p:ph type="ftr" sz="quarter" idx="10"/>
          </p:nvPr>
        </p:nvSpPr>
        <p:spPr/>
        <p:txBody>
          <a:bodyPr/>
          <a:lstStyle/>
          <a:p>
            <a:pPr>
              <a:defRPr/>
            </a:pPr>
            <a:r>
              <a:rPr lang="it-IT" altLang="it-IT"/>
              <a:t>Metrologia e Sistema Internazionale</a:t>
            </a:r>
          </a:p>
        </p:txBody>
      </p:sp>
      <p:sp>
        <p:nvSpPr>
          <p:cNvPr id="169986" name="Rectangle 2"/>
          <p:cNvSpPr>
            <a:spLocks noGrp="1" noChangeArrowheads="1"/>
          </p:cNvSpPr>
          <p:nvPr>
            <p:ph type="title"/>
          </p:nvPr>
        </p:nvSpPr>
        <p:spPr>
          <a:xfrm>
            <a:off x="0" y="0"/>
            <a:ext cx="9144000" cy="1058863"/>
          </a:xfrm>
        </p:spPr>
        <p:txBody>
          <a:bodyPr/>
          <a:lstStyle/>
          <a:p>
            <a:pPr algn="ctr" eaLnBrk="1" hangingPunct="1">
              <a:defRPr/>
            </a:pPr>
            <a:r>
              <a:rPr lang="it-IT" altLang="it-IT" baseline="30000" dirty="0" smtClean="0">
                <a:solidFill>
                  <a:srgbClr val="969696"/>
                </a:solidFill>
                <a:latin typeface="Book Antiqua" panose="02040602050305030304" pitchFamily="18" charset="0"/>
              </a:rPr>
              <a:t>*</a:t>
            </a:r>
            <a:r>
              <a:rPr lang="it-IT" altLang="it-IT" dirty="0" smtClean="0">
                <a:solidFill>
                  <a:srgbClr val="969696"/>
                </a:solidFill>
                <a:latin typeface="Book Antiqua" panose="02040602050305030304" pitchFamily="18" charset="0"/>
              </a:rPr>
              <a:t>CAMPIONI DI ‘’R’’ HALL</a:t>
            </a:r>
          </a:p>
        </p:txBody>
      </p:sp>
      <p:sp>
        <p:nvSpPr>
          <p:cNvPr id="169987" name="Rectangle 3"/>
          <p:cNvSpPr>
            <a:spLocks noChangeArrowheads="1"/>
          </p:cNvSpPr>
          <p:nvPr/>
        </p:nvSpPr>
        <p:spPr bwMode="auto">
          <a:xfrm>
            <a:off x="788988" y="5710674"/>
            <a:ext cx="7486650" cy="836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algn="ctr" eaLnBrk="1" hangingPunct="1">
              <a:lnSpc>
                <a:spcPct val="90000"/>
              </a:lnSpc>
              <a:buClr>
                <a:schemeClr val="tx1"/>
              </a:buClr>
              <a:buFontTx/>
              <a:buNone/>
              <a:defRPr/>
            </a:pPr>
            <a:r>
              <a:rPr lang="it-IT" altLang="it-IT" sz="2400" dirty="0" smtClean="0">
                <a:latin typeface="Book Antiqua" panose="02040602050305030304" pitchFamily="18" charset="0"/>
              </a:rPr>
              <a:t>Resistori ad effetto Hall quantizzato</a:t>
            </a:r>
          </a:p>
          <a:p>
            <a:pPr algn="ctr" eaLnBrk="1" hangingPunct="1">
              <a:lnSpc>
                <a:spcPct val="90000"/>
              </a:lnSpc>
              <a:buClr>
                <a:schemeClr val="tx1"/>
              </a:buClr>
              <a:buFontTx/>
              <a:buNone/>
              <a:defRPr/>
            </a:pPr>
            <a:r>
              <a:rPr lang="it-IT" altLang="it-IT" sz="2400" dirty="0" smtClean="0">
                <a:latin typeface="Book Antiqua" panose="02040602050305030304" pitchFamily="18" charset="0"/>
              </a:rPr>
              <a:t>pronti per immersione in He liquido</a:t>
            </a:r>
            <a:endParaRPr lang="it-IT" altLang="it-IT" sz="2400" baseline="30000" dirty="0" smtClean="0">
              <a:latin typeface="Book Antiqua" panose="02040602050305030304" pitchFamily="18" charset="0"/>
              <a:sym typeface="Symbol" panose="05050102010706020507" pitchFamily="18" charset="2"/>
            </a:endParaRPr>
          </a:p>
        </p:txBody>
      </p:sp>
      <p:sp>
        <p:nvSpPr>
          <p:cNvPr id="91142" name="Rectangle 4"/>
          <p:cNvSpPr>
            <a:spLocks noChangeArrowheads="1"/>
          </p:cNvSpPr>
          <p:nvPr/>
        </p:nvSpPr>
        <p:spPr bwMode="auto">
          <a:xfrm>
            <a:off x="0" y="2247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sp>
        <p:nvSpPr>
          <p:cNvPr id="91143" name="Rectangle 5"/>
          <p:cNvSpPr>
            <a:spLocks noChangeArrowheads="1"/>
          </p:cNvSpPr>
          <p:nvPr/>
        </p:nvSpPr>
        <p:spPr bwMode="auto">
          <a:xfrm>
            <a:off x="687388" y="1358900"/>
            <a:ext cx="7804150" cy="4168775"/>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sp>
        <p:nvSpPr>
          <p:cNvPr id="91144" name="Rectangle 8"/>
          <p:cNvSpPr>
            <a:spLocks noChangeArrowheads="1"/>
          </p:cNvSpPr>
          <p:nvPr/>
        </p:nvSpPr>
        <p:spPr bwMode="auto">
          <a:xfrm>
            <a:off x="0" y="15430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pic>
        <p:nvPicPr>
          <p:cNvPr id="91145" name="Immagin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39813" y="1825625"/>
            <a:ext cx="7023100" cy="325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piè di pagina 3"/>
          <p:cNvSpPr>
            <a:spLocks noGrp="1"/>
          </p:cNvSpPr>
          <p:nvPr>
            <p:ph type="ftr" sz="quarter" idx="10"/>
          </p:nvPr>
        </p:nvSpPr>
        <p:spPr/>
        <p:txBody>
          <a:bodyPr/>
          <a:lstStyle/>
          <a:p>
            <a:pPr>
              <a:defRPr/>
            </a:pPr>
            <a:r>
              <a:rPr lang="it-IT" altLang="it-IT"/>
              <a:t>Metrologia e Sistema Internazionale</a:t>
            </a:r>
          </a:p>
        </p:txBody>
      </p:sp>
      <p:sp>
        <p:nvSpPr>
          <p:cNvPr id="275458" name="Rectangle 2"/>
          <p:cNvSpPr>
            <a:spLocks noGrp="1" noChangeArrowheads="1"/>
          </p:cNvSpPr>
          <p:nvPr>
            <p:ph type="title"/>
          </p:nvPr>
        </p:nvSpPr>
        <p:spPr>
          <a:xfrm>
            <a:off x="0" y="-42863"/>
            <a:ext cx="9144000" cy="1058863"/>
          </a:xfrm>
        </p:spPr>
        <p:txBody>
          <a:bodyPr/>
          <a:lstStyle/>
          <a:p>
            <a:pPr algn="ctr" eaLnBrk="1" hangingPunct="1">
              <a:defRPr/>
            </a:pPr>
            <a:r>
              <a:rPr lang="it-IT" altLang="it-IT" sz="4000" baseline="30000" dirty="0" smtClean="0">
                <a:solidFill>
                  <a:srgbClr val="969696"/>
                </a:solidFill>
                <a:latin typeface="Book Antiqua" panose="02040602050305030304" pitchFamily="18" charset="0"/>
              </a:rPr>
              <a:t>*</a:t>
            </a:r>
            <a:r>
              <a:rPr lang="it-IT" altLang="it-IT" sz="4000" dirty="0" smtClean="0">
                <a:solidFill>
                  <a:srgbClr val="969696"/>
                </a:solidFill>
                <a:latin typeface="Book Antiqua" panose="02040602050305030304" pitchFamily="18" charset="0"/>
              </a:rPr>
              <a:t>NUOVO kg E MISURA DI </a:t>
            </a:r>
            <a:r>
              <a:rPr lang="it-IT" altLang="it-IT" sz="4000" i="1" dirty="0" smtClean="0">
                <a:solidFill>
                  <a:srgbClr val="969696"/>
                </a:solidFill>
                <a:latin typeface="Book Antiqua" panose="02040602050305030304" pitchFamily="18" charset="0"/>
              </a:rPr>
              <a:t>N</a:t>
            </a:r>
            <a:r>
              <a:rPr lang="it-IT" altLang="it-IT" sz="4000" baseline="-25000" dirty="0" smtClean="0">
                <a:solidFill>
                  <a:srgbClr val="969696"/>
                </a:solidFill>
                <a:latin typeface="Book Antiqua" panose="02040602050305030304" pitchFamily="18" charset="0"/>
              </a:rPr>
              <a:t>A</a:t>
            </a:r>
            <a:endParaRPr lang="it-IT" altLang="it-IT" sz="2800" baseline="-25000" dirty="0" smtClean="0">
              <a:solidFill>
                <a:srgbClr val="969696"/>
              </a:solidFill>
              <a:latin typeface="Book Antiqua" panose="02040602050305030304" pitchFamily="18" charset="0"/>
            </a:endParaRPr>
          </a:p>
        </p:txBody>
      </p:sp>
      <p:sp>
        <p:nvSpPr>
          <p:cNvPr id="93189" name="Rectangle 3"/>
          <p:cNvSpPr>
            <a:spLocks noChangeArrowheads="1"/>
          </p:cNvSpPr>
          <p:nvPr/>
        </p:nvSpPr>
        <p:spPr bwMode="auto">
          <a:xfrm>
            <a:off x="0" y="15430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sp>
        <p:nvSpPr>
          <p:cNvPr id="93190" name="AutoShape 4" descr="Risultati immagini per avogadro project"/>
          <p:cNvSpPr>
            <a:spLocks noChangeAspect="1" noChangeArrowheads="1"/>
          </p:cNvSpPr>
          <p:nvPr/>
        </p:nvSpPr>
        <p:spPr bwMode="auto">
          <a:xfrm>
            <a:off x="4076700" y="3000375"/>
            <a:ext cx="990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sp>
        <p:nvSpPr>
          <p:cNvPr id="93191" name="Rectangle 8"/>
          <p:cNvSpPr>
            <a:spLocks noChangeArrowheads="1"/>
          </p:cNvSpPr>
          <p:nvPr/>
        </p:nvSpPr>
        <p:spPr bwMode="auto">
          <a:xfrm>
            <a:off x="315913" y="749468"/>
            <a:ext cx="8493125" cy="5940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120000"/>
              <a:buChar char="•"/>
              <a:tabLst>
                <a:tab pos="4211638" algn="l"/>
              </a:tabLst>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tabLst>
                <a:tab pos="4211638" algn="l"/>
              </a:tabLst>
              <a:defRPr sz="2800">
                <a:solidFill>
                  <a:schemeClr val="tx1"/>
                </a:solidFill>
                <a:latin typeface="Tahoma" panose="020B0604030504040204" pitchFamily="34" charset="0"/>
              </a:defRPr>
            </a:lvl2pPr>
            <a:lvl3pPr marL="1143000" indent="-228600">
              <a:spcBef>
                <a:spcPct val="20000"/>
              </a:spcBef>
              <a:buClr>
                <a:schemeClr val="hlink"/>
              </a:buClr>
              <a:buSzPct val="120000"/>
              <a:buChar char="•"/>
              <a:tabLst>
                <a:tab pos="4211638" algn="l"/>
              </a:tabLst>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tabLst>
                <a:tab pos="4211638" algn="l"/>
              </a:tabLst>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tabLst>
                <a:tab pos="4211638" algn="l"/>
              </a:tabLst>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tabLst>
                <a:tab pos="4211638" algn="l"/>
              </a:tabLst>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tabLst>
                <a:tab pos="4211638" algn="l"/>
              </a:tabLst>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tabLst>
                <a:tab pos="4211638" algn="l"/>
              </a:tabLst>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tabLst>
                <a:tab pos="4211638" algn="l"/>
              </a:tabLst>
              <a:defRPr sz="2000">
                <a:solidFill>
                  <a:schemeClr val="tx1"/>
                </a:solidFill>
                <a:latin typeface="Tahoma" panose="020B0604030504040204" pitchFamily="34" charset="0"/>
              </a:defRPr>
            </a:lvl9pPr>
          </a:lstStyle>
          <a:p>
            <a:pPr eaLnBrk="1" hangingPunct="1">
              <a:spcBef>
                <a:spcPct val="0"/>
              </a:spcBef>
              <a:buClrTx/>
              <a:buSzTx/>
              <a:buFontTx/>
              <a:buNone/>
            </a:pPr>
            <a:r>
              <a:rPr lang="it-IT" altLang="it-IT" sz="1800" dirty="0"/>
              <a:t>Si potrebbe </a:t>
            </a:r>
            <a:r>
              <a:rPr lang="it-IT" altLang="it-IT" sz="1800" dirty="0" smtClean="0"/>
              <a:t>“</a:t>
            </a:r>
            <a:r>
              <a:rPr lang="it-IT" altLang="it-IT" sz="1800" dirty="0"/>
              <a:t>definire</a:t>
            </a:r>
            <a:r>
              <a:rPr lang="it-IT" altLang="it-IT" sz="1800" dirty="0" smtClean="0"/>
              <a:t>’’ il campione </a:t>
            </a:r>
            <a:r>
              <a:rPr lang="it-IT" altLang="it-IT" sz="1800" dirty="0"/>
              <a:t>di massa</a:t>
            </a:r>
            <a:r>
              <a:rPr lang="it-IT" altLang="it-IT" sz="1800" dirty="0" smtClean="0"/>
              <a:t>, il </a:t>
            </a:r>
            <a:r>
              <a:rPr lang="it-IT" altLang="it-IT" sz="1800" b="1" dirty="0" smtClean="0">
                <a:solidFill>
                  <a:srgbClr val="FFFF00"/>
                </a:solidFill>
              </a:rPr>
              <a:t>kilogrammo </a:t>
            </a:r>
            <a:r>
              <a:rPr lang="it-IT" altLang="it-IT" sz="1800" b="1" dirty="0">
                <a:solidFill>
                  <a:srgbClr val="FFFF00"/>
                </a:solidFill>
              </a:rPr>
              <a:t>campione</a:t>
            </a:r>
            <a:r>
              <a:rPr lang="it-IT" altLang="it-IT" sz="1800" dirty="0"/>
              <a:t>, </a:t>
            </a:r>
            <a:br>
              <a:rPr lang="it-IT" altLang="it-IT" sz="1800" dirty="0"/>
            </a:br>
            <a:r>
              <a:rPr lang="it-IT" altLang="it-IT" sz="1800" dirty="0"/>
              <a:t>come la </a:t>
            </a:r>
            <a:r>
              <a:rPr lang="it-IT" altLang="it-IT" sz="1800" b="1" dirty="0">
                <a:solidFill>
                  <a:srgbClr val="FFFF00"/>
                </a:solidFill>
              </a:rPr>
              <a:t>massa di un ben definito numero di atomi</a:t>
            </a:r>
            <a:r>
              <a:rPr lang="it-IT" altLang="it-IT" sz="1800" dirty="0"/>
              <a:t> di una sostanza “pura”…</a:t>
            </a:r>
          </a:p>
          <a:p>
            <a:pPr eaLnBrk="1" hangingPunct="1">
              <a:spcBef>
                <a:spcPct val="0"/>
              </a:spcBef>
              <a:buClrTx/>
              <a:buSzTx/>
              <a:buFontTx/>
              <a:buNone/>
            </a:pPr>
            <a:r>
              <a:rPr lang="it-IT" altLang="it-IT" sz="1800" dirty="0"/>
              <a:t>A oggi il materiale </a:t>
            </a:r>
            <a:r>
              <a:rPr lang="it-IT" altLang="it-IT" sz="1800" dirty="0" err="1" smtClean="0"/>
              <a:t>sintetizzabilr</a:t>
            </a:r>
            <a:r>
              <a:rPr lang="it-IT" altLang="it-IT" sz="1800" dirty="0" smtClean="0"/>
              <a:t> </a:t>
            </a:r>
            <a:r>
              <a:rPr lang="it-IT" altLang="it-IT" sz="1800" dirty="0"/>
              <a:t>nella maniera più </a:t>
            </a:r>
            <a:r>
              <a:rPr lang="it-IT" altLang="it-IT" sz="1800" dirty="0" smtClean="0"/>
              <a:t>pura è </a:t>
            </a:r>
            <a:r>
              <a:rPr lang="it-IT" altLang="it-IT" sz="1800" dirty="0"/>
              <a:t>il silicio (</a:t>
            </a:r>
            <a:r>
              <a:rPr lang="it-IT" altLang="it-IT" sz="1800" baseline="30000" dirty="0"/>
              <a:t>28</a:t>
            </a:r>
            <a:r>
              <a:rPr lang="it-IT" altLang="it-IT" sz="1800" dirty="0"/>
              <a:t>Si), </a:t>
            </a:r>
            <a:br>
              <a:rPr lang="it-IT" altLang="it-IT" sz="1800" dirty="0"/>
            </a:br>
            <a:r>
              <a:rPr lang="it-IT" altLang="it-IT" sz="1800" dirty="0"/>
              <a:t>per la </a:t>
            </a:r>
            <a:r>
              <a:rPr lang="it-IT" altLang="it-IT" sz="1800" dirty="0">
                <a:solidFill>
                  <a:srgbClr val="FFFF00"/>
                </a:solidFill>
              </a:rPr>
              <a:t>determinazione della costante di Avogadro </a:t>
            </a:r>
            <a:r>
              <a:rPr lang="it-IT" altLang="it-IT" sz="1800" i="1" dirty="0" smtClean="0">
                <a:solidFill>
                  <a:srgbClr val="FFFF00"/>
                </a:solidFill>
              </a:rPr>
              <a:t>N</a:t>
            </a:r>
            <a:r>
              <a:rPr lang="it-IT" altLang="it-IT" sz="1800" baseline="-25000" dirty="0" smtClean="0">
                <a:solidFill>
                  <a:srgbClr val="FFFF00"/>
                </a:solidFill>
              </a:rPr>
              <a:t>A</a:t>
            </a:r>
            <a:r>
              <a:rPr lang="it-IT" altLang="it-IT" sz="1800" dirty="0"/>
              <a:t> </a:t>
            </a:r>
            <a:r>
              <a:rPr lang="it-IT" altLang="it-IT" sz="1800" dirty="0" smtClean="0"/>
              <a:t>(</a:t>
            </a:r>
            <a:r>
              <a:rPr lang="it-IT" altLang="it-IT" sz="1800" i="1" dirty="0" err="1" smtClean="0"/>
              <a:t>Avogadro’s</a:t>
            </a:r>
            <a:r>
              <a:rPr lang="it-IT" altLang="it-IT" sz="1800" i="1" dirty="0" smtClean="0"/>
              <a:t> Project</a:t>
            </a:r>
            <a:r>
              <a:rPr lang="it-IT" altLang="it-IT" sz="1800" dirty="0" smtClean="0"/>
              <a:t>).</a:t>
            </a:r>
            <a:r>
              <a:rPr lang="it-IT" altLang="it-IT" sz="1800" dirty="0"/>
              <a:t/>
            </a:r>
            <a:br>
              <a:rPr lang="it-IT" altLang="it-IT" sz="1800" dirty="0"/>
            </a:br>
            <a:r>
              <a:rPr lang="it-IT" altLang="it-IT" sz="1800" dirty="0"/>
              <a:t>Per </a:t>
            </a:r>
            <a:r>
              <a:rPr lang="it-IT" altLang="it-IT" sz="1800" dirty="0">
                <a:solidFill>
                  <a:srgbClr val="FFFF00"/>
                </a:solidFill>
              </a:rPr>
              <a:t>calcolare in maniera accurata il </a:t>
            </a:r>
            <a:r>
              <a:rPr lang="it-IT" altLang="it-IT" sz="1800" b="1" dirty="0">
                <a:solidFill>
                  <a:srgbClr val="FFFF00"/>
                </a:solidFill>
              </a:rPr>
              <a:t>numero di atomi contenuti in una sfera</a:t>
            </a:r>
            <a:r>
              <a:rPr lang="it-IT" altLang="it-IT" sz="1800" b="1" dirty="0"/>
              <a:t> </a:t>
            </a:r>
            <a:r>
              <a:rPr lang="it-IT" altLang="it-IT" sz="1800" dirty="0"/>
              <a:t>(diametro </a:t>
            </a:r>
            <a:r>
              <a:rPr lang="it-IT" altLang="it-IT" sz="1800" dirty="0" smtClean="0">
                <a:sym typeface="Symbol" panose="05050102010706020507" pitchFamily="18" charset="2"/>
              </a:rPr>
              <a:t></a:t>
            </a:r>
            <a:r>
              <a:rPr lang="it-IT" altLang="it-IT" sz="1800" dirty="0" smtClean="0"/>
              <a:t>94-mm</a:t>
            </a:r>
            <a:r>
              <a:rPr lang="it-IT" altLang="it-IT" sz="1800" dirty="0"/>
              <a:t>) occorrono tecnologie e materiali molto speciali: </a:t>
            </a:r>
            <a:r>
              <a:rPr lang="it-IT" altLang="it-IT" sz="1800" dirty="0" smtClean="0"/>
              <a:t/>
            </a:r>
            <a:br>
              <a:rPr lang="it-IT" altLang="it-IT" sz="1800" dirty="0" smtClean="0"/>
            </a:br>
            <a:r>
              <a:rPr lang="it-IT" altLang="it-IT" sz="1800" dirty="0" smtClean="0"/>
              <a:t>nel </a:t>
            </a:r>
            <a:r>
              <a:rPr lang="it-IT" altLang="it-IT" sz="1800" b="1" u="sng" dirty="0" smtClean="0">
                <a:solidFill>
                  <a:srgbClr val="FFFF00"/>
                </a:solidFill>
              </a:rPr>
              <a:t>Progetto </a:t>
            </a:r>
            <a:r>
              <a:rPr lang="it-IT" altLang="it-IT" sz="1800" b="1" u="sng" dirty="0">
                <a:solidFill>
                  <a:srgbClr val="FFFF00"/>
                </a:solidFill>
              </a:rPr>
              <a:t>Avogadro</a:t>
            </a:r>
            <a:r>
              <a:rPr lang="it-IT" altLang="it-IT" sz="1800" b="1" dirty="0">
                <a:solidFill>
                  <a:srgbClr val="FFFF00"/>
                </a:solidFill>
              </a:rPr>
              <a:t> </a:t>
            </a:r>
            <a:r>
              <a:rPr lang="it-IT" altLang="it-IT" sz="1800" dirty="0"/>
              <a:t>si fanno misure sul manufatto </a:t>
            </a:r>
            <a:r>
              <a:rPr lang="it-IT" altLang="it-IT" sz="1800" dirty="0" smtClean="0"/>
              <a:t>sferico meglio </a:t>
            </a:r>
            <a:r>
              <a:rPr lang="it-IT" altLang="it-IT" sz="1800" dirty="0"/>
              <a:t>realizzato </a:t>
            </a:r>
            <a:br>
              <a:rPr lang="it-IT" altLang="it-IT" sz="1800" dirty="0"/>
            </a:br>
            <a:r>
              <a:rPr lang="it-IT" altLang="it-IT" sz="1800" dirty="0"/>
              <a:t>(una sfera di silicio “puro” la cui superficie è così liscia, </a:t>
            </a:r>
            <a:r>
              <a:rPr lang="it-IT" altLang="it-IT" sz="1800" dirty="0" err="1"/>
              <a:t>DEV</a:t>
            </a:r>
            <a:r>
              <a:rPr lang="it-IT" altLang="it-IT" sz="1800" baseline="-25000" dirty="0" err="1"/>
              <a:t>p</a:t>
            </a:r>
            <a:r>
              <a:rPr lang="it-IT" altLang="it-IT" sz="1800" baseline="-25000" dirty="0"/>
              <a:t>-p</a:t>
            </a:r>
            <a:r>
              <a:rPr lang="it-IT" altLang="it-IT" sz="1800" dirty="0"/>
              <a:t>=40nm!!, </a:t>
            </a:r>
            <a:br>
              <a:rPr lang="it-IT" altLang="it-IT" sz="1800" dirty="0"/>
            </a:br>
            <a:r>
              <a:rPr lang="it-IT" altLang="it-IT" sz="1800" dirty="0"/>
              <a:t>che se avesse le dimensioni del pianeta Terra, la distanza tra la montagna </a:t>
            </a:r>
            <a:br>
              <a:rPr lang="it-IT" altLang="it-IT" sz="1800" dirty="0"/>
            </a:br>
            <a:r>
              <a:rPr lang="it-IT" altLang="it-IT" sz="1800" dirty="0"/>
              <a:t>più alta e l’oceano più profondo sarebbe di solo 5 metri).</a:t>
            </a:r>
            <a:br>
              <a:rPr lang="it-IT" altLang="it-IT" sz="1800" dirty="0"/>
            </a:br>
            <a:endParaRPr lang="it-IT" altLang="it-IT" sz="1000" dirty="0"/>
          </a:p>
          <a:p>
            <a:pPr eaLnBrk="1" hangingPunct="1">
              <a:spcBef>
                <a:spcPct val="0"/>
              </a:spcBef>
              <a:buClrTx/>
              <a:buSzTx/>
              <a:buFontTx/>
              <a:buNone/>
            </a:pPr>
            <a:r>
              <a:rPr lang="it-IT" altLang="it-IT" sz="1800" dirty="0"/>
              <a:t>Le </a:t>
            </a:r>
            <a:r>
              <a:rPr lang="it-IT" altLang="it-IT" sz="1800" b="1" dirty="0">
                <a:solidFill>
                  <a:srgbClr val="FFFF00"/>
                </a:solidFill>
              </a:rPr>
              <a:t>sfere sono realizzate in silicio-28 monocristallino</a:t>
            </a:r>
            <a:r>
              <a:rPr lang="it-IT" altLang="it-IT" sz="1800" dirty="0">
                <a:solidFill>
                  <a:srgbClr val="FFFF00"/>
                </a:solidFill>
              </a:rPr>
              <a:t> di elevatissima purezza (99.9995%)</a:t>
            </a:r>
            <a:r>
              <a:rPr lang="it-IT" altLang="it-IT" sz="1800" dirty="0"/>
              <a:t>, con un minimo di altri isotopi </a:t>
            </a:r>
            <a:r>
              <a:rPr lang="it-IT" altLang="it-IT" sz="1800" dirty="0" smtClean="0"/>
              <a:t>(&lt;5 ppm) del </a:t>
            </a:r>
            <a:r>
              <a:rPr lang="it-IT" altLang="it-IT" sz="1800" dirty="0"/>
              <a:t>silicio naturale. </a:t>
            </a:r>
            <a:br>
              <a:rPr lang="it-IT" altLang="it-IT" sz="1800" dirty="0"/>
            </a:br>
            <a:r>
              <a:rPr lang="it-IT" altLang="it-IT" sz="1800" dirty="0"/>
              <a:t>Tale livello di purezza semplifica i calcoli assicurando che </a:t>
            </a:r>
            <a:r>
              <a:rPr lang="it-IT" altLang="it-IT" sz="1800" u="sng" dirty="0"/>
              <a:t>praticamente </a:t>
            </a:r>
            <a:br>
              <a:rPr lang="it-IT" altLang="it-IT" sz="1800" u="sng" dirty="0"/>
            </a:br>
            <a:r>
              <a:rPr lang="it-IT" altLang="it-IT" sz="1800" u="sng" dirty="0"/>
              <a:t>tutti gli atomi hanno la stessa identica massa e </a:t>
            </a:r>
            <a:r>
              <a:rPr lang="it-IT" altLang="it-IT" sz="1800" u="sng" dirty="0" smtClean="0"/>
              <a:t>dimensioni, così che </a:t>
            </a:r>
            <a:r>
              <a:rPr lang="it-IT" altLang="it-IT" sz="1800" u="sng" dirty="0"/>
              <a:t/>
            </a:r>
            <a:br>
              <a:rPr lang="it-IT" altLang="it-IT" sz="1800" u="sng" dirty="0"/>
            </a:br>
            <a:r>
              <a:rPr lang="it-IT" altLang="it-IT" sz="1800" u="sng" dirty="0">
                <a:solidFill>
                  <a:srgbClr val="FFFF00"/>
                </a:solidFill>
              </a:rPr>
              <a:t>la struttura monocristallina fornisce agli atomi una </a:t>
            </a:r>
            <a:r>
              <a:rPr lang="it-IT" altLang="it-IT" sz="1800" b="1" u="sng" dirty="0">
                <a:solidFill>
                  <a:srgbClr val="FFFF00"/>
                </a:solidFill>
              </a:rPr>
              <a:t>spaziatura ripetibile</a:t>
            </a:r>
            <a:r>
              <a:rPr lang="it-IT" altLang="it-IT" sz="1800" dirty="0"/>
              <a:t>. </a:t>
            </a:r>
            <a:br>
              <a:rPr lang="it-IT" altLang="it-IT" sz="1800" dirty="0"/>
            </a:br>
            <a:r>
              <a:rPr lang="it-IT" altLang="it-IT" sz="1800" dirty="0"/>
              <a:t>Il </a:t>
            </a:r>
            <a:r>
              <a:rPr lang="it-IT" altLang="it-IT" sz="1800" b="1" dirty="0">
                <a:solidFill>
                  <a:srgbClr val="FFFF00"/>
                </a:solidFill>
              </a:rPr>
              <a:t>diametro della sfera</a:t>
            </a:r>
            <a:r>
              <a:rPr lang="it-IT" altLang="it-IT" sz="1800" dirty="0"/>
              <a:t> viene </a:t>
            </a:r>
            <a:r>
              <a:rPr lang="it-IT" altLang="it-IT" sz="1800" dirty="0" smtClean="0"/>
              <a:t>misurato </a:t>
            </a:r>
            <a:r>
              <a:rPr lang="it-IT" altLang="it-IT" sz="1800" dirty="0"/>
              <a:t>mediante interferometri laser. </a:t>
            </a:r>
            <a:br>
              <a:rPr lang="it-IT" altLang="it-IT" sz="1800" dirty="0"/>
            </a:br>
            <a:r>
              <a:rPr lang="it-IT" altLang="it-IT" sz="1800" dirty="0"/>
              <a:t>Misure di cristallografia ai raggi-X </a:t>
            </a:r>
            <a:r>
              <a:rPr lang="it-IT" altLang="it-IT" sz="1800" dirty="0" err="1" smtClean="0"/>
              <a:t>fornisconi</a:t>
            </a:r>
            <a:r>
              <a:rPr lang="it-IT" altLang="it-IT" sz="1800" dirty="0" smtClean="0"/>
              <a:t> </a:t>
            </a:r>
            <a:r>
              <a:rPr lang="it-IT" altLang="it-IT" sz="1800" dirty="0"/>
              <a:t>l’immagine della </a:t>
            </a:r>
            <a:br>
              <a:rPr lang="it-IT" altLang="it-IT" sz="1800" dirty="0"/>
            </a:br>
            <a:r>
              <a:rPr lang="it-IT" altLang="it-IT" sz="1800" dirty="0"/>
              <a:t>struttura cristallina (</a:t>
            </a:r>
            <a:r>
              <a:rPr lang="it-IT" altLang="it-IT" sz="1800" b="1" dirty="0">
                <a:solidFill>
                  <a:srgbClr val="FFFF00"/>
                </a:solidFill>
              </a:rPr>
              <a:t>passo interatomico</a:t>
            </a:r>
            <a:r>
              <a:rPr lang="it-IT" altLang="it-IT" sz="1800" dirty="0"/>
              <a:t> </a:t>
            </a:r>
            <a:r>
              <a:rPr lang="it-IT" altLang="it-IT" sz="1800" dirty="0">
                <a:solidFill>
                  <a:srgbClr val="FFFF00"/>
                </a:solidFill>
              </a:rPr>
              <a:t>e quindi </a:t>
            </a:r>
            <a:r>
              <a:rPr lang="it-IT" altLang="it-IT" sz="1800" b="1" dirty="0">
                <a:solidFill>
                  <a:srgbClr val="FFFF00"/>
                </a:solidFill>
              </a:rPr>
              <a:t>#atomi/m</a:t>
            </a:r>
            <a:r>
              <a:rPr lang="it-IT" altLang="it-IT" sz="1800" b="1" baseline="30000" dirty="0">
                <a:solidFill>
                  <a:srgbClr val="FFFF00"/>
                </a:solidFill>
              </a:rPr>
              <a:t>3</a:t>
            </a:r>
            <a:r>
              <a:rPr lang="it-IT" altLang="it-IT" sz="1800" dirty="0"/>
              <a:t>). </a:t>
            </a:r>
            <a:br>
              <a:rPr lang="it-IT" altLang="it-IT" sz="1800" dirty="0"/>
            </a:br>
            <a:endParaRPr lang="it-IT" altLang="it-IT" sz="1000" dirty="0"/>
          </a:p>
          <a:p>
            <a:pPr eaLnBrk="1" hangingPunct="1">
              <a:spcBef>
                <a:spcPct val="0"/>
              </a:spcBef>
              <a:buClrTx/>
              <a:buSzTx/>
              <a:buFontTx/>
              <a:buNone/>
            </a:pPr>
            <a:r>
              <a:rPr lang="it-IT" altLang="it-IT" sz="1800" dirty="0"/>
              <a:t>Al momento esistono </a:t>
            </a:r>
            <a:r>
              <a:rPr lang="it-IT" altLang="it-IT" sz="1800" b="1" dirty="0"/>
              <a:t>2</a:t>
            </a:r>
            <a:r>
              <a:rPr lang="it-IT" altLang="it-IT" sz="1800" dirty="0"/>
              <a:t> di queste </a:t>
            </a:r>
            <a:r>
              <a:rPr lang="it-IT" altLang="it-IT" sz="1800" b="1" dirty="0" err="1"/>
              <a:t>supersfere</a:t>
            </a:r>
            <a:r>
              <a:rPr lang="it-IT" altLang="it-IT" sz="1800" dirty="0"/>
              <a:t>, con superfici lavorate da </a:t>
            </a:r>
            <a:br>
              <a:rPr lang="it-IT" altLang="it-IT" sz="1800" dirty="0"/>
            </a:br>
            <a:r>
              <a:rPr lang="it-IT" altLang="it-IT" sz="1800" dirty="0"/>
              <a:t>ultra-specialisti di ottica, per un </a:t>
            </a:r>
            <a:r>
              <a:rPr lang="it-IT" altLang="it-IT" sz="1800" dirty="0" smtClean="0"/>
              <a:t>valore </a:t>
            </a:r>
            <a:r>
              <a:rPr lang="it-IT" altLang="it-IT" sz="1800" dirty="0"/>
              <a:t>di </a:t>
            </a:r>
            <a:r>
              <a:rPr lang="it-IT" altLang="it-IT" sz="1800" b="1" dirty="0"/>
              <a:t>circa 6.5 M</a:t>
            </a:r>
            <a:r>
              <a:rPr lang="it-IT" altLang="it-IT" sz="1800" b="1" dirty="0" smtClean="0"/>
              <a:t>$... </a:t>
            </a:r>
            <a:r>
              <a:rPr lang="it-IT" altLang="it-IT" sz="1800" b="1" dirty="0"/>
              <a:t>’’al paio’’!</a:t>
            </a:r>
            <a:endParaRPr lang="it-IT" altLang="it-IT" sz="1800"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egnaposto piè di pagina 3"/>
          <p:cNvSpPr>
            <a:spLocks noGrp="1"/>
          </p:cNvSpPr>
          <p:nvPr>
            <p:ph type="ftr" sz="quarter" idx="10"/>
          </p:nvPr>
        </p:nvSpPr>
        <p:spPr/>
        <p:txBody>
          <a:bodyPr/>
          <a:lstStyle/>
          <a:p>
            <a:pPr>
              <a:defRPr/>
            </a:pPr>
            <a:r>
              <a:rPr lang="it-IT" altLang="it-IT"/>
              <a:t>Metrologia e Sistema Internazionale</a:t>
            </a:r>
          </a:p>
        </p:txBody>
      </p:sp>
      <p:sp>
        <p:nvSpPr>
          <p:cNvPr id="97284" name="AutoShape 11" descr="Risultati immagini per avogadro project"/>
          <p:cNvSpPr>
            <a:spLocks noChangeAspect="1" noChangeArrowheads="1"/>
          </p:cNvSpPr>
          <p:nvPr/>
        </p:nvSpPr>
        <p:spPr bwMode="auto">
          <a:xfrm>
            <a:off x="4076700" y="3068638"/>
            <a:ext cx="990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pic>
        <p:nvPicPr>
          <p:cNvPr id="97285" name="Picture 14" descr="220px-CGKilogram"/>
          <p:cNvPicPr>
            <a:picLocks noChangeAspect="1" noChangeArrowheads="1"/>
          </p:cNvPicPr>
          <p:nvPr/>
        </p:nvPicPr>
        <p:blipFill>
          <a:blip r:embed="rId3">
            <a:extLst>
              <a:ext uri="{28A0092B-C50C-407E-A947-70E740481C1C}">
                <a14:useLocalDpi xmlns:a14="http://schemas.microsoft.com/office/drawing/2010/main" val="0"/>
              </a:ext>
            </a:extLst>
          </a:blip>
          <a:srcRect l="18039" r="16750" b="8803"/>
          <a:stretch>
            <a:fillRect/>
          </a:stretch>
        </p:blipFill>
        <p:spPr bwMode="auto">
          <a:xfrm>
            <a:off x="1389063" y="2652713"/>
            <a:ext cx="1319212" cy="135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uppo 4"/>
          <p:cNvGrpSpPr>
            <a:grpSpLocks/>
          </p:cNvGrpSpPr>
          <p:nvPr/>
        </p:nvGrpSpPr>
        <p:grpSpPr bwMode="auto">
          <a:xfrm>
            <a:off x="2573338" y="1106488"/>
            <a:ext cx="5873750" cy="3930650"/>
            <a:chOff x="2573338" y="1106488"/>
            <a:chExt cx="5873750" cy="3931100"/>
          </a:xfrm>
        </p:grpSpPr>
        <p:pic>
          <p:nvPicPr>
            <p:cNvPr id="97297" name="Picture 13" descr="ANd9GcRaMPBLQKwxraHsarnwxT9TyYfQq9_Ma3UgC1McwIK6OnLJIg-XG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8650" y="1106488"/>
              <a:ext cx="4008438" cy="292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98" name="AutoShape 16"/>
            <p:cNvSpPr>
              <a:spLocks noChangeArrowheads="1"/>
            </p:cNvSpPr>
            <p:nvPr/>
          </p:nvSpPr>
          <p:spPr bwMode="auto">
            <a:xfrm>
              <a:off x="2573338" y="2928938"/>
              <a:ext cx="2586037" cy="639762"/>
            </a:xfrm>
            <a:prstGeom prst="rightArrow">
              <a:avLst>
                <a:gd name="adj1" fmla="val 50000"/>
                <a:gd name="adj2" fmla="val 101055"/>
              </a:avLst>
            </a:prstGeom>
            <a:solidFill>
              <a:srgbClr val="FFFF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sp>
          <p:nvSpPr>
            <p:cNvPr id="273427" name="Rectangle 19"/>
            <p:cNvSpPr>
              <a:spLocks noChangeArrowheads="1"/>
            </p:cNvSpPr>
            <p:nvPr/>
          </p:nvSpPr>
          <p:spPr bwMode="auto">
            <a:xfrm>
              <a:off x="4681537" y="4043699"/>
              <a:ext cx="3201221" cy="993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b="1" dirty="0" smtClean="0">
                  <a:latin typeface="Book Antiqua" panose="02040602050305030304" pitchFamily="18" charset="0"/>
                  <a:sym typeface="Symbol" panose="05050102010706020507" pitchFamily="18" charset="2"/>
                </a:rPr>
                <a:t>Questo non sarà il kilogrammo!</a:t>
              </a:r>
            </a:p>
          </p:txBody>
        </p:sp>
      </p:grpSp>
      <p:sp>
        <p:nvSpPr>
          <p:cNvPr id="13" name="Rectangle 19"/>
          <p:cNvSpPr>
            <a:spLocks noChangeArrowheads="1"/>
          </p:cNvSpPr>
          <p:nvPr/>
        </p:nvSpPr>
        <p:spPr bwMode="auto">
          <a:xfrm>
            <a:off x="523875" y="1411288"/>
            <a:ext cx="3008313" cy="99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b="1" dirty="0" smtClean="0">
                <a:latin typeface="Book Antiqua" panose="02040602050305030304" pitchFamily="18" charset="0"/>
                <a:sym typeface="Symbol" panose="05050102010706020507" pitchFamily="18" charset="2"/>
              </a:rPr>
              <a:t>Questo era</a:t>
            </a:r>
            <a:br>
              <a:rPr lang="it-IT" altLang="it-IT" b="1" dirty="0" smtClean="0">
                <a:latin typeface="Book Antiqua" panose="02040602050305030304" pitchFamily="18" charset="0"/>
                <a:sym typeface="Symbol" panose="05050102010706020507" pitchFamily="18" charset="2"/>
              </a:rPr>
            </a:br>
            <a:r>
              <a:rPr lang="it-IT" altLang="it-IT" b="1" dirty="0" smtClean="0">
                <a:latin typeface="Book Antiqua" panose="02040602050305030304" pitchFamily="18" charset="0"/>
                <a:sym typeface="Symbol" panose="05050102010706020507" pitchFamily="18" charset="2"/>
              </a:rPr>
              <a:t>il kilogrammo</a:t>
            </a:r>
          </a:p>
        </p:txBody>
      </p:sp>
      <p:grpSp>
        <p:nvGrpSpPr>
          <p:cNvPr id="4" name="Gruppo 3"/>
          <p:cNvGrpSpPr>
            <a:grpSpLocks/>
          </p:cNvGrpSpPr>
          <p:nvPr/>
        </p:nvGrpSpPr>
        <p:grpSpPr bwMode="auto">
          <a:xfrm>
            <a:off x="6010275" y="4994275"/>
            <a:ext cx="3298825" cy="1663700"/>
            <a:chOff x="6010275" y="4994358"/>
            <a:chExt cx="3298482" cy="1663617"/>
          </a:xfrm>
        </p:grpSpPr>
        <p:pic>
          <p:nvPicPr>
            <p:cNvPr id="97294" name="Picture 22" descr="1370505110338_a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10275" y="5422900"/>
              <a:ext cx="1403350" cy="123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95" name="AutoShape 16"/>
            <p:cNvSpPr>
              <a:spLocks noChangeArrowheads="1"/>
            </p:cNvSpPr>
            <p:nvPr/>
          </p:nvSpPr>
          <p:spPr bwMode="auto">
            <a:xfrm rot="8256137">
              <a:off x="7132117" y="4994358"/>
              <a:ext cx="1305025" cy="535657"/>
            </a:xfrm>
            <a:prstGeom prst="rightArrow">
              <a:avLst>
                <a:gd name="adj1" fmla="val 50000"/>
                <a:gd name="adj2" fmla="val 101050"/>
              </a:avLst>
            </a:prstGeom>
            <a:solidFill>
              <a:srgbClr val="FFFF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sp>
          <p:nvSpPr>
            <p:cNvPr id="16" name="Rectangle 19"/>
            <p:cNvSpPr>
              <a:spLocks noChangeArrowheads="1"/>
            </p:cNvSpPr>
            <p:nvPr/>
          </p:nvSpPr>
          <p:spPr bwMode="auto">
            <a:xfrm>
              <a:off x="7418242" y="5542019"/>
              <a:ext cx="1890515" cy="9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b="1" dirty="0" smtClean="0">
                  <a:latin typeface="Book Antiqua" panose="02040602050305030304" pitchFamily="18" charset="0"/>
                  <a:sym typeface="Symbol" panose="05050102010706020507" pitchFamily="18" charset="2"/>
                </a:rPr>
                <a:t>neanche questo…</a:t>
              </a:r>
            </a:p>
          </p:txBody>
        </p:sp>
      </p:grpSp>
      <p:grpSp>
        <p:nvGrpSpPr>
          <p:cNvPr id="6" name="Gruppo 5"/>
          <p:cNvGrpSpPr>
            <a:grpSpLocks/>
          </p:cNvGrpSpPr>
          <p:nvPr/>
        </p:nvGrpSpPr>
        <p:grpSpPr bwMode="auto">
          <a:xfrm>
            <a:off x="-31750" y="4476750"/>
            <a:ext cx="5970588" cy="2135188"/>
            <a:chOff x="-31716" y="4477299"/>
            <a:chExt cx="5971197" cy="2134650"/>
          </a:xfrm>
        </p:grpSpPr>
        <p:sp>
          <p:nvSpPr>
            <p:cNvPr id="273426" name="Rectangle 18"/>
            <p:cNvSpPr>
              <a:spLocks noChangeArrowheads="1"/>
            </p:cNvSpPr>
            <p:nvPr/>
          </p:nvSpPr>
          <p:spPr bwMode="auto">
            <a:xfrm>
              <a:off x="37" y="4477299"/>
              <a:ext cx="5766388" cy="99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endParaRPr lang="it-IT" altLang="it-IT" sz="2400" b="1" dirty="0" smtClean="0">
                <a:solidFill>
                  <a:srgbClr val="FFFF00"/>
                </a:solidFill>
                <a:latin typeface="Book Antiqua" panose="02040602050305030304" pitchFamily="18" charset="0"/>
                <a:sym typeface="Symbol" panose="05050102010706020507" pitchFamily="18" charset="2"/>
              </a:endParaRPr>
            </a:p>
            <a:p>
              <a:pPr eaLnBrk="1" hangingPunct="1">
                <a:lnSpc>
                  <a:spcPct val="90000"/>
                </a:lnSpc>
                <a:buClr>
                  <a:schemeClr val="tx1"/>
                </a:buClr>
                <a:buFontTx/>
                <a:buNone/>
                <a:defRPr/>
              </a:pPr>
              <a:r>
                <a:rPr lang="it-IT" altLang="it-IT" b="1" dirty="0">
                  <a:solidFill>
                    <a:srgbClr val="FFFF00"/>
                  </a:solidFill>
                  <a:latin typeface="Book Antiqua" panose="02040602050305030304" pitchFamily="18" charset="0"/>
                  <a:sym typeface="Symbol" panose="05050102010706020507" pitchFamily="18" charset="2"/>
                </a:rPr>
                <a:t> </a:t>
              </a:r>
              <a:r>
                <a:rPr lang="it-IT" altLang="it-IT" b="1" dirty="0" smtClean="0">
                  <a:solidFill>
                    <a:srgbClr val="FFFF00"/>
                  </a:solidFill>
                  <a:latin typeface="Book Antiqua" panose="02040602050305030304" pitchFamily="18" charset="0"/>
                  <a:sym typeface="Symbol" panose="05050102010706020507" pitchFamily="18" charset="2"/>
                </a:rPr>
                <a:t>Si ricava il kilogrammo!</a:t>
              </a:r>
            </a:p>
          </p:txBody>
        </p:sp>
        <p:sp>
          <p:nvSpPr>
            <p:cNvPr id="273431" name="Rectangle 23"/>
            <p:cNvSpPr>
              <a:spLocks noChangeArrowheads="1"/>
            </p:cNvSpPr>
            <p:nvPr/>
          </p:nvSpPr>
          <p:spPr bwMode="auto">
            <a:xfrm>
              <a:off x="-31716" y="5407340"/>
              <a:ext cx="4964619" cy="1204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20000"/>
                <a:buChar char="•"/>
                <a:tabLst>
                  <a:tab pos="5197475" algn="l"/>
                </a:tabLst>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tabLst>
                  <a:tab pos="5197475" algn="l"/>
                </a:tabLst>
                <a:defRPr sz="2800">
                  <a:solidFill>
                    <a:schemeClr val="tx1"/>
                  </a:solidFill>
                  <a:latin typeface="Tahoma" panose="020B0604030504040204" pitchFamily="34" charset="0"/>
                </a:defRPr>
              </a:lvl2pPr>
              <a:lvl3pPr marL="1143000" indent="-228600">
                <a:spcBef>
                  <a:spcPct val="20000"/>
                </a:spcBef>
                <a:buClr>
                  <a:schemeClr val="hlink"/>
                </a:buClr>
                <a:buSzPct val="120000"/>
                <a:buChar char="•"/>
                <a:tabLst>
                  <a:tab pos="5197475" algn="l"/>
                </a:tabLst>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tabLst>
                  <a:tab pos="5197475" algn="l"/>
                </a:tabLst>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9pPr>
            </a:lstStyle>
            <a:p>
              <a:pPr algn="r" eaLnBrk="1" hangingPunct="1">
                <a:lnSpc>
                  <a:spcPct val="90000"/>
                </a:lnSpc>
                <a:buClr>
                  <a:schemeClr val="tx1"/>
                </a:buClr>
                <a:buFontTx/>
                <a:buNone/>
                <a:defRPr/>
              </a:pPr>
              <a:r>
                <a:rPr lang="it-IT" altLang="it-IT" sz="2400" b="1" dirty="0" smtClean="0">
                  <a:effectLst>
                    <a:outerShdw blurRad="38100" dist="38100" dir="2700000" algn="tl">
                      <a:srgbClr val="000000"/>
                    </a:outerShdw>
                  </a:effectLst>
                  <a:latin typeface="Book Antiqua" panose="02040602050305030304" pitchFamily="18" charset="0"/>
                  <a:sym typeface="Symbol" panose="05050102010706020507" pitchFamily="18" charset="2"/>
                </a:rPr>
                <a:t>J.C. Maxwell “proprietà di atomi”</a:t>
              </a:r>
            </a:p>
            <a:p>
              <a:pPr algn="r" eaLnBrk="1" hangingPunct="1">
                <a:lnSpc>
                  <a:spcPct val="90000"/>
                </a:lnSpc>
                <a:buClr>
                  <a:schemeClr val="tx1"/>
                </a:buClr>
                <a:buFontTx/>
                <a:buNone/>
                <a:defRPr/>
              </a:pPr>
              <a:r>
                <a:rPr lang="it-IT" altLang="it-IT" sz="2400" b="1" dirty="0" smtClean="0">
                  <a:effectLst>
                    <a:outerShdw blurRad="38100" dist="38100" dir="2700000" algn="tl">
                      <a:srgbClr val="000000"/>
                    </a:outerShdw>
                  </a:effectLst>
                  <a:latin typeface="Book Antiqua" panose="02040602050305030304" pitchFamily="18" charset="0"/>
                  <a:sym typeface="Symbol" panose="05050102010706020507" pitchFamily="18" charset="2"/>
                </a:rPr>
                <a:t>e  </a:t>
              </a:r>
              <a:r>
                <a:rPr lang="it-IT" altLang="it-IT" sz="2400" b="1" u="sng" dirty="0" smtClean="0">
                  <a:solidFill>
                    <a:srgbClr val="FFFF00"/>
                  </a:solidFill>
                  <a:effectLst>
                    <a:outerShdw blurRad="38100" dist="38100" dir="2700000" algn="tl">
                      <a:srgbClr val="000000"/>
                    </a:outerShdw>
                  </a:effectLst>
                  <a:latin typeface="Book Antiqua" panose="02040602050305030304" pitchFamily="18" charset="0"/>
                  <a:sym typeface="Symbol" panose="05050102010706020507" pitchFamily="18" charset="2"/>
                </a:rPr>
                <a:t>COSTANTI DI NATURA</a:t>
              </a:r>
            </a:p>
            <a:p>
              <a:pPr algn="r" eaLnBrk="1" hangingPunct="1">
                <a:lnSpc>
                  <a:spcPct val="90000"/>
                </a:lnSpc>
                <a:buClr>
                  <a:schemeClr val="tx1"/>
                </a:buClr>
                <a:buFontTx/>
                <a:buNone/>
                <a:defRPr/>
              </a:pPr>
              <a:r>
                <a:rPr lang="en-US" altLang="it-IT" sz="2400" b="1" dirty="0" err="1" smtClean="0">
                  <a:effectLst>
                    <a:outerShdw blurRad="38100" dist="38100" dir="2700000" algn="tl">
                      <a:srgbClr val="000000"/>
                    </a:outerShdw>
                  </a:effectLst>
                  <a:latin typeface="Book Antiqua" panose="02040602050305030304" pitchFamily="18" charset="0"/>
                  <a:sym typeface="Symbol" panose="05050102010706020507" pitchFamily="18" charset="2"/>
                </a:rPr>
                <a:t>Δ</a:t>
              </a:r>
              <a:r>
                <a:rPr lang="en-US" altLang="it-IT" sz="2400" b="1" i="1" dirty="0" err="1" smtClean="0">
                  <a:effectLst>
                    <a:outerShdw blurRad="38100" dist="38100" dir="2700000" algn="tl">
                      <a:srgbClr val="000000"/>
                    </a:outerShdw>
                  </a:effectLst>
                  <a:latin typeface="Book Antiqua" panose="02040602050305030304" pitchFamily="18" charset="0"/>
                  <a:sym typeface="Symbol" panose="05050102010706020507" pitchFamily="18" charset="2"/>
                </a:rPr>
                <a:t>ν</a:t>
              </a:r>
              <a:r>
                <a:rPr lang="en-US" altLang="it-IT" sz="2400" b="1" dirty="0" smtClean="0">
                  <a:effectLst>
                    <a:outerShdw blurRad="38100" dist="38100" dir="2700000" algn="tl">
                      <a:srgbClr val="000000"/>
                    </a:outerShdw>
                  </a:effectLst>
                  <a:latin typeface="Book Antiqua" panose="02040602050305030304" pitchFamily="18" charset="0"/>
                  <a:sym typeface="Symbol" panose="05050102010706020507" pitchFamily="18" charset="2"/>
                </a:rPr>
                <a:t>(</a:t>
              </a:r>
              <a:r>
                <a:rPr lang="en-US" altLang="it-IT" sz="2400" b="1" baseline="30000" dirty="0" smtClean="0">
                  <a:effectLst>
                    <a:outerShdw blurRad="38100" dist="38100" dir="2700000" algn="tl">
                      <a:srgbClr val="000000"/>
                    </a:outerShdw>
                  </a:effectLst>
                  <a:latin typeface="Book Antiqua" panose="02040602050305030304" pitchFamily="18" charset="0"/>
                  <a:sym typeface="Symbol" panose="05050102010706020507" pitchFamily="18" charset="2"/>
                </a:rPr>
                <a:t>133</a:t>
              </a:r>
              <a:r>
                <a:rPr lang="en-US" altLang="it-IT" sz="2400" b="1" dirty="0" smtClean="0">
                  <a:effectLst>
                    <a:outerShdw blurRad="38100" dist="38100" dir="2700000" algn="tl">
                      <a:srgbClr val="000000"/>
                    </a:outerShdw>
                  </a:effectLst>
                  <a:latin typeface="Book Antiqua" panose="02040602050305030304" pitchFamily="18" charset="0"/>
                  <a:sym typeface="Symbol" panose="05050102010706020507" pitchFamily="18" charset="2"/>
                </a:rPr>
                <a:t>Cs)</a:t>
              </a:r>
              <a:r>
                <a:rPr lang="en-US" altLang="it-IT" sz="2400" b="1" baseline="-25000" dirty="0" err="1" smtClean="0">
                  <a:effectLst>
                    <a:outerShdw blurRad="38100" dist="38100" dir="2700000" algn="tl">
                      <a:srgbClr val="000000"/>
                    </a:outerShdw>
                  </a:effectLst>
                  <a:latin typeface="Book Antiqua" panose="02040602050305030304" pitchFamily="18" charset="0"/>
                  <a:sym typeface="Symbol" panose="05050102010706020507" pitchFamily="18" charset="2"/>
                </a:rPr>
                <a:t>hfs</a:t>
              </a:r>
              <a:r>
                <a:rPr lang="en-US" altLang="it-IT" sz="2400" b="1" dirty="0" smtClean="0">
                  <a:effectLst>
                    <a:outerShdw blurRad="38100" dist="38100" dir="2700000" algn="tl">
                      <a:srgbClr val="000000"/>
                    </a:outerShdw>
                  </a:effectLst>
                  <a:latin typeface="Book Antiqua" panose="02040602050305030304" pitchFamily="18" charset="0"/>
                  <a:sym typeface="Symbol" panose="05050102010706020507" pitchFamily="18" charset="2"/>
                </a:rPr>
                <a:t>, </a:t>
              </a:r>
              <a:r>
                <a:rPr lang="en-US" altLang="it-IT" sz="2400" b="1" i="1" dirty="0" smtClean="0">
                  <a:effectLst>
                    <a:outerShdw blurRad="38100" dist="38100" dir="2700000" algn="tl">
                      <a:srgbClr val="000000"/>
                    </a:outerShdw>
                  </a:effectLst>
                  <a:latin typeface="Book Antiqua" panose="02040602050305030304" pitchFamily="18" charset="0"/>
                  <a:sym typeface="Symbol" panose="05050102010706020507" pitchFamily="18" charset="2"/>
                </a:rPr>
                <a:t>c</a:t>
              </a:r>
              <a:r>
                <a:rPr lang="en-US" altLang="it-IT" sz="2400" b="1" dirty="0" smtClean="0">
                  <a:effectLst>
                    <a:outerShdw blurRad="38100" dist="38100" dir="2700000" algn="tl">
                      <a:srgbClr val="000000"/>
                    </a:outerShdw>
                  </a:effectLst>
                  <a:latin typeface="Book Antiqua" panose="02040602050305030304" pitchFamily="18" charset="0"/>
                  <a:sym typeface="Symbol" panose="05050102010706020507" pitchFamily="18" charset="2"/>
                </a:rPr>
                <a:t>, </a:t>
              </a:r>
              <a:r>
                <a:rPr lang="en-US" altLang="it-IT" sz="2400" b="1" i="1" dirty="0" smtClean="0">
                  <a:solidFill>
                    <a:srgbClr val="FFFF00"/>
                  </a:solidFill>
                  <a:effectLst>
                    <a:outerShdw blurRad="38100" dist="38100" dir="2700000" algn="tl">
                      <a:srgbClr val="000000"/>
                    </a:outerShdw>
                  </a:effectLst>
                  <a:latin typeface="Book Antiqua" panose="02040602050305030304" pitchFamily="18" charset="0"/>
                  <a:sym typeface="Symbol" panose="05050102010706020507" pitchFamily="18" charset="2"/>
                </a:rPr>
                <a:t>h</a:t>
              </a:r>
              <a:r>
                <a:rPr lang="en-US" altLang="it-IT" sz="2400" b="1" dirty="0" smtClean="0">
                  <a:effectLst>
                    <a:outerShdw blurRad="38100" dist="38100" dir="2700000" algn="tl">
                      <a:srgbClr val="000000"/>
                    </a:outerShdw>
                  </a:effectLst>
                  <a:latin typeface="Book Antiqua" panose="02040602050305030304" pitchFamily="18" charset="0"/>
                  <a:sym typeface="Symbol" panose="05050102010706020507" pitchFamily="18" charset="2"/>
                </a:rPr>
                <a:t>, </a:t>
              </a:r>
              <a:r>
                <a:rPr lang="en-US" altLang="it-IT" sz="2400" b="1" i="1" dirty="0" smtClean="0">
                  <a:effectLst>
                    <a:outerShdw blurRad="38100" dist="38100" dir="2700000" algn="tl">
                      <a:srgbClr val="000000"/>
                    </a:outerShdw>
                  </a:effectLst>
                  <a:latin typeface="Book Antiqua" panose="02040602050305030304" pitchFamily="18" charset="0"/>
                  <a:sym typeface="Symbol" panose="05050102010706020507" pitchFamily="18" charset="2"/>
                </a:rPr>
                <a:t>e</a:t>
              </a:r>
              <a:r>
                <a:rPr lang="en-US" altLang="it-IT" sz="2400" b="1" dirty="0" smtClean="0">
                  <a:effectLst>
                    <a:outerShdw blurRad="38100" dist="38100" dir="2700000" algn="tl">
                      <a:srgbClr val="000000"/>
                    </a:outerShdw>
                  </a:effectLst>
                  <a:latin typeface="Book Antiqua" panose="02040602050305030304" pitchFamily="18" charset="0"/>
                  <a:sym typeface="Symbol" panose="05050102010706020507" pitchFamily="18" charset="2"/>
                </a:rPr>
                <a:t>, </a:t>
              </a:r>
              <a:r>
                <a:rPr lang="en-US" altLang="it-IT" sz="2400" b="1" i="1" dirty="0" smtClean="0">
                  <a:effectLst>
                    <a:outerShdw blurRad="38100" dist="38100" dir="2700000" algn="tl">
                      <a:srgbClr val="000000"/>
                    </a:outerShdw>
                  </a:effectLst>
                  <a:latin typeface="Book Antiqua" panose="02040602050305030304" pitchFamily="18" charset="0"/>
                  <a:sym typeface="Symbol" panose="05050102010706020507" pitchFamily="18" charset="2"/>
                </a:rPr>
                <a:t>k</a:t>
              </a:r>
              <a:r>
                <a:rPr lang="en-US" altLang="it-IT" sz="2400" b="1" baseline="-25000" dirty="0" smtClean="0">
                  <a:effectLst>
                    <a:outerShdw blurRad="38100" dist="38100" dir="2700000" algn="tl">
                      <a:srgbClr val="000000"/>
                    </a:outerShdw>
                  </a:effectLst>
                  <a:latin typeface="Book Antiqua" panose="02040602050305030304" pitchFamily="18" charset="0"/>
                  <a:sym typeface="Symbol" panose="05050102010706020507" pitchFamily="18" charset="2"/>
                </a:rPr>
                <a:t>B</a:t>
              </a:r>
              <a:r>
                <a:rPr lang="en-US" altLang="it-IT" sz="2400" b="1" dirty="0" smtClean="0">
                  <a:effectLst>
                    <a:outerShdw blurRad="38100" dist="38100" dir="2700000" algn="tl">
                      <a:srgbClr val="000000"/>
                    </a:outerShdw>
                  </a:effectLst>
                  <a:latin typeface="Book Antiqua" panose="02040602050305030304" pitchFamily="18" charset="0"/>
                  <a:sym typeface="Symbol" panose="05050102010706020507" pitchFamily="18" charset="2"/>
                </a:rPr>
                <a:t>, </a:t>
              </a:r>
              <a:r>
                <a:rPr lang="en-US" altLang="it-IT" sz="2400" b="1" i="1" dirty="0" smtClean="0">
                  <a:effectLst>
                    <a:outerShdw blurRad="38100" dist="38100" dir="2700000" algn="tl">
                      <a:srgbClr val="000000"/>
                    </a:outerShdw>
                  </a:effectLst>
                  <a:latin typeface="Book Antiqua" panose="02040602050305030304" pitchFamily="18" charset="0"/>
                  <a:sym typeface="Symbol" panose="05050102010706020507" pitchFamily="18" charset="2"/>
                </a:rPr>
                <a:t>N</a:t>
              </a:r>
              <a:r>
                <a:rPr lang="en-US" altLang="it-IT" sz="2400" b="1" baseline="-25000" dirty="0" smtClean="0">
                  <a:effectLst>
                    <a:outerShdw blurRad="38100" dist="38100" dir="2700000" algn="tl">
                      <a:srgbClr val="000000"/>
                    </a:outerShdw>
                  </a:effectLst>
                  <a:latin typeface="Book Antiqua" panose="02040602050305030304" pitchFamily="18" charset="0"/>
                  <a:sym typeface="Symbol" panose="05050102010706020507" pitchFamily="18" charset="2"/>
                </a:rPr>
                <a:t>A</a:t>
              </a:r>
              <a:r>
                <a:rPr lang="en-US" altLang="it-IT" sz="2400" b="1" dirty="0" smtClean="0">
                  <a:effectLst>
                    <a:outerShdw blurRad="38100" dist="38100" dir="2700000" algn="tl">
                      <a:srgbClr val="000000"/>
                    </a:outerShdw>
                  </a:effectLst>
                  <a:latin typeface="Book Antiqua" panose="02040602050305030304" pitchFamily="18" charset="0"/>
                  <a:sym typeface="Symbol" panose="05050102010706020507" pitchFamily="18" charset="2"/>
                </a:rPr>
                <a:t>, </a:t>
              </a:r>
              <a:r>
                <a:rPr lang="en-US" altLang="it-IT" sz="2400" b="1" i="1" dirty="0" err="1" smtClean="0">
                  <a:effectLst>
                    <a:outerShdw blurRad="38100" dist="38100" dir="2700000" algn="tl">
                      <a:srgbClr val="000000"/>
                    </a:outerShdw>
                  </a:effectLst>
                  <a:latin typeface="Book Antiqua" panose="02040602050305030304" pitchFamily="18" charset="0"/>
                  <a:sym typeface="Symbol" panose="05050102010706020507" pitchFamily="18" charset="2"/>
                </a:rPr>
                <a:t>K</a:t>
              </a:r>
              <a:r>
                <a:rPr lang="en-US" altLang="it-IT" sz="2400" b="1" baseline="-25000" dirty="0" err="1" smtClean="0">
                  <a:effectLst>
                    <a:outerShdw blurRad="38100" dist="38100" dir="2700000" algn="tl">
                      <a:srgbClr val="000000"/>
                    </a:outerShdw>
                  </a:effectLst>
                  <a:latin typeface="Book Antiqua" panose="02040602050305030304" pitchFamily="18" charset="0"/>
                  <a:sym typeface="Symbol" panose="05050102010706020507" pitchFamily="18" charset="2"/>
                </a:rPr>
                <a:t>cd</a:t>
              </a:r>
              <a:r>
                <a:rPr lang="en-US" altLang="it-IT" sz="2400" dirty="0" smtClean="0">
                  <a:latin typeface="Book Antiqua" panose="02040602050305030304" pitchFamily="18" charset="0"/>
                  <a:sym typeface="Symbol" panose="05050102010706020507" pitchFamily="18" charset="2"/>
                </a:rPr>
                <a:t> </a:t>
              </a:r>
              <a:endParaRPr lang="it-IT" altLang="it-IT" sz="2400" dirty="0" smtClean="0">
                <a:latin typeface="Book Antiqua" panose="02040602050305030304" pitchFamily="18" charset="0"/>
                <a:sym typeface="Symbol" panose="05050102010706020507" pitchFamily="18" charset="2"/>
              </a:endParaRPr>
            </a:p>
          </p:txBody>
        </p:sp>
        <p:sp>
          <p:nvSpPr>
            <p:cNvPr id="97293" name="AutoShape 16"/>
            <p:cNvSpPr>
              <a:spLocks noChangeArrowheads="1"/>
            </p:cNvSpPr>
            <p:nvPr/>
          </p:nvSpPr>
          <p:spPr bwMode="auto">
            <a:xfrm rot="10800000">
              <a:off x="4933190" y="5719762"/>
              <a:ext cx="1006291" cy="639762"/>
            </a:xfrm>
            <a:prstGeom prst="rightArrow">
              <a:avLst>
                <a:gd name="adj1" fmla="val 50000"/>
                <a:gd name="adj2" fmla="val 101052"/>
              </a:avLst>
            </a:prstGeom>
            <a:solidFill>
              <a:srgbClr val="FFFF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grpSp>
      <p:sp>
        <p:nvSpPr>
          <p:cNvPr id="28" name="Rectangle 2"/>
          <p:cNvSpPr>
            <a:spLocks noGrp="1" noChangeArrowheads="1"/>
          </p:cNvSpPr>
          <p:nvPr>
            <p:ph type="title"/>
          </p:nvPr>
        </p:nvSpPr>
        <p:spPr>
          <a:xfrm>
            <a:off x="0" y="-42863"/>
            <a:ext cx="9144000" cy="1058863"/>
          </a:xfrm>
        </p:spPr>
        <p:txBody>
          <a:bodyPr/>
          <a:lstStyle/>
          <a:p>
            <a:pPr algn="ctr" eaLnBrk="1" hangingPunct="1">
              <a:defRPr/>
            </a:pPr>
            <a:r>
              <a:rPr lang="it-IT" altLang="it-IT" sz="4000" baseline="30000" dirty="0" smtClean="0">
                <a:solidFill>
                  <a:srgbClr val="969696"/>
                </a:solidFill>
                <a:latin typeface="Book Antiqua" panose="02040602050305030304" pitchFamily="18" charset="0"/>
              </a:rPr>
              <a:t>*</a:t>
            </a:r>
            <a:r>
              <a:rPr lang="it-IT" altLang="it-IT" sz="4000" dirty="0" smtClean="0">
                <a:solidFill>
                  <a:srgbClr val="969696"/>
                </a:solidFill>
                <a:latin typeface="Book Antiqua" panose="02040602050305030304" pitchFamily="18" charset="0"/>
              </a:rPr>
              <a:t>NUOVO KILOGRAMMO: DA </a:t>
            </a:r>
            <a:r>
              <a:rPr lang="it-IT" altLang="it-IT" sz="4000" i="1" dirty="0" smtClean="0">
                <a:solidFill>
                  <a:srgbClr val="969696"/>
                </a:solidFill>
                <a:latin typeface="Book Antiqua" panose="02040602050305030304" pitchFamily="18" charset="0"/>
              </a:rPr>
              <a:t>h</a:t>
            </a:r>
            <a:endParaRPr lang="it-IT" altLang="it-IT" sz="2800" i="1" baseline="-25000" dirty="0" smtClean="0">
              <a:solidFill>
                <a:srgbClr val="969696"/>
              </a:solidFill>
              <a:latin typeface="Book Antiqua" panose="020406020503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53" presetClass="entr" presetSubtype="16"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egnaposto piè di pagina 3"/>
          <p:cNvSpPr>
            <a:spLocks noGrp="1"/>
          </p:cNvSpPr>
          <p:nvPr>
            <p:ph type="ftr" sz="quarter" idx="10"/>
          </p:nvPr>
        </p:nvSpPr>
        <p:spPr/>
        <p:txBody>
          <a:bodyPr/>
          <a:lstStyle/>
          <a:p>
            <a:pPr>
              <a:defRPr/>
            </a:pPr>
            <a:r>
              <a:rPr lang="it-IT" altLang="it-IT"/>
              <a:t>Metrologia e Sistema Internazionale</a:t>
            </a:r>
          </a:p>
        </p:txBody>
      </p:sp>
      <p:sp>
        <p:nvSpPr>
          <p:cNvPr id="95236" name="Rectangle 3"/>
          <p:cNvSpPr>
            <a:spLocks noChangeArrowheads="1"/>
          </p:cNvSpPr>
          <p:nvPr/>
        </p:nvSpPr>
        <p:spPr bwMode="auto">
          <a:xfrm>
            <a:off x="0" y="15430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sp>
        <p:nvSpPr>
          <p:cNvPr id="95237" name="AutoShape 4" descr="Risultati immagini per avogadro project"/>
          <p:cNvSpPr>
            <a:spLocks noChangeAspect="1" noChangeArrowheads="1"/>
          </p:cNvSpPr>
          <p:nvPr/>
        </p:nvSpPr>
        <p:spPr bwMode="auto">
          <a:xfrm>
            <a:off x="4076700" y="3089275"/>
            <a:ext cx="990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pic>
        <p:nvPicPr>
          <p:cNvPr id="287749" name="Picture 5" descr="ANd9GcRaMPBLQKwxraHsarnwxT9TyYfQq9_Ma3UgC1McwIK6OnLJIg-XGQ"/>
          <p:cNvPicPr>
            <a:picLocks noChangeAspect="1" noChangeArrowheads="1"/>
          </p:cNvPicPr>
          <p:nvPr/>
        </p:nvPicPr>
        <p:blipFill>
          <a:blip r:embed="rId3">
            <a:extLst>
              <a:ext uri="{28A0092B-C50C-407E-A947-70E740481C1C}">
                <a14:useLocalDpi xmlns:a14="http://schemas.microsoft.com/office/drawing/2010/main" val="0"/>
              </a:ext>
            </a:extLst>
          </a:blip>
          <a:srcRect l="14371" t="47244" r="43112"/>
          <a:stretch>
            <a:fillRect/>
          </a:stretch>
        </p:blipFill>
        <p:spPr bwMode="auto">
          <a:xfrm>
            <a:off x="3205163" y="4570413"/>
            <a:ext cx="2103437"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754" name="Picture 10" descr="ANd9GcR95U8EkB9bT1MF-iqm7gGEDYeS-Lm3n5pizXRrtf_KGGiSmRi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963" y="4457700"/>
            <a:ext cx="2120900"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756" name="Picture 12" descr="ANd9GcSPz9GwLXarjBZH0DA3ooX05aCDnSDN4i62fBz0P-XX6z7hRolGn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4325" y="4340225"/>
            <a:ext cx="364807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41" name="Picture 14" descr="ANd9GcRH6iPkY752fhldsByZZ5NTQIehlnaraReERZzRok4Tf_9bRgK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7650" y="1508125"/>
            <a:ext cx="2720975"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7759" name="Rectangle 15"/>
          <p:cNvSpPr>
            <a:spLocks noChangeArrowheads="1"/>
          </p:cNvSpPr>
          <p:nvPr/>
        </p:nvSpPr>
        <p:spPr bwMode="auto">
          <a:xfrm>
            <a:off x="3030538" y="917575"/>
            <a:ext cx="2324100"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b="1" smtClean="0">
                <a:solidFill>
                  <a:srgbClr val="FFFF00"/>
                </a:solidFill>
                <a:latin typeface="Book Antiqua" panose="02040602050305030304" pitchFamily="18" charset="0"/>
                <a:sym typeface="Symbol" panose="05050102010706020507" pitchFamily="18" charset="2"/>
              </a:rPr>
              <a:t>Atomo </a:t>
            </a:r>
            <a:r>
              <a:rPr lang="it-IT" altLang="it-IT" b="1" baseline="30000" smtClean="0">
                <a:solidFill>
                  <a:srgbClr val="FFFF00"/>
                </a:solidFill>
                <a:latin typeface="Book Antiqua" panose="02040602050305030304" pitchFamily="18" charset="0"/>
                <a:sym typeface="Symbol" panose="05050102010706020507" pitchFamily="18" charset="2"/>
              </a:rPr>
              <a:t>28</a:t>
            </a:r>
            <a:r>
              <a:rPr lang="it-IT" altLang="it-IT" b="1" smtClean="0">
                <a:solidFill>
                  <a:srgbClr val="FFFF00"/>
                </a:solidFill>
                <a:latin typeface="Book Antiqua" panose="02040602050305030304" pitchFamily="18" charset="0"/>
                <a:sym typeface="Symbol" panose="05050102010706020507" pitchFamily="18" charset="2"/>
              </a:rPr>
              <a:t>Si</a:t>
            </a:r>
          </a:p>
        </p:txBody>
      </p:sp>
      <p:sp>
        <p:nvSpPr>
          <p:cNvPr id="13" name="Rectangle 2"/>
          <p:cNvSpPr>
            <a:spLocks noGrp="1" noChangeArrowheads="1"/>
          </p:cNvSpPr>
          <p:nvPr>
            <p:ph type="title"/>
          </p:nvPr>
        </p:nvSpPr>
        <p:spPr>
          <a:xfrm>
            <a:off x="0" y="-42863"/>
            <a:ext cx="9144000" cy="1058863"/>
          </a:xfrm>
        </p:spPr>
        <p:txBody>
          <a:bodyPr/>
          <a:lstStyle/>
          <a:p>
            <a:pPr algn="ctr" eaLnBrk="1" hangingPunct="1">
              <a:defRPr/>
            </a:pPr>
            <a:r>
              <a:rPr lang="it-IT" altLang="it-IT" sz="4000" baseline="30000" dirty="0" smtClean="0">
                <a:solidFill>
                  <a:srgbClr val="969696"/>
                </a:solidFill>
                <a:latin typeface="Book Antiqua" panose="02040602050305030304" pitchFamily="18" charset="0"/>
              </a:rPr>
              <a:t>*</a:t>
            </a:r>
            <a:r>
              <a:rPr lang="it-IT" altLang="it-IT" sz="4000" dirty="0" smtClean="0">
                <a:solidFill>
                  <a:srgbClr val="969696"/>
                </a:solidFill>
                <a:latin typeface="Book Antiqua" panose="02040602050305030304" pitchFamily="18" charset="0"/>
              </a:rPr>
              <a:t>NUOVA MOLE: DA </a:t>
            </a:r>
            <a:r>
              <a:rPr lang="it-IT" altLang="it-IT" sz="4000" i="1" dirty="0" smtClean="0">
                <a:solidFill>
                  <a:srgbClr val="969696"/>
                </a:solidFill>
                <a:latin typeface="Book Antiqua" panose="02040602050305030304" pitchFamily="18" charset="0"/>
              </a:rPr>
              <a:t>N</a:t>
            </a:r>
            <a:r>
              <a:rPr lang="it-IT" altLang="it-IT" sz="4000" baseline="-25000" dirty="0" smtClean="0">
                <a:solidFill>
                  <a:srgbClr val="969696"/>
                </a:solidFill>
                <a:latin typeface="Book Antiqua" panose="02040602050305030304" pitchFamily="18" charset="0"/>
              </a:rPr>
              <a:t>A</a:t>
            </a:r>
            <a:endParaRPr lang="it-IT" altLang="it-IT" sz="2800" baseline="-25000" dirty="0" smtClean="0">
              <a:solidFill>
                <a:srgbClr val="969696"/>
              </a:solidFill>
              <a:latin typeface="Book Antiqua" panose="020406020503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775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nodeType="clickEffect">
                                  <p:stCondLst>
                                    <p:cond delay="0"/>
                                  </p:stCondLst>
                                  <p:childTnLst>
                                    <p:set>
                                      <p:cBhvr>
                                        <p:cTn id="10" dur="1" fill="hold">
                                          <p:stCondLst>
                                            <p:cond delay="0"/>
                                          </p:stCondLst>
                                        </p:cTn>
                                        <p:tgtEl>
                                          <p:spTgt spid="287749"/>
                                        </p:tgtEl>
                                        <p:attrNameLst>
                                          <p:attrName>style.visibility</p:attrName>
                                        </p:attrNameLst>
                                      </p:cBhvr>
                                      <p:to>
                                        <p:strVal val="visible"/>
                                      </p:to>
                                    </p:set>
                                    <p:animEffect transition="in" filter="dissolve">
                                      <p:cBhvr>
                                        <p:cTn id="11" dur="500"/>
                                        <p:tgtEl>
                                          <p:spTgt spid="287749"/>
                                        </p:tgtEl>
                                      </p:cBhvr>
                                    </p:animEffect>
                                  </p:childTnLst>
                                </p:cTn>
                              </p:par>
                              <p:par>
                                <p:cTn id="12" presetID="9" presetClass="entr" presetSubtype="0" fill="hold" nodeType="withEffect">
                                  <p:stCondLst>
                                    <p:cond delay="0"/>
                                  </p:stCondLst>
                                  <p:childTnLst>
                                    <p:set>
                                      <p:cBhvr>
                                        <p:cTn id="13" dur="1" fill="hold">
                                          <p:stCondLst>
                                            <p:cond delay="0"/>
                                          </p:stCondLst>
                                        </p:cTn>
                                        <p:tgtEl>
                                          <p:spTgt spid="287754"/>
                                        </p:tgtEl>
                                        <p:attrNameLst>
                                          <p:attrName>style.visibility</p:attrName>
                                        </p:attrNameLst>
                                      </p:cBhvr>
                                      <p:to>
                                        <p:strVal val="visible"/>
                                      </p:to>
                                    </p:set>
                                    <p:animEffect transition="in" filter="dissolve">
                                      <p:cBhvr>
                                        <p:cTn id="14" dur="500"/>
                                        <p:tgtEl>
                                          <p:spTgt spid="287754"/>
                                        </p:tgtEl>
                                      </p:cBhvr>
                                    </p:animEffect>
                                  </p:childTnLst>
                                </p:cTn>
                              </p:par>
                              <p:par>
                                <p:cTn id="15" presetID="9" presetClass="entr" presetSubtype="0" fill="hold" nodeType="withEffect">
                                  <p:stCondLst>
                                    <p:cond delay="0"/>
                                  </p:stCondLst>
                                  <p:childTnLst>
                                    <p:set>
                                      <p:cBhvr>
                                        <p:cTn id="16" dur="1" fill="hold">
                                          <p:stCondLst>
                                            <p:cond delay="0"/>
                                          </p:stCondLst>
                                        </p:cTn>
                                        <p:tgtEl>
                                          <p:spTgt spid="287756"/>
                                        </p:tgtEl>
                                        <p:attrNameLst>
                                          <p:attrName>style.visibility</p:attrName>
                                        </p:attrNameLst>
                                      </p:cBhvr>
                                      <p:to>
                                        <p:strVal val="visible"/>
                                      </p:to>
                                    </p:set>
                                    <p:animEffect transition="in" filter="dissolve">
                                      <p:cBhvr>
                                        <p:cTn id="17" dur="500"/>
                                        <p:tgtEl>
                                          <p:spTgt spid="2877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75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egnaposto piè di pagina 3"/>
          <p:cNvSpPr>
            <a:spLocks noGrp="1"/>
          </p:cNvSpPr>
          <p:nvPr>
            <p:ph type="ftr" sz="quarter" idx="10"/>
          </p:nvPr>
        </p:nvSpPr>
        <p:spPr/>
        <p:txBody>
          <a:bodyPr/>
          <a:lstStyle/>
          <a:p>
            <a:pPr>
              <a:defRPr/>
            </a:pPr>
            <a:r>
              <a:rPr lang="it-IT" altLang="it-IT"/>
              <a:t>Metrologia e Sistema Internazionale</a:t>
            </a:r>
          </a:p>
        </p:txBody>
      </p:sp>
      <p:sp>
        <p:nvSpPr>
          <p:cNvPr id="13" name="Rectangle 19"/>
          <p:cNvSpPr>
            <a:spLocks noChangeArrowheads="1"/>
          </p:cNvSpPr>
          <p:nvPr/>
        </p:nvSpPr>
        <p:spPr bwMode="auto">
          <a:xfrm>
            <a:off x="512413" y="1070819"/>
            <a:ext cx="4431508" cy="443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sz="2000" b="1" dirty="0" smtClean="0">
                <a:latin typeface="Book Antiqua" panose="02040602050305030304" pitchFamily="18" charset="0"/>
                <a:sym typeface="Symbol" panose="05050102010706020507" pitchFamily="18" charset="2"/>
              </a:rPr>
              <a:t>Deriva di massa dei campioni del kg</a:t>
            </a:r>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075" y="1453031"/>
            <a:ext cx="3908822" cy="2478526"/>
          </a:xfrm>
          <a:prstGeom prst="rect">
            <a:avLst/>
          </a:prstGeom>
        </p:spPr>
      </p:pic>
      <p:pic>
        <p:nvPicPr>
          <p:cNvPr id="97285" name="Picture 14" descr="220px-CGKilogram"/>
          <p:cNvPicPr>
            <a:picLocks noChangeAspect="1" noChangeArrowheads="1"/>
          </p:cNvPicPr>
          <p:nvPr/>
        </p:nvPicPr>
        <p:blipFill>
          <a:blip r:embed="rId4">
            <a:extLst>
              <a:ext uri="{28A0092B-C50C-407E-A947-70E740481C1C}">
                <a14:useLocalDpi xmlns:a14="http://schemas.microsoft.com/office/drawing/2010/main" val="0"/>
              </a:ext>
            </a:extLst>
          </a:blip>
          <a:srcRect l="18039" r="16750" b="8803"/>
          <a:stretch>
            <a:fillRect/>
          </a:stretch>
        </p:blipFill>
        <p:spPr bwMode="auto">
          <a:xfrm>
            <a:off x="1157525" y="1553898"/>
            <a:ext cx="745415" cy="763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a:spLocks noGrp="1" noChangeArrowheads="1"/>
          </p:cNvSpPr>
          <p:nvPr>
            <p:ph type="title"/>
          </p:nvPr>
        </p:nvSpPr>
        <p:spPr>
          <a:xfrm>
            <a:off x="0" y="-66512"/>
            <a:ext cx="9144000" cy="1058863"/>
          </a:xfrm>
        </p:spPr>
        <p:txBody>
          <a:bodyPr/>
          <a:lstStyle/>
          <a:p>
            <a:pPr algn="ctr" eaLnBrk="1" hangingPunct="1">
              <a:defRPr/>
            </a:pPr>
            <a:r>
              <a:rPr lang="it-IT" altLang="it-IT" sz="4000" baseline="30000" dirty="0" smtClean="0">
                <a:solidFill>
                  <a:srgbClr val="969696"/>
                </a:solidFill>
                <a:latin typeface="Book Antiqua" panose="02040602050305030304" pitchFamily="18" charset="0"/>
              </a:rPr>
              <a:t>*</a:t>
            </a:r>
            <a:r>
              <a:rPr lang="it-IT" altLang="it-IT" sz="4000" dirty="0" smtClean="0">
                <a:solidFill>
                  <a:srgbClr val="969696"/>
                </a:solidFill>
                <a:latin typeface="Book Antiqua" panose="02040602050305030304" pitchFamily="18" charset="0"/>
              </a:rPr>
              <a:t>BILANCIA DEL WATT O DI KIBBLE</a:t>
            </a:r>
            <a:endParaRPr lang="it-IT" altLang="it-IT" sz="2800" baseline="-25000" dirty="0" smtClean="0">
              <a:solidFill>
                <a:srgbClr val="969696"/>
              </a:solidFill>
              <a:latin typeface="Book Antiqua" panose="02040602050305030304" pitchFamily="18" charset="0"/>
            </a:endParaRPr>
          </a:p>
        </p:txBody>
      </p:sp>
      <p:grpSp>
        <p:nvGrpSpPr>
          <p:cNvPr id="5" name="Gruppo 4"/>
          <p:cNvGrpSpPr/>
          <p:nvPr/>
        </p:nvGrpSpPr>
        <p:grpSpPr>
          <a:xfrm>
            <a:off x="4726989" y="1069002"/>
            <a:ext cx="4393706" cy="5695058"/>
            <a:chOff x="4726989" y="1045353"/>
            <a:chExt cx="4393706" cy="5695058"/>
          </a:xfrm>
        </p:grpSpPr>
        <p:pic>
          <p:nvPicPr>
            <p:cNvPr id="3" name="Immagine 2"/>
            <p:cNvPicPr>
              <a:picLocks noChangeAspect="1"/>
            </p:cNvPicPr>
            <p:nvPr/>
          </p:nvPicPr>
          <p:blipFill>
            <a:blip r:embed="rId5"/>
            <a:stretch>
              <a:fillRect/>
            </a:stretch>
          </p:blipFill>
          <p:spPr>
            <a:xfrm>
              <a:off x="5470400" y="1045353"/>
              <a:ext cx="3374401" cy="4693484"/>
            </a:xfrm>
            <a:prstGeom prst="rect">
              <a:avLst/>
            </a:prstGeom>
          </p:spPr>
        </p:pic>
        <p:sp>
          <p:nvSpPr>
            <p:cNvPr id="22" name="Rectangle 19"/>
            <p:cNvSpPr>
              <a:spLocks noChangeArrowheads="1"/>
            </p:cNvSpPr>
            <p:nvPr/>
          </p:nvSpPr>
          <p:spPr bwMode="auto">
            <a:xfrm>
              <a:off x="5446751" y="5746636"/>
              <a:ext cx="3673944" cy="99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sz="2000" b="1" dirty="0" smtClean="0">
                  <a:latin typeface="Book Antiqua" panose="02040602050305030304" pitchFamily="18" charset="0"/>
                  <a:sym typeface="Symbol" panose="05050102010706020507" pitchFamily="18" charset="2"/>
                </a:rPr>
                <a:t>Bilancia di </a:t>
              </a:r>
              <a:r>
                <a:rPr lang="it-IT" altLang="it-IT" sz="2000" b="1" dirty="0" err="1" smtClean="0">
                  <a:latin typeface="Book Antiqua" panose="02040602050305030304" pitchFamily="18" charset="0"/>
                  <a:sym typeface="Symbol" panose="05050102010706020507" pitchFamily="18" charset="2"/>
                </a:rPr>
                <a:t>Kibble</a:t>
              </a:r>
              <a:r>
                <a:rPr lang="it-IT" altLang="it-IT" sz="2000" b="1" dirty="0" smtClean="0">
                  <a:latin typeface="Book Antiqua" panose="02040602050305030304" pitchFamily="18" charset="0"/>
                  <a:sym typeface="Symbol" panose="05050102010706020507" pitchFamily="18" charset="2"/>
                </a:rPr>
                <a:t> NIST-4 operativa dal 2015 (</a:t>
              </a:r>
              <a:r>
                <a:rPr lang="it-IT" altLang="it-IT" sz="2000" b="1" dirty="0" smtClean="0">
                  <a:solidFill>
                    <a:srgbClr val="FFFF00"/>
                  </a:solidFill>
                  <a:latin typeface="Book Antiqua" panose="02040602050305030304" pitchFamily="18" charset="0"/>
                  <a:sym typeface="Symbol" panose="05050102010706020507" pitchFamily="18" charset="2"/>
                </a:rPr>
                <a:t>misura di </a:t>
              </a:r>
              <a:r>
                <a:rPr lang="it-IT" altLang="it-IT" sz="2000" b="1" i="1" dirty="0" smtClean="0">
                  <a:solidFill>
                    <a:srgbClr val="FFFF00"/>
                  </a:solidFill>
                  <a:latin typeface="Book Antiqua" panose="02040602050305030304" pitchFamily="18" charset="0"/>
                  <a:sym typeface="Symbol" panose="05050102010706020507" pitchFamily="18" charset="2"/>
                </a:rPr>
                <a:t>h</a:t>
              </a:r>
              <a:r>
                <a:rPr lang="it-IT" altLang="it-IT" sz="2000" b="1" dirty="0" smtClean="0">
                  <a:solidFill>
                    <a:srgbClr val="FFFF00"/>
                  </a:solidFill>
                  <a:latin typeface="Book Antiqua" panose="02040602050305030304" pitchFamily="18" charset="0"/>
                  <a:sym typeface="Symbol" panose="05050102010706020507" pitchFamily="18" charset="2"/>
                </a:rPr>
                <a:t> con INC= 13 </a:t>
              </a:r>
              <a:r>
                <a:rPr lang="it-IT" altLang="it-IT" sz="2000" b="1" dirty="0" err="1" smtClean="0">
                  <a:solidFill>
                    <a:srgbClr val="FFFF00"/>
                  </a:solidFill>
                  <a:latin typeface="Book Antiqua" panose="02040602050305030304" pitchFamily="18" charset="0"/>
                  <a:sym typeface="Symbol" panose="05050102010706020507" pitchFamily="18" charset="2"/>
                </a:rPr>
                <a:t>ppb</a:t>
              </a:r>
              <a:r>
                <a:rPr lang="it-IT" altLang="it-IT" sz="2000" b="1" dirty="0" smtClean="0">
                  <a:solidFill>
                    <a:srgbClr val="FFFF00"/>
                  </a:solidFill>
                  <a:latin typeface="Book Antiqua" panose="02040602050305030304" pitchFamily="18" charset="0"/>
                  <a:sym typeface="Symbol" panose="05050102010706020507" pitchFamily="18" charset="2"/>
                </a:rPr>
                <a:t> = 13</a:t>
              </a:r>
              <a:r>
                <a:rPr lang="it-IT" altLang="it-IT" sz="1400" b="1" dirty="0" smtClean="0">
                  <a:solidFill>
                    <a:srgbClr val="FFFF00"/>
                  </a:solidFill>
                  <a:latin typeface="Book Antiqua" panose="02040602050305030304" pitchFamily="18" charset="0"/>
                  <a:ea typeface="Verdana" panose="020B0604030504040204" pitchFamily="34" charset="0"/>
                  <a:sym typeface="Symbol" panose="05050102010706020507" pitchFamily="18" charset="2"/>
                </a:rPr>
                <a:t>×</a:t>
              </a:r>
              <a:r>
                <a:rPr lang="it-IT" altLang="it-IT" sz="2000" b="1" dirty="0" smtClean="0">
                  <a:solidFill>
                    <a:srgbClr val="FFFF00"/>
                  </a:solidFill>
                  <a:latin typeface="Book Antiqua" panose="02040602050305030304" pitchFamily="18" charset="0"/>
                  <a:sym typeface="Symbol" panose="05050102010706020507" pitchFamily="18" charset="2"/>
                </a:rPr>
                <a:t>10</a:t>
              </a:r>
              <a:r>
                <a:rPr lang="it-IT" altLang="it-IT" sz="2000" b="1" baseline="30000" dirty="0" smtClean="0">
                  <a:solidFill>
                    <a:srgbClr val="FFFF00"/>
                  </a:solidFill>
                  <a:latin typeface="Book Antiqua" panose="02040602050305030304" pitchFamily="18" charset="0"/>
                  <a:sym typeface="Symbol" panose="05050102010706020507" pitchFamily="18" charset="2"/>
                </a:rPr>
                <a:t>-9</a:t>
              </a:r>
              <a:r>
                <a:rPr lang="it-IT" altLang="it-IT" sz="2000" b="1" dirty="0" smtClean="0">
                  <a:latin typeface="Book Antiqua" panose="02040602050305030304" pitchFamily="18" charset="0"/>
                  <a:sym typeface="Symbol" panose="05050102010706020507" pitchFamily="18" charset="2"/>
                </a:rPr>
                <a:t>)</a:t>
              </a:r>
            </a:p>
          </p:txBody>
        </p:sp>
        <p:sp>
          <p:nvSpPr>
            <p:cNvPr id="97298" name="AutoShape 16"/>
            <p:cNvSpPr>
              <a:spLocks noChangeArrowheads="1"/>
            </p:cNvSpPr>
            <p:nvPr/>
          </p:nvSpPr>
          <p:spPr bwMode="auto">
            <a:xfrm>
              <a:off x="4726989" y="2117065"/>
              <a:ext cx="1558481" cy="639689"/>
            </a:xfrm>
            <a:prstGeom prst="rightArrow">
              <a:avLst>
                <a:gd name="adj1" fmla="val 50000"/>
                <a:gd name="adj2" fmla="val 101055"/>
              </a:avLst>
            </a:prstGeom>
            <a:solidFill>
              <a:srgbClr val="FFFF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grpSp>
      <p:sp>
        <p:nvSpPr>
          <p:cNvPr id="15" name="Rectangle 19"/>
          <p:cNvSpPr>
            <a:spLocks noChangeArrowheads="1"/>
          </p:cNvSpPr>
          <p:nvPr/>
        </p:nvSpPr>
        <p:spPr bwMode="auto">
          <a:xfrm>
            <a:off x="354676" y="4066284"/>
            <a:ext cx="5016394" cy="2671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sz="2000" b="1" dirty="0" smtClean="0">
                <a:latin typeface="Book Antiqua" panose="02040602050305030304" pitchFamily="18" charset="0"/>
                <a:sym typeface="Symbol" panose="05050102010706020507" pitchFamily="18" charset="2"/>
              </a:rPr>
              <a:t>La </a:t>
            </a:r>
            <a:r>
              <a:rPr lang="it-IT" altLang="it-IT" sz="2000" b="1" dirty="0" smtClean="0">
                <a:solidFill>
                  <a:srgbClr val="FFFF00"/>
                </a:solidFill>
                <a:latin typeface="Book Antiqua" panose="02040602050305030304" pitchFamily="18" charset="0"/>
                <a:sym typeface="Symbol" panose="05050102010706020507" pitchFamily="18" charset="2"/>
              </a:rPr>
              <a:t>forza peso </a:t>
            </a:r>
            <a:r>
              <a:rPr lang="it-IT" altLang="it-IT" sz="2000" b="1" dirty="0" smtClean="0">
                <a:latin typeface="Book Antiqua" panose="02040602050305030304" pitchFamily="18" charset="0"/>
                <a:sym typeface="Symbol" panose="05050102010706020507" pitchFamily="18" charset="2"/>
              </a:rPr>
              <a:t>di una massa campione (</a:t>
            </a:r>
            <a:r>
              <a:rPr lang="it-IT" altLang="it-IT" sz="2000" b="1" i="1" dirty="0" smtClean="0">
                <a:latin typeface="Book Antiqua" panose="02040602050305030304" pitchFamily="18" charset="0"/>
                <a:sym typeface="Symbol" panose="05050102010706020507" pitchFamily="18" charset="2"/>
              </a:rPr>
              <a:t>m</a:t>
            </a:r>
            <a:r>
              <a:rPr lang="it-IT" altLang="it-IT" sz="2000" b="1" dirty="0" smtClean="0">
                <a:latin typeface="Book Antiqua" panose="02040602050305030304" pitchFamily="18" charset="0"/>
                <a:sym typeface="Symbol" panose="05050102010706020507" pitchFamily="18" charset="2"/>
              </a:rPr>
              <a:t>) è </a:t>
            </a:r>
            <a:r>
              <a:rPr lang="it-IT" altLang="it-IT" sz="2000" b="1" dirty="0" smtClean="0">
                <a:solidFill>
                  <a:srgbClr val="FFFF00"/>
                </a:solidFill>
                <a:latin typeface="Book Antiqua" panose="02040602050305030304" pitchFamily="18" charset="0"/>
                <a:sym typeface="Symbol" panose="05050102010706020507" pitchFamily="18" charset="2"/>
              </a:rPr>
              <a:t>bilanciata</a:t>
            </a:r>
            <a:r>
              <a:rPr lang="it-IT" altLang="it-IT" sz="2000" b="1" dirty="0" smtClean="0">
                <a:latin typeface="Book Antiqua" panose="02040602050305030304" pitchFamily="18" charset="0"/>
                <a:sym typeface="Symbol" panose="05050102010706020507" pitchFamily="18" charset="2"/>
              </a:rPr>
              <a:t> dalla </a:t>
            </a:r>
            <a:r>
              <a:rPr lang="it-IT" altLang="it-IT" sz="2000" b="1" dirty="0" smtClean="0">
                <a:solidFill>
                  <a:srgbClr val="FFFF00"/>
                </a:solidFill>
                <a:latin typeface="Book Antiqua" panose="02040602050305030304" pitchFamily="18" charset="0"/>
                <a:sym typeface="Symbol" panose="05050102010706020507" pitchFamily="18" charset="2"/>
              </a:rPr>
              <a:t>forza elettromagnetica </a:t>
            </a:r>
            <a:r>
              <a:rPr lang="it-IT" altLang="it-IT" sz="2000" b="1" dirty="0" smtClean="0">
                <a:latin typeface="Book Antiqua" panose="02040602050305030304" pitchFamily="18" charset="0"/>
                <a:sym typeface="Symbol" panose="05050102010706020507" pitchFamily="18" charset="2"/>
              </a:rPr>
              <a:t>prodotta dalla corrente (</a:t>
            </a:r>
            <a:r>
              <a:rPr lang="it-IT" altLang="it-IT" sz="2000" b="1" i="1" dirty="0" smtClean="0">
                <a:latin typeface="Book Antiqua" panose="02040602050305030304" pitchFamily="18" charset="0"/>
                <a:sym typeface="Symbol" panose="05050102010706020507" pitchFamily="18" charset="2"/>
              </a:rPr>
              <a:t>I</a:t>
            </a:r>
            <a:r>
              <a:rPr lang="it-IT" altLang="it-IT" sz="2000" b="1" dirty="0" smtClean="0">
                <a:latin typeface="Book Antiqua" panose="02040602050305030304" pitchFamily="18" charset="0"/>
                <a:sym typeface="Symbol" panose="05050102010706020507" pitchFamily="18" charset="2"/>
              </a:rPr>
              <a:t>) in una spira (</a:t>
            </a:r>
            <a:r>
              <a:rPr lang="it-IT" altLang="it-IT" sz="2000" b="1" i="1" dirty="0" smtClean="0">
                <a:latin typeface="Book Antiqua" panose="02040602050305030304" pitchFamily="18" charset="0"/>
                <a:sym typeface="Symbol" panose="05050102010706020507" pitchFamily="18" charset="2"/>
              </a:rPr>
              <a:t>l</a:t>
            </a:r>
            <a:r>
              <a:rPr lang="it-IT" altLang="it-IT" sz="2000" b="1" dirty="0" smtClean="0">
                <a:latin typeface="Book Antiqua" panose="02040602050305030304" pitchFamily="18" charset="0"/>
                <a:sym typeface="Symbol" panose="05050102010706020507" pitchFamily="18" charset="2"/>
              </a:rPr>
              <a:t>):</a:t>
            </a:r>
          </a:p>
          <a:p>
            <a:pPr eaLnBrk="1" hangingPunct="1">
              <a:lnSpc>
                <a:spcPct val="90000"/>
              </a:lnSpc>
              <a:buClr>
                <a:schemeClr val="tx1"/>
              </a:buClr>
              <a:buFontTx/>
              <a:buNone/>
              <a:defRPr/>
            </a:pPr>
            <a:r>
              <a:rPr lang="it-IT" altLang="it-IT" sz="2000" b="1" dirty="0" smtClean="0">
                <a:latin typeface="Book Antiqua" panose="02040602050305030304" pitchFamily="18" charset="0"/>
                <a:sym typeface="Symbol" panose="05050102010706020507" pitchFamily="18" charset="2"/>
              </a:rPr>
              <a:t> </a:t>
            </a:r>
            <a:r>
              <a:rPr lang="it-IT" altLang="it-IT" sz="2000" b="1" i="1" dirty="0" smtClean="0">
                <a:latin typeface="Book Antiqua" panose="02040602050305030304" pitchFamily="18" charset="0"/>
                <a:sym typeface="Symbol" panose="05050102010706020507" pitchFamily="18" charset="2"/>
              </a:rPr>
              <a:t>m</a:t>
            </a:r>
            <a:r>
              <a:rPr lang="it-IT" altLang="it-IT" sz="2000" b="1" dirty="0" smtClean="0">
                <a:latin typeface="Book Antiqua" panose="02040602050305030304" pitchFamily="18" charset="0"/>
                <a:sym typeface="Symbol" panose="05050102010706020507" pitchFamily="18" charset="2"/>
              </a:rPr>
              <a:t> </a:t>
            </a:r>
            <a:r>
              <a:rPr lang="it-IT" altLang="it-IT" sz="2000" b="1" i="1" dirty="0" smtClean="0">
                <a:latin typeface="Book Antiqua" panose="02040602050305030304" pitchFamily="18" charset="0"/>
                <a:sym typeface="Symbol" panose="05050102010706020507" pitchFamily="18" charset="2"/>
              </a:rPr>
              <a:t>g</a:t>
            </a:r>
            <a:r>
              <a:rPr lang="it-IT" altLang="it-IT" sz="2000" b="1" dirty="0" smtClean="0">
                <a:latin typeface="Book Antiqua" panose="02040602050305030304" pitchFamily="18" charset="0"/>
                <a:sym typeface="Symbol" panose="05050102010706020507" pitchFamily="18" charset="2"/>
              </a:rPr>
              <a:t> = </a:t>
            </a:r>
            <a:r>
              <a:rPr lang="it-IT" altLang="it-IT" sz="2000" b="1" i="1" dirty="0" smtClean="0">
                <a:latin typeface="Book Antiqua" panose="02040602050305030304" pitchFamily="18" charset="0"/>
                <a:sym typeface="Symbol" panose="05050102010706020507" pitchFamily="18" charset="2"/>
              </a:rPr>
              <a:t>B</a:t>
            </a:r>
            <a:r>
              <a:rPr lang="it-IT" altLang="it-IT" sz="2000" b="1" dirty="0" smtClean="0">
                <a:latin typeface="Book Antiqua" panose="02040602050305030304" pitchFamily="18" charset="0"/>
                <a:sym typeface="Symbol" panose="05050102010706020507" pitchFamily="18" charset="2"/>
              </a:rPr>
              <a:t> </a:t>
            </a:r>
            <a:r>
              <a:rPr lang="it-IT" altLang="it-IT" sz="2000" b="1" i="1" dirty="0" smtClean="0">
                <a:latin typeface="Book Antiqua" panose="02040602050305030304" pitchFamily="18" charset="0"/>
                <a:sym typeface="Symbol" panose="05050102010706020507" pitchFamily="18" charset="2"/>
              </a:rPr>
              <a:t>l I</a:t>
            </a:r>
            <a:endParaRPr lang="it-IT" altLang="it-IT" sz="2000" b="1" dirty="0" smtClean="0">
              <a:latin typeface="Book Antiqua" panose="02040602050305030304" pitchFamily="18" charset="0"/>
              <a:sym typeface="Symbol" panose="05050102010706020507" pitchFamily="18" charset="2"/>
            </a:endParaRPr>
          </a:p>
          <a:p>
            <a:pPr eaLnBrk="1" hangingPunct="1">
              <a:lnSpc>
                <a:spcPct val="90000"/>
              </a:lnSpc>
              <a:buClr>
                <a:schemeClr val="tx1"/>
              </a:buClr>
              <a:buFontTx/>
              <a:buNone/>
              <a:defRPr/>
            </a:pPr>
            <a:r>
              <a:rPr lang="it-IT" altLang="it-IT" sz="2000" b="1" dirty="0">
                <a:latin typeface="Book Antiqua" panose="02040602050305030304" pitchFamily="18" charset="0"/>
                <a:sym typeface="Symbol" panose="05050102010706020507" pitchFamily="18" charset="2"/>
              </a:rPr>
              <a:t>T</a:t>
            </a:r>
            <a:r>
              <a:rPr lang="it-IT" altLang="it-IT" sz="2000" b="1" dirty="0" smtClean="0">
                <a:latin typeface="Book Antiqua" panose="02040602050305030304" pitchFamily="18" charset="0"/>
                <a:sym typeface="Symbol" panose="05050102010706020507" pitchFamily="18" charset="2"/>
              </a:rPr>
              <a:t>ensione indotta:</a:t>
            </a:r>
          </a:p>
          <a:p>
            <a:pPr eaLnBrk="1" hangingPunct="1">
              <a:lnSpc>
                <a:spcPct val="90000"/>
              </a:lnSpc>
              <a:buClr>
                <a:schemeClr val="tx1"/>
              </a:buClr>
              <a:buFontTx/>
              <a:buNone/>
              <a:defRPr/>
            </a:pPr>
            <a:r>
              <a:rPr lang="it-IT" altLang="it-IT" sz="2000" b="1" i="1" dirty="0" smtClean="0">
                <a:latin typeface="Book Antiqua" panose="02040602050305030304" pitchFamily="18" charset="0"/>
                <a:sym typeface="Symbol" panose="05050102010706020507" pitchFamily="18" charset="2"/>
              </a:rPr>
              <a:t>V</a:t>
            </a:r>
            <a:r>
              <a:rPr lang="it-IT" altLang="it-IT" sz="2000" b="1" dirty="0" smtClean="0">
                <a:latin typeface="Book Antiqua" panose="02040602050305030304" pitchFamily="18" charset="0"/>
                <a:sym typeface="Symbol" panose="05050102010706020507" pitchFamily="18" charset="2"/>
              </a:rPr>
              <a:t> = </a:t>
            </a:r>
            <a:r>
              <a:rPr lang="it-IT" altLang="it-IT" sz="2000" b="1" i="1" dirty="0" smtClean="0">
                <a:latin typeface="Book Antiqua" panose="02040602050305030304" pitchFamily="18" charset="0"/>
                <a:sym typeface="Symbol" panose="05050102010706020507" pitchFamily="18" charset="2"/>
              </a:rPr>
              <a:t>B</a:t>
            </a:r>
            <a:r>
              <a:rPr lang="it-IT" altLang="it-IT" sz="2000" b="1" dirty="0" smtClean="0">
                <a:latin typeface="Book Antiqua" panose="02040602050305030304" pitchFamily="18" charset="0"/>
                <a:sym typeface="Symbol" panose="05050102010706020507" pitchFamily="18" charset="2"/>
              </a:rPr>
              <a:t> </a:t>
            </a:r>
            <a:r>
              <a:rPr lang="it-IT" altLang="it-IT" sz="2000" b="1" i="1" dirty="0" smtClean="0">
                <a:latin typeface="Book Antiqua" panose="02040602050305030304" pitchFamily="18" charset="0"/>
                <a:sym typeface="Symbol" panose="05050102010706020507" pitchFamily="18" charset="2"/>
              </a:rPr>
              <a:t>l</a:t>
            </a:r>
            <a:r>
              <a:rPr lang="it-IT" altLang="it-IT" sz="2000" b="1" dirty="0" smtClean="0">
                <a:latin typeface="Book Antiqua" panose="02040602050305030304" pitchFamily="18" charset="0"/>
                <a:sym typeface="Symbol" panose="05050102010706020507" pitchFamily="18" charset="2"/>
              </a:rPr>
              <a:t> </a:t>
            </a:r>
            <a:r>
              <a:rPr lang="it-IT" altLang="it-IT" sz="2000" b="1" i="1" dirty="0" smtClean="0">
                <a:latin typeface="Book Antiqua" panose="02040602050305030304" pitchFamily="18" charset="0"/>
                <a:sym typeface="Symbol" panose="05050102010706020507" pitchFamily="18" charset="2"/>
              </a:rPr>
              <a:t>v</a:t>
            </a:r>
          </a:p>
          <a:p>
            <a:pPr eaLnBrk="1" hangingPunct="1">
              <a:lnSpc>
                <a:spcPct val="90000"/>
              </a:lnSpc>
              <a:buClr>
                <a:schemeClr val="tx1"/>
              </a:buClr>
              <a:buFontTx/>
              <a:buNone/>
              <a:defRPr/>
            </a:pPr>
            <a:r>
              <a:rPr lang="it-IT" altLang="it-IT" sz="2000" b="1" dirty="0" smtClean="0">
                <a:latin typeface="Book Antiqua" panose="02040602050305030304" pitchFamily="18" charset="0"/>
                <a:sym typeface="Symbol" panose="05050102010706020507" pitchFamily="18" charset="2"/>
              </a:rPr>
              <a:t>Quindi è possibile ‘’eliminare’’ </a:t>
            </a:r>
            <a:r>
              <a:rPr lang="it-IT" altLang="it-IT" sz="2000" b="1" i="1" dirty="0" smtClean="0">
                <a:latin typeface="Book Antiqua" panose="02040602050305030304" pitchFamily="18" charset="0"/>
                <a:sym typeface="Symbol" panose="05050102010706020507" pitchFamily="18" charset="2"/>
              </a:rPr>
              <a:t>B</a:t>
            </a:r>
            <a:r>
              <a:rPr lang="it-IT" altLang="it-IT" sz="2000" b="1" dirty="0" smtClean="0">
                <a:latin typeface="Book Antiqua" panose="02040602050305030304" pitchFamily="18" charset="0"/>
                <a:sym typeface="Symbol" panose="05050102010706020507" pitchFamily="18" charset="2"/>
              </a:rPr>
              <a:t> e </a:t>
            </a:r>
            <a:r>
              <a:rPr lang="it-IT" altLang="it-IT" sz="2000" b="1" i="1" dirty="0" smtClean="0">
                <a:latin typeface="Book Antiqua" panose="02040602050305030304" pitchFamily="18" charset="0"/>
                <a:sym typeface="Symbol" panose="05050102010706020507" pitchFamily="18" charset="2"/>
              </a:rPr>
              <a:t>l</a:t>
            </a:r>
            <a:r>
              <a:rPr lang="it-IT" altLang="it-IT" sz="2000" b="1" dirty="0" smtClean="0">
                <a:latin typeface="Book Antiqua" panose="02040602050305030304" pitchFamily="18" charset="0"/>
                <a:sym typeface="Symbol" panose="05050102010706020507" pitchFamily="18" charset="2"/>
              </a:rPr>
              <a:t> :</a:t>
            </a:r>
          </a:p>
          <a:p>
            <a:pPr eaLnBrk="1" hangingPunct="1">
              <a:lnSpc>
                <a:spcPct val="90000"/>
              </a:lnSpc>
              <a:buClr>
                <a:schemeClr val="tx1"/>
              </a:buClr>
              <a:buFontTx/>
              <a:buNone/>
              <a:defRPr/>
            </a:pPr>
            <a:r>
              <a:rPr lang="it-IT" altLang="it-IT" sz="2000" b="1" i="1" dirty="0" smtClean="0">
                <a:latin typeface="Book Antiqua" panose="02040602050305030304" pitchFamily="18" charset="0"/>
                <a:sym typeface="Symbol" panose="05050102010706020507" pitchFamily="18" charset="2"/>
              </a:rPr>
              <a:t>V</a:t>
            </a:r>
            <a:r>
              <a:rPr lang="it-IT" altLang="it-IT" sz="2000" b="1" dirty="0" smtClean="0">
                <a:latin typeface="Book Antiqua" panose="02040602050305030304" pitchFamily="18" charset="0"/>
                <a:sym typeface="Symbol" panose="05050102010706020507" pitchFamily="18" charset="2"/>
              </a:rPr>
              <a:t> </a:t>
            </a:r>
            <a:r>
              <a:rPr lang="it-IT" altLang="it-IT" sz="2000" b="1" i="1" dirty="0" smtClean="0">
                <a:latin typeface="Book Antiqua" panose="02040602050305030304" pitchFamily="18" charset="0"/>
                <a:sym typeface="Symbol" panose="05050102010706020507" pitchFamily="18" charset="2"/>
              </a:rPr>
              <a:t>I</a:t>
            </a:r>
            <a:r>
              <a:rPr lang="it-IT" altLang="it-IT" sz="2000" b="1" dirty="0" smtClean="0">
                <a:latin typeface="Book Antiqua" panose="02040602050305030304" pitchFamily="18" charset="0"/>
                <a:sym typeface="Symbol" panose="05050102010706020507" pitchFamily="18" charset="2"/>
              </a:rPr>
              <a:t> [W] = </a:t>
            </a:r>
            <a:r>
              <a:rPr lang="it-IT" altLang="it-IT" sz="2000" b="1" i="1" dirty="0" smtClean="0">
                <a:latin typeface="Book Antiqua" panose="02040602050305030304" pitchFamily="18" charset="0"/>
                <a:sym typeface="Symbol" panose="05050102010706020507" pitchFamily="18" charset="2"/>
              </a:rPr>
              <a:t>m</a:t>
            </a:r>
            <a:r>
              <a:rPr lang="it-IT" altLang="it-IT" sz="2000" b="1" dirty="0" smtClean="0">
                <a:latin typeface="Book Antiqua" panose="02040602050305030304" pitchFamily="18" charset="0"/>
                <a:sym typeface="Symbol" panose="05050102010706020507" pitchFamily="18" charset="2"/>
              </a:rPr>
              <a:t> </a:t>
            </a:r>
            <a:r>
              <a:rPr lang="it-IT" altLang="it-IT" sz="2000" b="1" i="1" dirty="0" smtClean="0">
                <a:latin typeface="Book Antiqua" panose="02040602050305030304" pitchFamily="18" charset="0"/>
                <a:sym typeface="Symbol" panose="05050102010706020507" pitchFamily="18" charset="2"/>
              </a:rPr>
              <a:t>g</a:t>
            </a:r>
            <a:r>
              <a:rPr lang="it-IT" altLang="it-IT" sz="2000" b="1" dirty="0" smtClean="0">
                <a:latin typeface="Book Antiqua" panose="02040602050305030304" pitchFamily="18" charset="0"/>
                <a:sym typeface="Symbol" panose="05050102010706020507" pitchFamily="18" charset="2"/>
              </a:rPr>
              <a:t> </a:t>
            </a:r>
            <a:r>
              <a:rPr lang="it-IT" altLang="it-IT" sz="2000" b="1" i="1" dirty="0" smtClean="0">
                <a:latin typeface="Book Antiqua" panose="02040602050305030304" pitchFamily="18" charset="0"/>
                <a:sym typeface="Symbol" panose="05050102010706020507" pitchFamily="18" charset="2"/>
              </a:rPr>
              <a:t>v</a:t>
            </a:r>
            <a:r>
              <a:rPr lang="it-IT" altLang="it-IT" sz="2000" b="1" dirty="0" smtClean="0">
                <a:latin typeface="Book Antiqua" panose="02040602050305030304" pitchFamily="18" charset="0"/>
                <a:sym typeface="Symbol" panose="05050102010706020507" pitchFamily="18" charset="2"/>
              </a:rPr>
              <a:t> [W]      </a:t>
            </a:r>
            <a:r>
              <a:rPr lang="it-IT" altLang="it-IT" sz="2000" b="1" dirty="0" smtClean="0">
                <a:solidFill>
                  <a:srgbClr val="FFFF00"/>
                </a:solidFill>
                <a:latin typeface="Book Antiqua" panose="02040602050305030304" pitchFamily="18" charset="0"/>
                <a:sym typeface="Symbol" panose="05050102010706020507" pitchFamily="18" charset="2"/>
              </a:rPr>
              <a:t>[</a:t>
            </a:r>
            <a:r>
              <a:rPr lang="it-IT" altLang="it-IT" sz="2000" b="1" dirty="0" err="1" smtClean="0">
                <a:solidFill>
                  <a:srgbClr val="FFFF00"/>
                </a:solidFill>
                <a:latin typeface="Book Antiqua" panose="02040602050305030304" pitchFamily="18" charset="0"/>
                <a:sym typeface="Symbol" panose="05050102010706020507" pitchFamily="18" charset="2"/>
              </a:rPr>
              <a:t>W</a:t>
            </a:r>
            <a:r>
              <a:rPr lang="it-IT" altLang="it-IT" sz="2000" b="1" baseline="-25000" dirty="0" err="1" smtClean="0">
                <a:solidFill>
                  <a:srgbClr val="FFFF00"/>
                </a:solidFill>
                <a:latin typeface="Book Antiqua" panose="02040602050305030304" pitchFamily="18" charset="0"/>
                <a:sym typeface="Symbol" panose="05050102010706020507" pitchFamily="18" charset="2"/>
              </a:rPr>
              <a:t>elettr</a:t>
            </a:r>
            <a:r>
              <a:rPr lang="it-IT" altLang="it-IT" sz="2000" b="1" baseline="-25000" dirty="0" smtClean="0">
                <a:solidFill>
                  <a:srgbClr val="FFFF00"/>
                </a:solidFill>
                <a:latin typeface="Book Antiqua" panose="02040602050305030304" pitchFamily="18" charset="0"/>
                <a:sym typeface="Symbol" panose="05050102010706020507" pitchFamily="18" charset="2"/>
              </a:rPr>
              <a:t>.</a:t>
            </a:r>
            <a:r>
              <a:rPr lang="it-IT" altLang="it-IT" sz="2000" b="1" dirty="0" smtClean="0">
                <a:solidFill>
                  <a:srgbClr val="FFFF00"/>
                </a:solidFill>
                <a:latin typeface="Book Antiqua" panose="02040602050305030304" pitchFamily="18" charset="0"/>
                <a:sym typeface="Symbol" panose="05050102010706020507" pitchFamily="18" charset="2"/>
              </a:rPr>
              <a:t>] = [</a:t>
            </a:r>
            <a:r>
              <a:rPr lang="it-IT" altLang="it-IT" sz="2000" b="1" dirty="0" err="1" smtClean="0">
                <a:solidFill>
                  <a:srgbClr val="FFFF00"/>
                </a:solidFill>
                <a:latin typeface="Book Antiqua" panose="02040602050305030304" pitchFamily="18" charset="0"/>
                <a:sym typeface="Symbol" panose="05050102010706020507" pitchFamily="18" charset="2"/>
              </a:rPr>
              <a:t>W</a:t>
            </a:r>
            <a:r>
              <a:rPr lang="it-IT" altLang="it-IT" sz="2000" b="1" baseline="-25000" dirty="0" err="1" smtClean="0">
                <a:solidFill>
                  <a:srgbClr val="FFFF00"/>
                </a:solidFill>
                <a:latin typeface="Book Antiqua" panose="02040602050305030304" pitchFamily="18" charset="0"/>
                <a:sym typeface="Symbol" panose="05050102010706020507" pitchFamily="18" charset="2"/>
              </a:rPr>
              <a:t>mecc</a:t>
            </a:r>
            <a:r>
              <a:rPr lang="it-IT" altLang="it-IT" sz="2000" b="1" baseline="-25000" dirty="0" smtClean="0">
                <a:solidFill>
                  <a:srgbClr val="FFFF00"/>
                </a:solidFill>
                <a:latin typeface="Book Antiqua" panose="02040602050305030304" pitchFamily="18" charset="0"/>
                <a:sym typeface="Symbol" panose="05050102010706020507" pitchFamily="18" charset="2"/>
              </a:rPr>
              <a:t>.</a:t>
            </a:r>
            <a:r>
              <a:rPr lang="it-IT" altLang="it-IT" sz="2000" b="1" dirty="0" smtClean="0">
                <a:solidFill>
                  <a:srgbClr val="FFFF00"/>
                </a:solidFill>
                <a:latin typeface="Book Antiqua" panose="02040602050305030304" pitchFamily="18" charset="0"/>
                <a:sym typeface="Symbol" panose="05050102010706020507" pitchFamily="18" charset="2"/>
              </a:rPr>
              <a:t>]</a:t>
            </a:r>
            <a:endParaRPr lang="it-IT" altLang="it-IT" sz="2000" b="1" i="1" baseline="-25000" dirty="0" smtClean="0">
              <a:solidFill>
                <a:srgbClr val="FFFF00"/>
              </a:solidFill>
              <a:latin typeface="Book Antiqua" panose="02040602050305030304" pitchFamily="18" charset="0"/>
              <a:sym typeface="Symbol" panose="05050102010706020507" pitchFamily="18" charset="2"/>
            </a:endParaRPr>
          </a:p>
        </p:txBody>
      </p:sp>
      <p:sp>
        <p:nvSpPr>
          <p:cNvPr id="12" name="Rectangle 2"/>
          <p:cNvSpPr txBox="1">
            <a:spLocks noChangeArrowheads="1"/>
          </p:cNvSpPr>
          <p:nvPr/>
        </p:nvSpPr>
        <p:spPr bwMode="auto">
          <a:xfrm>
            <a:off x="-86710" y="421218"/>
            <a:ext cx="9144000" cy="105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a:lstStyle>
          <a:p>
            <a:pPr algn="ctr" eaLnBrk="1" hangingPunct="1">
              <a:defRPr/>
            </a:pPr>
            <a:r>
              <a:rPr lang="it-IT" altLang="it-IT" sz="3200" baseline="30000" dirty="0" smtClean="0">
                <a:solidFill>
                  <a:srgbClr val="969696"/>
                </a:solidFill>
                <a:latin typeface="Book Antiqua" panose="02040602050305030304" pitchFamily="18" charset="0"/>
              </a:rPr>
              <a:t>PER LA DETERMINAZIONE DI </a:t>
            </a:r>
            <a:r>
              <a:rPr lang="it-IT" altLang="it-IT" sz="3200" i="1" baseline="30000" dirty="0" smtClean="0">
                <a:solidFill>
                  <a:srgbClr val="969696"/>
                </a:solidFill>
                <a:latin typeface="Book Antiqua" panose="02040602050305030304" pitchFamily="18" charset="0"/>
              </a:rPr>
              <a:t>h</a:t>
            </a:r>
            <a:r>
              <a:rPr lang="it-IT" altLang="it-IT" sz="3200" baseline="30000" dirty="0" smtClean="0">
                <a:solidFill>
                  <a:srgbClr val="969696"/>
                </a:solidFill>
                <a:latin typeface="Book Antiqua" panose="02040602050305030304" pitchFamily="18" charset="0"/>
              </a:rPr>
              <a:t> E</a:t>
            </a:r>
            <a:r>
              <a:rPr lang="it-IT" altLang="it-IT" sz="3200" dirty="0" smtClean="0">
                <a:solidFill>
                  <a:srgbClr val="969696"/>
                </a:solidFill>
                <a:latin typeface="Book Antiqua" panose="02040602050305030304" pitchFamily="18" charset="0"/>
              </a:rPr>
              <a:t> </a:t>
            </a:r>
            <a:r>
              <a:rPr lang="it-IT" altLang="it-IT" sz="3200" baseline="30000" dirty="0" smtClean="0">
                <a:solidFill>
                  <a:srgbClr val="969696"/>
                </a:solidFill>
                <a:latin typeface="Book Antiqua" panose="02040602050305030304" pitchFamily="18" charset="0"/>
              </a:rPr>
              <a:t>RIDEFINIZIONE DEL kg</a:t>
            </a:r>
            <a:endParaRPr lang="it-IT" altLang="it-IT" sz="3200" baseline="-25000" dirty="0" smtClean="0">
              <a:solidFill>
                <a:srgbClr val="969696"/>
              </a:solidFill>
              <a:latin typeface="Book Antiqua" panose="02040602050305030304" pitchFamily="18" charset="0"/>
            </a:endParaRPr>
          </a:p>
        </p:txBody>
      </p:sp>
    </p:spTree>
    <p:extLst>
      <p:ext uri="{BB962C8B-B14F-4D97-AF65-F5344CB8AC3E}">
        <p14:creationId xmlns:p14="http://schemas.microsoft.com/office/powerpoint/2010/main" val="1076143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72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egnaposto piè di pagina 3"/>
          <p:cNvSpPr>
            <a:spLocks noGrp="1"/>
          </p:cNvSpPr>
          <p:nvPr>
            <p:ph type="ftr" sz="quarter" idx="10"/>
          </p:nvPr>
        </p:nvSpPr>
        <p:spPr/>
        <p:txBody>
          <a:bodyPr/>
          <a:lstStyle/>
          <a:p>
            <a:pPr>
              <a:defRPr/>
            </a:pPr>
            <a:r>
              <a:rPr lang="it-IT" altLang="it-IT"/>
              <a:t>Metrologia e Sistema Internazionale</a:t>
            </a:r>
          </a:p>
        </p:txBody>
      </p:sp>
      <p:sp>
        <p:nvSpPr>
          <p:cNvPr id="14" name="Rectangle 2"/>
          <p:cNvSpPr>
            <a:spLocks noGrp="1" noChangeArrowheads="1"/>
          </p:cNvSpPr>
          <p:nvPr>
            <p:ph type="title"/>
          </p:nvPr>
        </p:nvSpPr>
        <p:spPr>
          <a:xfrm>
            <a:off x="-95250" y="124581"/>
            <a:ext cx="9144000" cy="1058863"/>
          </a:xfrm>
        </p:spPr>
        <p:txBody>
          <a:bodyPr/>
          <a:lstStyle/>
          <a:p>
            <a:pPr algn="ctr" eaLnBrk="1" hangingPunct="1">
              <a:defRPr/>
            </a:pPr>
            <a:r>
              <a:rPr lang="it-IT" altLang="it-IT" sz="4000" baseline="30000" dirty="0" smtClean="0">
                <a:solidFill>
                  <a:srgbClr val="969696"/>
                </a:solidFill>
                <a:latin typeface="Book Antiqua" panose="02040602050305030304" pitchFamily="18" charset="0"/>
              </a:rPr>
              <a:t>*</a:t>
            </a:r>
            <a:r>
              <a:rPr lang="it-IT" altLang="it-IT" sz="4000" dirty="0" smtClean="0">
                <a:solidFill>
                  <a:srgbClr val="969696"/>
                </a:solidFill>
                <a:latin typeface="Book Antiqua" panose="02040602050305030304" pitchFamily="18" charset="0"/>
              </a:rPr>
              <a:t>FUNZIONAMENTO DELLA BILANCIA DI KIBBLE</a:t>
            </a:r>
            <a:endParaRPr lang="it-IT" altLang="it-IT" sz="2800" baseline="-25000" dirty="0" smtClean="0">
              <a:solidFill>
                <a:srgbClr val="969696"/>
              </a:solidFill>
              <a:latin typeface="Book Antiqua" panose="02040602050305030304" pitchFamily="18" charset="0"/>
            </a:endParaRPr>
          </a:p>
        </p:txBody>
      </p:sp>
      <p:sp>
        <p:nvSpPr>
          <p:cNvPr id="4" name="Rettangolo 3"/>
          <p:cNvSpPr/>
          <p:nvPr/>
        </p:nvSpPr>
        <p:spPr>
          <a:xfrm>
            <a:off x="131762" y="1239838"/>
            <a:ext cx="8802688" cy="1754326"/>
          </a:xfrm>
          <a:prstGeom prst="rect">
            <a:avLst/>
          </a:prstGeom>
        </p:spPr>
        <p:txBody>
          <a:bodyPr wrap="square">
            <a:spAutoFit/>
          </a:bodyPr>
          <a:lstStyle/>
          <a:p>
            <a:r>
              <a:rPr lang="it-IT" dirty="0">
                <a:latin typeface="Book Antiqua" panose="02040602050305030304" pitchFamily="18" charset="0"/>
                <a:ea typeface="Times New Roman" panose="02020603050405020304" pitchFamily="18" charset="0"/>
                <a:cs typeface="Times New Roman" panose="02020603050405020304" pitchFamily="18" charset="0"/>
              </a:rPr>
              <a:t>Lo strumento è una particolare “bilancia” che </a:t>
            </a:r>
            <a:r>
              <a:rPr lang="it-IT" b="1" dirty="0">
                <a:solidFill>
                  <a:srgbClr val="FFFF00"/>
                </a:solidFill>
                <a:latin typeface="Book Antiqua" panose="02040602050305030304" pitchFamily="18" charset="0"/>
                <a:ea typeface="Times New Roman" panose="02020603050405020304" pitchFamily="18" charset="0"/>
                <a:cs typeface="Times New Roman" panose="02020603050405020304" pitchFamily="18" charset="0"/>
              </a:rPr>
              <a:t>confrontando il watt elettrico con il </a:t>
            </a:r>
            <a:r>
              <a:rPr lang="it-IT" b="1" dirty="0" smtClean="0">
                <a:solidFill>
                  <a:srgbClr val="FFFF00"/>
                </a:solidFill>
                <a:latin typeface="Book Antiqua" panose="02040602050305030304" pitchFamily="18" charset="0"/>
                <a:ea typeface="Times New Roman" panose="02020603050405020304" pitchFamily="18" charset="0"/>
                <a:cs typeface="Times New Roman" panose="02020603050405020304" pitchFamily="18" charset="0"/>
              </a:rPr>
              <a:t/>
            </a:r>
            <a:br>
              <a:rPr lang="it-IT" b="1" dirty="0" smtClean="0">
                <a:solidFill>
                  <a:srgbClr val="FFFF00"/>
                </a:solidFill>
                <a:latin typeface="Book Antiqua" panose="02040602050305030304" pitchFamily="18" charset="0"/>
                <a:ea typeface="Times New Roman" panose="02020603050405020304" pitchFamily="18" charset="0"/>
                <a:cs typeface="Times New Roman" panose="02020603050405020304" pitchFamily="18" charset="0"/>
              </a:rPr>
            </a:br>
            <a:r>
              <a:rPr lang="it-IT" b="1" dirty="0" smtClean="0">
                <a:solidFill>
                  <a:srgbClr val="FFFF00"/>
                </a:solidFill>
                <a:latin typeface="Book Antiqua" panose="02040602050305030304" pitchFamily="18" charset="0"/>
                <a:ea typeface="Times New Roman" panose="02020603050405020304" pitchFamily="18" charset="0"/>
                <a:cs typeface="Times New Roman" panose="02020603050405020304" pitchFamily="18" charset="0"/>
              </a:rPr>
              <a:t>watt </a:t>
            </a:r>
            <a:r>
              <a:rPr lang="it-IT" b="1" dirty="0">
                <a:solidFill>
                  <a:srgbClr val="FFFF00"/>
                </a:solidFill>
                <a:latin typeface="Book Antiqua" panose="02040602050305030304" pitchFamily="18" charset="0"/>
                <a:ea typeface="Times New Roman" panose="02020603050405020304" pitchFamily="18" charset="0"/>
                <a:cs typeface="Times New Roman" panose="02020603050405020304" pitchFamily="18" charset="0"/>
              </a:rPr>
              <a:t>meccanico</a:t>
            </a:r>
            <a:r>
              <a:rPr lang="it-IT" dirty="0">
                <a:latin typeface="Book Antiqua" panose="02040602050305030304" pitchFamily="18" charset="0"/>
                <a:ea typeface="Times New Roman" panose="02020603050405020304" pitchFamily="18" charset="0"/>
                <a:cs typeface="Times New Roman" panose="02020603050405020304" pitchFamily="18" charset="0"/>
              </a:rPr>
              <a:t> consente di determinare il valore di una massa e quindi di </a:t>
            </a:r>
            <a:r>
              <a:rPr lang="it-IT" dirty="0">
                <a:solidFill>
                  <a:srgbClr val="FFFF00"/>
                </a:solidFill>
                <a:latin typeface="Book Antiqua" panose="02040602050305030304" pitchFamily="18" charset="0"/>
                <a:ea typeface="Times New Roman" panose="02020603050405020304" pitchFamily="18" charset="0"/>
                <a:cs typeface="Times New Roman" panose="02020603050405020304" pitchFamily="18" charset="0"/>
              </a:rPr>
              <a:t>realizzare praticamente un kilogrammo campione o un suo sottomultiplo</a:t>
            </a:r>
            <a:r>
              <a:rPr lang="it-IT" dirty="0">
                <a:latin typeface="Book Antiqua" panose="02040602050305030304" pitchFamily="18" charset="0"/>
                <a:ea typeface="Times New Roman" panose="02020603050405020304" pitchFamily="18" charset="0"/>
                <a:cs typeface="Times New Roman" panose="02020603050405020304" pitchFamily="18" charset="0"/>
              </a:rPr>
              <a:t>. </a:t>
            </a:r>
            <a:r>
              <a:rPr lang="it-IT" dirty="0" smtClean="0">
                <a:latin typeface="Book Antiqua" panose="02040602050305030304" pitchFamily="18" charset="0"/>
                <a:ea typeface="Times New Roman" panose="02020603050405020304" pitchFamily="18" charset="0"/>
                <a:cs typeface="Times New Roman" panose="02020603050405020304" pitchFamily="18" charset="0"/>
              </a:rPr>
              <a:t/>
            </a:r>
            <a:br>
              <a:rPr lang="it-IT" dirty="0" smtClean="0">
                <a:latin typeface="Book Antiqua" panose="02040602050305030304" pitchFamily="18" charset="0"/>
                <a:ea typeface="Times New Roman" panose="02020603050405020304" pitchFamily="18" charset="0"/>
                <a:cs typeface="Times New Roman" panose="02020603050405020304" pitchFamily="18" charset="0"/>
              </a:rPr>
            </a:br>
            <a:r>
              <a:rPr lang="it-IT" dirty="0" smtClean="0">
                <a:latin typeface="Book Antiqua" panose="02040602050305030304" pitchFamily="18" charset="0"/>
                <a:ea typeface="Times New Roman" panose="02020603050405020304" pitchFamily="18" charset="0"/>
                <a:cs typeface="Times New Roman" panose="02020603050405020304" pitchFamily="18" charset="0"/>
              </a:rPr>
              <a:t>Si </a:t>
            </a:r>
            <a:r>
              <a:rPr lang="it-IT" dirty="0">
                <a:latin typeface="Book Antiqua" panose="02040602050305030304" pitchFamily="18" charset="0"/>
                <a:ea typeface="Times New Roman" panose="02020603050405020304" pitchFamily="18" charset="0"/>
                <a:cs typeface="Times New Roman" panose="02020603050405020304" pitchFamily="18" charset="0"/>
              </a:rPr>
              <a:t>tratta della </a:t>
            </a:r>
            <a:r>
              <a:rPr lang="it-IT" b="1" dirty="0">
                <a:latin typeface="Book Antiqua" panose="02040602050305030304" pitchFamily="18" charset="0"/>
                <a:ea typeface="Times New Roman" panose="02020603050405020304" pitchFamily="18" charset="0"/>
                <a:cs typeface="Times New Roman" panose="02020603050405020304" pitchFamily="18" charset="0"/>
              </a:rPr>
              <a:t>“bilancia del watt” anche detta bilancia di Kibble</a:t>
            </a:r>
            <a:r>
              <a:rPr lang="it-IT" dirty="0">
                <a:latin typeface="Book Antiqua" panose="02040602050305030304" pitchFamily="18" charset="0"/>
                <a:ea typeface="Times New Roman" panose="02020603050405020304" pitchFamily="18" charset="0"/>
                <a:cs typeface="Times New Roman" panose="02020603050405020304" pitchFamily="18" charset="0"/>
              </a:rPr>
              <a:t> in onore dello scienziato e metrologo inglese Bryan Kibble (scomparso nel 2016) che ne propose </a:t>
            </a:r>
            <a:r>
              <a:rPr lang="it-IT" dirty="0" smtClean="0">
                <a:latin typeface="Book Antiqua" panose="02040602050305030304" pitchFamily="18" charset="0"/>
                <a:ea typeface="Times New Roman" panose="02020603050405020304" pitchFamily="18" charset="0"/>
                <a:cs typeface="Times New Roman" panose="02020603050405020304" pitchFamily="18" charset="0"/>
              </a:rPr>
              <a:t/>
            </a:r>
            <a:br>
              <a:rPr lang="it-IT" dirty="0" smtClean="0">
                <a:latin typeface="Book Antiqua" panose="02040602050305030304" pitchFamily="18" charset="0"/>
                <a:ea typeface="Times New Roman" panose="02020603050405020304" pitchFamily="18" charset="0"/>
                <a:cs typeface="Times New Roman" panose="02020603050405020304" pitchFamily="18" charset="0"/>
              </a:rPr>
            </a:br>
            <a:r>
              <a:rPr lang="it-IT" dirty="0" smtClean="0">
                <a:latin typeface="Book Antiqua" panose="02040602050305030304" pitchFamily="18" charset="0"/>
                <a:ea typeface="Times New Roman" panose="02020603050405020304" pitchFamily="18" charset="0"/>
                <a:cs typeface="Times New Roman" panose="02020603050405020304" pitchFamily="18" charset="0"/>
              </a:rPr>
              <a:t>e </a:t>
            </a:r>
            <a:r>
              <a:rPr lang="it-IT" dirty="0">
                <a:latin typeface="Book Antiqua" panose="02040602050305030304" pitchFamily="18" charset="0"/>
                <a:ea typeface="Times New Roman" panose="02020603050405020304" pitchFamily="18" charset="0"/>
                <a:cs typeface="Times New Roman" panose="02020603050405020304" pitchFamily="18" charset="0"/>
              </a:rPr>
              <a:t>promosse l’impiego nella metrologia di massa.</a:t>
            </a:r>
            <a:endParaRPr lang="en-US" dirty="0"/>
          </a:p>
        </p:txBody>
      </p:sp>
      <p:sp>
        <p:nvSpPr>
          <p:cNvPr id="7" name="Rettangolo 6"/>
          <p:cNvSpPr/>
          <p:nvPr/>
        </p:nvSpPr>
        <p:spPr>
          <a:xfrm>
            <a:off x="131762" y="3155871"/>
            <a:ext cx="8802688" cy="3416320"/>
          </a:xfrm>
          <a:prstGeom prst="rect">
            <a:avLst/>
          </a:prstGeom>
        </p:spPr>
        <p:txBody>
          <a:bodyPr wrap="square">
            <a:spAutoFit/>
          </a:bodyPr>
          <a:lstStyle/>
          <a:p>
            <a:pPr algn="just">
              <a:spcAft>
                <a:spcPts val="0"/>
              </a:spcAft>
            </a:pPr>
            <a:r>
              <a:rPr lang="it-IT" dirty="0">
                <a:latin typeface="Book Antiqua" panose="02040602050305030304" pitchFamily="18" charset="0"/>
                <a:ea typeface="Times New Roman" panose="02020603050405020304" pitchFamily="18" charset="0"/>
                <a:cs typeface="Times New Roman" panose="02020603050405020304" pitchFamily="18" charset="0"/>
              </a:rPr>
              <a:t>S</a:t>
            </a:r>
            <a:r>
              <a:rPr lang="it-IT" dirty="0" smtClean="0">
                <a:latin typeface="Book Antiqua" panose="02040602050305030304" pitchFamily="18" charset="0"/>
                <a:ea typeface="Times New Roman" panose="02020603050405020304" pitchFamily="18" charset="0"/>
                <a:cs typeface="Times New Roman" panose="02020603050405020304" pitchFamily="18" charset="0"/>
              </a:rPr>
              <a:t>i </a:t>
            </a:r>
            <a:r>
              <a:rPr lang="it-IT" dirty="0">
                <a:latin typeface="Book Antiqua" panose="02040602050305030304" pitchFamily="18" charset="0"/>
                <a:ea typeface="Times New Roman" panose="02020603050405020304" pitchFamily="18" charset="0"/>
                <a:cs typeface="Times New Roman" panose="02020603050405020304" pitchFamily="18" charset="0"/>
              </a:rPr>
              <a:t>basa sulla esecuzione di </a:t>
            </a:r>
            <a:r>
              <a:rPr lang="it-IT" dirty="0">
                <a:solidFill>
                  <a:srgbClr val="FFFF00"/>
                </a:solidFill>
                <a:latin typeface="Book Antiqua" panose="02040602050305030304" pitchFamily="18" charset="0"/>
                <a:ea typeface="Times New Roman" panose="02020603050405020304" pitchFamily="18" charset="0"/>
                <a:cs typeface="Times New Roman" panose="02020603050405020304" pitchFamily="18" charset="0"/>
              </a:rPr>
              <a:t>due fasi di misura che coinvolgono grandezze elettriche e grandezze meccaniche </a:t>
            </a:r>
            <a:r>
              <a:rPr lang="it-IT" dirty="0">
                <a:latin typeface="Book Antiqua" panose="02040602050305030304" pitchFamily="18" charset="0"/>
                <a:ea typeface="Times New Roman" panose="02020603050405020304" pitchFamily="18" charset="0"/>
                <a:cs typeface="Times New Roman" panose="02020603050405020304" pitchFamily="18" charset="0"/>
              </a:rPr>
              <a:t>per poi ricavare un’unica incognita, una massa </a:t>
            </a:r>
            <a:r>
              <a:rPr lang="it-IT" i="1" dirty="0">
                <a:latin typeface="Book Antiqua" panose="02040602050305030304" pitchFamily="18" charset="0"/>
                <a:ea typeface="Times New Roman" panose="02020603050405020304" pitchFamily="18" charset="0"/>
                <a:cs typeface="Times New Roman" panose="02020603050405020304" pitchFamily="18" charset="0"/>
              </a:rPr>
              <a:t>m</a:t>
            </a:r>
            <a:r>
              <a:rPr lang="it-IT" dirty="0">
                <a:latin typeface="Book Antiqua" panose="02040602050305030304" pitchFamily="18" charset="0"/>
                <a:ea typeface="Times New Roman" panose="02020603050405020304" pitchFamily="18" charset="0"/>
                <a:cs typeface="Times New Roman" panose="02020603050405020304" pitchFamily="18" charset="0"/>
              </a:rPr>
              <a:t>, in funzione delle altre quantità misurate con grande </a:t>
            </a:r>
            <a:r>
              <a:rPr lang="it-IT" dirty="0" smtClean="0">
                <a:latin typeface="Book Antiqua" panose="02040602050305030304" pitchFamily="18" charset="0"/>
                <a:ea typeface="Times New Roman" panose="02020603050405020304" pitchFamily="18" charset="0"/>
                <a:cs typeface="Times New Roman" panose="02020603050405020304" pitchFamily="18" charset="0"/>
              </a:rPr>
              <a:t>accuratezza.</a:t>
            </a:r>
          </a:p>
          <a:p>
            <a:pPr algn="just">
              <a:spcAft>
                <a:spcPts val="0"/>
              </a:spcAft>
            </a:pPr>
            <a:r>
              <a:rPr lang="it-IT" dirty="0" smtClean="0">
                <a:latin typeface="Book Antiqua" panose="02040602050305030304" pitchFamily="18" charset="0"/>
                <a:ea typeface="Times New Roman" panose="02020603050405020304" pitchFamily="18" charset="0"/>
                <a:cs typeface="Times New Roman" panose="02020603050405020304" pitchFamily="18" charset="0"/>
              </a:rPr>
              <a:t>Ad </a:t>
            </a:r>
            <a:r>
              <a:rPr lang="it-IT" dirty="0">
                <a:latin typeface="Book Antiqua" panose="02040602050305030304" pitchFamily="18" charset="0"/>
                <a:ea typeface="Times New Roman" panose="02020603050405020304" pitchFamily="18" charset="0"/>
                <a:cs typeface="Times New Roman" panose="02020603050405020304" pitchFamily="18" charset="0"/>
              </a:rPr>
              <a:t>una attenta analisi del metodo proposto da Kibble, </a:t>
            </a:r>
            <a:r>
              <a:rPr lang="it-IT" dirty="0">
                <a:solidFill>
                  <a:srgbClr val="FFFF00"/>
                </a:solidFill>
                <a:latin typeface="Book Antiqua" panose="02040602050305030304" pitchFamily="18" charset="0"/>
                <a:ea typeface="Times New Roman" panose="02020603050405020304" pitchFamily="18" charset="0"/>
                <a:cs typeface="Times New Roman" panose="02020603050405020304" pitchFamily="18" charset="0"/>
              </a:rPr>
              <a:t>ciascuna delle due fasi di misura coinvolge anche taluni parametri geometrici ed elettromagnetici </a:t>
            </a:r>
            <a:r>
              <a:rPr lang="it-IT" dirty="0">
                <a:latin typeface="Book Antiqua" panose="02040602050305030304" pitchFamily="18" charset="0"/>
                <a:ea typeface="Times New Roman" panose="02020603050405020304" pitchFamily="18" charset="0"/>
                <a:cs typeface="Times New Roman" panose="02020603050405020304" pitchFamily="18" charset="0"/>
              </a:rPr>
              <a:t>(in particolare il prodotto tra la lunghezza </a:t>
            </a:r>
            <a:r>
              <a:rPr lang="it-IT" i="1" dirty="0">
                <a:latin typeface="Book Antiqua" panose="02040602050305030304" pitchFamily="18" charset="0"/>
                <a:ea typeface="Times New Roman" panose="02020603050405020304" pitchFamily="18" charset="0"/>
                <a:cs typeface="Times New Roman" panose="02020603050405020304" pitchFamily="18" charset="0"/>
              </a:rPr>
              <a:t>L</a:t>
            </a:r>
            <a:r>
              <a:rPr lang="it-IT" dirty="0">
                <a:latin typeface="Book Antiqua" panose="02040602050305030304" pitchFamily="18" charset="0"/>
                <a:ea typeface="Times New Roman" panose="02020603050405020304" pitchFamily="18" charset="0"/>
                <a:cs typeface="Times New Roman" panose="02020603050405020304" pitchFamily="18" charset="0"/>
              </a:rPr>
              <a:t> di una bobina di filo conduttore e l’intensità </a:t>
            </a:r>
            <a:r>
              <a:rPr lang="it-IT" i="1" dirty="0">
                <a:latin typeface="Book Antiqua" panose="02040602050305030304" pitchFamily="18" charset="0"/>
                <a:ea typeface="Times New Roman" panose="02020603050405020304" pitchFamily="18" charset="0"/>
                <a:cs typeface="Times New Roman" panose="02020603050405020304" pitchFamily="18" charset="0"/>
              </a:rPr>
              <a:t>B</a:t>
            </a:r>
            <a:r>
              <a:rPr lang="it-IT" dirty="0">
                <a:latin typeface="Book Antiqua" panose="02040602050305030304" pitchFamily="18" charset="0"/>
                <a:ea typeface="Times New Roman" panose="02020603050405020304" pitchFamily="18" charset="0"/>
                <a:cs typeface="Times New Roman" panose="02020603050405020304" pitchFamily="18" charset="0"/>
              </a:rPr>
              <a:t> di un campo magnetico) </a:t>
            </a:r>
            <a:r>
              <a:rPr lang="it-IT" dirty="0" smtClean="0">
                <a:solidFill>
                  <a:srgbClr val="FFFF00"/>
                </a:solidFill>
                <a:latin typeface="Book Antiqua" panose="02040602050305030304" pitchFamily="18" charset="0"/>
                <a:ea typeface="Times New Roman" panose="02020603050405020304" pitchFamily="18" charset="0"/>
                <a:cs typeface="Times New Roman" panose="02020603050405020304" pitchFamily="18" charset="0"/>
              </a:rPr>
              <a:t>difficilmente </a:t>
            </a:r>
            <a:r>
              <a:rPr lang="it-IT" dirty="0">
                <a:solidFill>
                  <a:srgbClr val="FFFF00"/>
                </a:solidFill>
                <a:latin typeface="Book Antiqua" panose="02040602050305030304" pitchFamily="18" charset="0"/>
                <a:ea typeface="Times New Roman" panose="02020603050405020304" pitchFamily="18" charset="0"/>
                <a:cs typeface="Times New Roman" panose="02020603050405020304" pitchFamily="18" charset="0"/>
              </a:rPr>
              <a:t>conoscibili con accuratezza</a:t>
            </a:r>
            <a:r>
              <a:rPr lang="it-IT" dirty="0">
                <a:latin typeface="Book Antiqua" panose="02040602050305030304" pitchFamily="18" charset="0"/>
                <a:ea typeface="Times New Roman" panose="02020603050405020304" pitchFamily="18" charset="0"/>
                <a:cs typeface="Times New Roman" panose="02020603050405020304" pitchFamily="18" charset="0"/>
              </a:rPr>
              <a:t>. </a:t>
            </a:r>
            <a:endParaRPr lang="it-IT" dirty="0" smtClean="0">
              <a:latin typeface="Book Antiqua" panose="02040602050305030304" pitchFamily="18" charset="0"/>
              <a:ea typeface="Times New Roman" panose="02020603050405020304" pitchFamily="18" charset="0"/>
              <a:cs typeface="Times New Roman" panose="02020603050405020304" pitchFamily="18" charset="0"/>
            </a:endParaRPr>
          </a:p>
          <a:p>
            <a:pPr algn="just">
              <a:spcAft>
                <a:spcPts val="0"/>
              </a:spcAft>
            </a:pPr>
            <a:r>
              <a:rPr lang="it-IT" dirty="0" smtClean="0">
                <a:latin typeface="Book Antiqua" panose="02040602050305030304" pitchFamily="18" charset="0"/>
                <a:ea typeface="Times New Roman" panose="02020603050405020304" pitchFamily="18" charset="0"/>
                <a:cs typeface="Times New Roman" panose="02020603050405020304" pitchFamily="18" charset="0"/>
              </a:rPr>
              <a:t>Molto abilmente, </a:t>
            </a:r>
            <a:r>
              <a:rPr lang="it-IT" dirty="0" smtClean="0">
                <a:solidFill>
                  <a:srgbClr val="FFFF00"/>
                </a:solidFill>
                <a:latin typeface="Book Antiqua" panose="02040602050305030304" pitchFamily="18" charset="0"/>
                <a:ea typeface="Times New Roman" panose="02020603050405020304" pitchFamily="18" charset="0"/>
                <a:cs typeface="Times New Roman" panose="02020603050405020304" pitchFamily="18" charset="0"/>
              </a:rPr>
              <a:t>la </a:t>
            </a:r>
            <a:r>
              <a:rPr lang="it-IT" dirty="0">
                <a:solidFill>
                  <a:srgbClr val="FFFF00"/>
                </a:solidFill>
                <a:latin typeface="Book Antiqua" panose="02040602050305030304" pitchFamily="18" charset="0"/>
                <a:ea typeface="Times New Roman" panose="02020603050405020304" pitchFamily="18" charset="0"/>
                <a:cs typeface="Times New Roman" panose="02020603050405020304" pitchFamily="18" charset="0"/>
              </a:rPr>
              <a:t>quantità incognita </a:t>
            </a:r>
            <a:r>
              <a:rPr lang="it-IT" i="1" dirty="0">
                <a:solidFill>
                  <a:srgbClr val="FFFF00"/>
                </a:solidFill>
                <a:latin typeface="Book Antiqua" panose="02040602050305030304" pitchFamily="18" charset="0"/>
                <a:ea typeface="Times New Roman" panose="02020603050405020304" pitchFamily="18" charset="0"/>
                <a:cs typeface="Times New Roman" panose="02020603050405020304" pitchFamily="18" charset="0"/>
              </a:rPr>
              <a:t>m</a:t>
            </a:r>
            <a:r>
              <a:rPr lang="it-IT" dirty="0">
                <a:solidFill>
                  <a:srgbClr val="FFFF00"/>
                </a:solidFill>
                <a:latin typeface="Book Antiqua" panose="02040602050305030304" pitchFamily="18" charset="0"/>
                <a:ea typeface="Times New Roman" panose="02020603050405020304" pitchFamily="18" charset="0"/>
                <a:cs typeface="Times New Roman" panose="02020603050405020304" pitchFamily="18" charset="0"/>
              </a:rPr>
              <a:t> è alla fine ricavata dal rapporto tra due equazioni ottenute nelle due fasi di misura</a:t>
            </a:r>
            <a:r>
              <a:rPr lang="it-IT" dirty="0">
                <a:latin typeface="Book Antiqua" panose="02040602050305030304" pitchFamily="18" charset="0"/>
                <a:ea typeface="Times New Roman" panose="02020603050405020304" pitchFamily="18" charset="0"/>
                <a:cs typeface="Times New Roman" panose="02020603050405020304" pitchFamily="18" charset="0"/>
              </a:rPr>
              <a:t>: in questo modo si riesce ad eliminare la dipendenza dai parametri di difficile conoscenza/misurazione (qui </a:t>
            </a:r>
            <a:r>
              <a:rPr lang="it-IT" i="1" dirty="0">
                <a:latin typeface="Book Antiqua" panose="02040602050305030304" pitchFamily="18" charset="0"/>
                <a:ea typeface="Times New Roman" panose="02020603050405020304" pitchFamily="18" charset="0"/>
                <a:cs typeface="Times New Roman" panose="02020603050405020304" pitchFamily="18" charset="0"/>
              </a:rPr>
              <a:t>B</a:t>
            </a:r>
            <a:r>
              <a:rPr lang="it-IT" dirty="0">
                <a:latin typeface="Book Antiqua" panose="02040602050305030304" pitchFamily="18" charset="0"/>
                <a:ea typeface="Times New Roman" panose="02020603050405020304" pitchFamily="18" charset="0"/>
                <a:cs typeface="Times New Roman" panose="02020603050405020304" pitchFamily="18" charset="0"/>
              </a:rPr>
              <a:t> e </a:t>
            </a:r>
            <a:r>
              <a:rPr lang="it-IT" i="1" dirty="0">
                <a:latin typeface="Book Antiqua" panose="02040602050305030304" pitchFamily="18" charset="0"/>
                <a:ea typeface="Times New Roman" panose="02020603050405020304" pitchFamily="18" charset="0"/>
                <a:cs typeface="Times New Roman" panose="02020603050405020304" pitchFamily="18" charset="0"/>
              </a:rPr>
              <a:t>L</a:t>
            </a:r>
            <a:r>
              <a:rPr lang="it-IT" dirty="0" smtClean="0">
                <a:latin typeface="Book Antiqua" panose="02040602050305030304" pitchFamily="18" charset="0"/>
                <a:ea typeface="Times New Roman" panose="02020603050405020304" pitchFamily="18" charset="0"/>
                <a:cs typeface="Times New Roman" panose="02020603050405020304" pitchFamily="18" charset="0"/>
              </a:rPr>
              <a:t>).</a:t>
            </a:r>
          </a:p>
          <a:p>
            <a:pPr algn="just">
              <a:spcAft>
                <a:spcPts val="0"/>
              </a:spcAft>
            </a:pPr>
            <a:r>
              <a:rPr lang="it-IT" sz="1200" dirty="0" smtClean="0">
                <a:latin typeface="Book Antiqua" panose="02040602050305030304" pitchFamily="18" charset="0"/>
                <a:ea typeface="Times New Roman" panose="02020603050405020304" pitchFamily="18" charset="0"/>
              </a:rPr>
              <a:t>Interessante </a:t>
            </a:r>
            <a:r>
              <a:rPr lang="it-IT" sz="1200" dirty="0">
                <a:latin typeface="Book Antiqua" panose="02040602050305030304" pitchFamily="18" charset="0"/>
                <a:ea typeface="Times New Roman" panose="02020603050405020304" pitchFamily="18" charset="0"/>
              </a:rPr>
              <a:t>confrontare </a:t>
            </a:r>
            <a:r>
              <a:rPr lang="it-IT" sz="1200" dirty="0" smtClean="0">
                <a:latin typeface="Book Antiqua" panose="02040602050305030304" pitchFamily="18" charset="0"/>
                <a:ea typeface="Times New Roman" panose="02020603050405020304" pitchFamily="18" charset="0"/>
              </a:rPr>
              <a:t>il metodo della </a:t>
            </a:r>
            <a:r>
              <a:rPr lang="it-IT" sz="1200" dirty="0">
                <a:latin typeface="Book Antiqua" panose="02040602050305030304" pitchFamily="18" charset="0"/>
                <a:ea typeface="Times New Roman" panose="02020603050405020304" pitchFamily="18" charset="0"/>
              </a:rPr>
              <a:t>bilancia di </a:t>
            </a:r>
            <a:r>
              <a:rPr lang="it-IT" sz="1200" dirty="0" smtClean="0">
                <a:latin typeface="Book Antiqua" panose="02040602050305030304" pitchFamily="18" charset="0"/>
                <a:ea typeface="Times New Roman" panose="02020603050405020304" pitchFamily="18" charset="0"/>
              </a:rPr>
              <a:t>Kibble </a:t>
            </a:r>
            <a:r>
              <a:rPr lang="it-IT" sz="1200" dirty="0">
                <a:latin typeface="Book Antiqua" panose="02040602050305030304" pitchFamily="18" charset="0"/>
                <a:ea typeface="Times New Roman" panose="02020603050405020304" pitchFamily="18" charset="0"/>
              </a:rPr>
              <a:t>con </a:t>
            </a:r>
            <a:r>
              <a:rPr lang="it-IT" sz="1200" dirty="0" smtClean="0">
                <a:latin typeface="Book Antiqua" panose="02040602050305030304" pitchFamily="18" charset="0"/>
                <a:ea typeface="Times New Roman" panose="02020603050405020304" pitchFamily="18" charset="0"/>
              </a:rPr>
              <a:t>quello del voltmetro </a:t>
            </a:r>
            <a:r>
              <a:rPr lang="it-IT" sz="1200" dirty="0">
                <a:latin typeface="Book Antiqua" panose="02040602050305030304" pitchFamily="18" charset="0"/>
                <a:ea typeface="Times New Roman" panose="02020603050405020304" pitchFamily="18" charset="0"/>
              </a:rPr>
              <a:t>integratore a doppia </a:t>
            </a:r>
            <a:r>
              <a:rPr lang="it-IT" sz="1200" dirty="0" smtClean="0">
                <a:latin typeface="Book Antiqua" panose="02040602050305030304" pitchFamily="18" charset="0"/>
                <a:ea typeface="Times New Roman" panose="02020603050405020304" pitchFamily="18" charset="0"/>
              </a:rPr>
              <a:t>rampa, dove per il </a:t>
            </a:r>
            <a:r>
              <a:rPr lang="it-IT" sz="1200" dirty="0">
                <a:latin typeface="Book Antiqua" panose="02040602050305030304" pitchFamily="18" charset="0"/>
                <a:ea typeface="Times New Roman" panose="02020603050405020304" pitchFamily="18" charset="0"/>
              </a:rPr>
              <a:t>voltmetro di </a:t>
            </a:r>
            <a:r>
              <a:rPr lang="it-IT" sz="1200" dirty="0" smtClean="0">
                <a:latin typeface="Book Antiqua" panose="02040602050305030304" pitchFamily="18" charset="0"/>
                <a:ea typeface="Times New Roman" panose="02020603050405020304" pitchFamily="18" charset="0"/>
              </a:rPr>
              <a:t>precisione misura la </a:t>
            </a:r>
            <a:r>
              <a:rPr lang="it-IT" sz="1200" dirty="0">
                <a:latin typeface="Book Antiqua" panose="02040602050305030304" pitchFamily="18" charset="0"/>
                <a:ea typeface="Times New Roman" panose="02020603050405020304" pitchFamily="18" charset="0"/>
              </a:rPr>
              <a:t>tensione incognita </a:t>
            </a:r>
            <a:r>
              <a:rPr lang="it-IT" sz="1200" i="1" dirty="0" err="1" smtClean="0">
                <a:latin typeface="Book Antiqua" panose="02040602050305030304" pitchFamily="18" charset="0"/>
                <a:ea typeface="Times New Roman" panose="02020603050405020304" pitchFamily="18" charset="0"/>
              </a:rPr>
              <a:t>V</a:t>
            </a:r>
            <a:r>
              <a:rPr lang="it-IT" sz="1200" i="1" baseline="-25000" dirty="0" err="1" smtClean="0">
                <a:latin typeface="Book Antiqua" panose="02040602050305030304" pitchFamily="18" charset="0"/>
                <a:ea typeface="Times New Roman" panose="02020603050405020304" pitchFamily="18" charset="0"/>
              </a:rPr>
              <a:t>x</a:t>
            </a:r>
            <a:r>
              <a:rPr lang="it-IT" sz="1200" dirty="0" smtClean="0">
                <a:latin typeface="Book Antiqua" panose="02040602050305030304" pitchFamily="18" charset="0"/>
                <a:ea typeface="Times New Roman" panose="02020603050405020304" pitchFamily="18" charset="0"/>
              </a:rPr>
              <a:t> svincolandosi da parametri </a:t>
            </a:r>
            <a:r>
              <a:rPr lang="it-IT" sz="1200" dirty="0">
                <a:latin typeface="Book Antiqua" panose="02040602050305030304" pitchFamily="18" charset="0"/>
                <a:ea typeface="Times New Roman" panose="02020603050405020304" pitchFamily="18" charset="0"/>
              </a:rPr>
              <a:t>circuitali di difficile determinazione </a:t>
            </a:r>
            <a:r>
              <a:rPr lang="it-IT" sz="1200" dirty="0" smtClean="0">
                <a:latin typeface="Book Antiqua" panose="02040602050305030304" pitchFamily="18" charset="0"/>
                <a:ea typeface="Times New Roman" panose="02020603050405020304" pitchFamily="18" charset="0"/>
              </a:rPr>
              <a:t>(resistenza </a:t>
            </a:r>
            <a:r>
              <a:rPr lang="it-IT" sz="1200" i="1" dirty="0">
                <a:latin typeface="Book Antiqua" panose="02040602050305030304" pitchFamily="18" charset="0"/>
                <a:ea typeface="Times New Roman" panose="02020603050405020304" pitchFamily="18" charset="0"/>
              </a:rPr>
              <a:t>R</a:t>
            </a:r>
            <a:r>
              <a:rPr lang="it-IT" sz="1200" dirty="0">
                <a:latin typeface="Book Antiqua" panose="02040602050305030304" pitchFamily="18" charset="0"/>
                <a:ea typeface="Times New Roman" panose="02020603050405020304" pitchFamily="18" charset="0"/>
              </a:rPr>
              <a:t> e </a:t>
            </a:r>
            <a:r>
              <a:rPr lang="it-IT" sz="1200" dirty="0" smtClean="0">
                <a:latin typeface="Book Antiqua" panose="02040602050305030304" pitchFamily="18" charset="0"/>
                <a:ea typeface="Times New Roman" panose="02020603050405020304" pitchFamily="18" charset="0"/>
              </a:rPr>
              <a:t>capacità </a:t>
            </a:r>
            <a:r>
              <a:rPr lang="it-IT" sz="1200" i="1" dirty="0">
                <a:latin typeface="Book Antiqua" panose="02040602050305030304" pitchFamily="18" charset="0"/>
                <a:ea typeface="Times New Roman" panose="02020603050405020304" pitchFamily="18" charset="0"/>
              </a:rPr>
              <a:t>C</a:t>
            </a:r>
            <a:r>
              <a:rPr lang="it-IT" sz="1200" dirty="0">
                <a:latin typeface="Book Antiqua" panose="02040602050305030304" pitchFamily="18" charset="0"/>
                <a:ea typeface="Times New Roman" panose="02020603050405020304" pitchFamily="18" charset="0"/>
              </a:rPr>
              <a:t> </a:t>
            </a:r>
            <a:r>
              <a:rPr lang="it-IT" sz="1200" dirty="0" smtClean="0">
                <a:latin typeface="Book Antiqua" panose="02040602050305030304" pitchFamily="18" charset="0"/>
                <a:ea typeface="Times New Roman" panose="02020603050405020304" pitchFamily="18" charset="0"/>
              </a:rPr>
              <a:t>del medesimo </a:t>
            </a:r>
            <a:r>
              <a:rPr lang="it-IT" sz="1200" dirty="0">
                <a:latin typeface="Book Antiqua" panose="02040602050305030304" pitchFamily="18" charset="0"/>
                <a:ea typeface="Times New Roman" panose="02020603050405020304" pitchFamily="18" charset="0"/>
              </a:rPr>
              <a:t>circuito integratore </a:t>
            </a:r>
            <a:r>
              <a:rPr lang="it-IT" sz="1200" dirty="0" smtClean="0">
                <a:latin typeface="Book Antiqua" panose="02040602050305030304" pitchFamily="18" charset="0"/>
                <a:ea typeface="Times New Roman" panose="02020603050405020304" pitchFamily="18" charset="0"/>
              </a:rPr>
              <a:t>utilizzato </a:t>
            </a:r>
            <a:r>
              <a:rPr lang="it-IT" sz="1200" dirty="0">
                <a:latin typeface="Book Antiqua" panose="02040602050305030304" pitchFamily="18" charset="0"/>
                <a:ea typeface="Times New Roman" panose="02020603050405020304" pitchFamily="18" charset="0"/>
              </a:rPr>
              <a:t>sia per la fase o rampa di salita che per quella di discesa).</a:t>
            </a:r>
            <a:endParaRPr lang="en-US"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381527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gnaposto piè di pagina 3"/>
          <p:cNvSpPr>
            <a:spLocks noGrp="1"/>
          </p:cNvSpPr>
          <p:nvPr>
            <p:ph type="ftr" sz="quarter" idx="10"/>
          </p:nvPr>
        </p:nvSpPr>
        <p:spPr/>
        <p:txBody>
          <a:bodyPr/>
          <a:lstStyle/>
          <a:p>
            <a:pPr>
              <a:defRPr/>
            </a:pPr>
            <a:r>
              <a:rPr lang="it-IT" altLang="it-IT" dirty="0"/>
              <a:t>Metrologia e Sistema Internazionale</a:t>
            </a:r>
          </a:p>
        </p:txBody>
      </p:sp>
      <p:sp>
        <p:nvSpPr>
          <p:cNvPr id="95234" name="Rectangle 2"/>
          <p:cNvSpPr>
            <a:spLocks noGrp="1" noChangeArrowheads="1"/>
          </p:cNvSpPr>
          <p:nvPr>
            <p:ph type="title"/>
          </p:nvPr>
        </p:nvSpPr>
        <p:spPr>
          <a:xfrm>
            <a:off x="461963" y="0"/>
            <a:ext cx="8053387" cy="1058863"/>
          </a:xfrm>
        </p:spPr>
        <p:txBody>
          <a:bodyPr/>
          <a:lstStyle/>
          <a:p>
            <a:pPr algn="ctr" eaLnBrk="1" hangingPunct="1">
              <a:defRPr/>
            </a:pPr>
            <a:r>
              <a:rPr lang="it-IT" altLang="it-IT" dirty="0" smtClean="0">
                <a:solidFill>
                  <a:schemeClr val="tx1"/>
                </a:solidFill>
                <a:latin typeface="Book Antiqua" panose="02040602050305030304" pitchFamily="18" charset="0"/>
              </a:rPr>
              <a:t>CENNI STORICI (2/3)</a:t>
            </a:r>
          </a:p>
        </p:txBody>
      </p:sp>
      <p:sp>
        <p:nvSpPr>
          <p:cNvPr id="95235" name="Rectangle 3"/>
          <p:cNvSpPr>
            <a:spLocks noChangeArrowheads="1"/>
          </p:cNvSpPr>
          <p:nvPr/>
        </p:nvSpPr>
        <p:spPr bwMode="auto">
          <a:xfrm>
            <a:off x="265113" y="869950"/>
            <a:ext cx="8653462" cy="141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b="1" dirty="0" smtClean="0">
                <a:solidFill>
                  <a:srgbClr val="FFFF00"/>
                </a:solidFill>
                <a:latin typeface="Book Antiqua" panose="02040602050305030304" pitchFamily="18" charset="0"/>
              </a:rPr>
              <a:t>1870 J.C. Maxwell</a:t>
            </a:r>
            <a:r>
              <a:rPr lang="it-IT" altLang="it-IT" dirty="0" smtClean="0">
                <a:latin typeface="Book Antiqua" panose="02040602050305030304" pitchFamily="18" charset="0"/>
              </a:rPr>
              <a:t> </a:t>
            </a:r>
            <a:r>
              <a:rPr lang="it-IT" altLang="it-IT" sz="2800" dirty="0" smtClean="0">
                <a:latin typeface="Book Antiqua" panose="02040602050305030304" pitchFamily="18" charset="0"/>
              </a:rPr>
              <a:t>(BAAS, </a:t>
            </a:r>
            <a:r>
              <a:rPr lang="it-IT" altLang="it-IT" sz="2800" dirty="0" err="1" smtClean="0">
                <a:latin typeface="Book Antiqua" panose="02040602050305030304" pitchFamily="18" charset="0"/>
              </a:rPr>
              <a:t>London</a:t>
            </a:r>
            <a:r>
              <a:rPr lang="it-IT" altLang="it-IT" sz="2800" dirty="0" smtClean="0">
                <a:latin typeface="Book Antiqua" panose="02040602050305030304" pitchFamily="18" charset="0"/>
              </a:rPr>
              <a:t>)</a:t>
            </a:r>
            <a:r>
              <a:rPr lang="it-IT" altLang="it-IT" dirty="0" smtClean="0">
                <a:latin typeface="Book Antiqua" panose="02040602050305030304" pitchFamily="18" charset="0"/>
              </a:rPr>
              <a:t> suggerì di </a:t>
            </a:r>
            <a:r>
              <a:rPr lang="it-IT" altLang="it-IT" b="1" dirty="0" smtClean="0">
                <a:solidFill>
                  <a:srgbClr val="FFFF00"/>
                </a:solidFill>
                <a:latin typeface="Book Antiqua" panose="02040602050305030304" pitchFamily="18" charset="0"/>
              </a:rPr>
              <a:t>cercare i nuovi “universali” nelle risonanze proprie del microcosmo</a:t>
            </a:r>
            <a:r>
              <a:rPr lang="it-IT" altLang="it-IT" dirty="0" smtClean="0">
                <a:latin typeface="Book Antiqua" panose="02040602050305030304" pitchFamily="18" charset="0"/>
              </a:rPr>
              <a:t> (atomi e molecole)</a:t>
            </a:r>
          </a:p>
        </p:txBody>
      </p:sp>
      <p:sp>
        <p:nvSpPr>
          <p:cNvPr id="95236" name="Rectangle 4"/>
          <p:cNvSpPr>
            <a:spLocks noChangeArrowheads="1"/>
          </p:cNvSpPr>
          <p:nvPr/>
        </p:nvSpPr>
        <p:spPr bwMode="auto">
          <a:xfrm>
            <a:off x="252413" y="3875088"/>
            <a:ext cx="8378825" cy="2439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80000"/>
              </a:lnSpc>
              <a:spcBef>
                <a:spcPct val="10000"/>
              </a:spcBef>
              <a:buClr>
                <a:schemeClr val="tx1"/>
              </a:buClr>
              <a:buFontTx/>
              <a:buNone/>
              <a:defRPr/>
            </a:pPr>
            <a:r>
              <a:rPr lang="it-IT" altLang="it-IT" dirty="0" smtClean="0">
                <a:latin typeface="Book Antiqua" panose="02040602050305030304" pitchFamily="18" charset="0"/>
              </a:rPr>
              <a:t>Nel </a:t>
            </a:r>
            <a:r>
              <a:rPr lang="it-IT" altLang="it-IT" dirty="0" smtClean="0">
                <a:solidFill>
                  <a:srgbClr val="FFFF00"/>
                </a:solidFill>
                <a:latin typeface="Book Antiqua" panose="02040602050305030304" pitchFamily="18" charset="0"/>
              </a:rPr>
              <a:t>1927</a:t>
            </a:r>
            <a:r>
              <a:rPr lang="it-IT" altLang="it-IT" dirty="0" smtClean="0">
                <a:latin typeface="Book Antiqua" panose="02040602050305030304" pitchFamily="18" charset="0"/>
              </a:rPr>
              <a:t>, dopo i lavori di Michelson, Beno</a:t>
            </a:r>
            <a:r>
              <a:rPr lang="en-US" altLang="it-IT" dirty="0" smtClean="0">
                <a:latin typeface="Book Antiqua" panose="02040602050305030304" pitchFamily="18" charset="0"/>
              </a:rPr>
              <a:t>î</a:t>
            </a:r>
            <a:r>
              <a:rPr lang="it-IT" altLang="it-IT" dirty="0" smtClean="0">
                <a:latin typeface="Book Antiqua" panose="02040602050305030304" pitchFamily="18" charset="0"/>
              </a:rPr>
              <a:t>t, Fabry e Pérot, si riconosceva che </a:t>
            </a:r>
            <a:r>
              <a:rPr lang="it-IT" altLang="it-IT" dirty="0" smtClean="0">
                <a:solidFill>
                  <a:srgbClr val="FFFF00"/>
                </a:solidFill>
                <a:latin typeface="Book Antiqua" panose="02040602050305030304" pitchFamily="18" charset="0"/>
              </a:rPr>
              <a:t>l’unità di lunghezza poteva essere realizzata anche attraverso l’uso di metodi interferometrici…</a:t>
            </a:r>
          </a:p>
          <a:p>
            <a:pPr eaLnBrk="1" hangingPunct="1">
              <a:lnSpc>
                <a:spcPct val="80000"/>
              </a:lnSpc>
              <a:spcBef>
                <a:spcPct val="10000"/>
              </a:spcBef>
              <a:buClr>
                <a:schemeClr val="tx1"/>
              </a:buClr>
              <a:buFontTx/>
              <a:buNone/>
              <a:defRPr/>
            </a:pPr>
            <a:r>
              <a:rPr lang="it-IT" altLang="it-IT" dirty="0" smtClean="0">
                <a:latin typeface="Book Antiqua" panose="02040602050305030304" pitchFamily="18" charset="0"/>
              </a:rPr>
              <a:t>(conteggio di frange di interferenza di una luce con lunghezza d’onda ben determinata)</a:t>
            </a:r>
          </a:p>
        </p:txBody>
      </p:sp>
      <p:sp>
        <p:nvSpPr>
          <p:cNvPr id="95237" name="Rectangle 5"/>
          <p:cNvSpPr>
            <a:spLocks noChangeArrowheads="1"/>
          </p:cNvSpPr>
          <p:nvPr/>
        </p:nvSpPr>
        <p:spPr bwMode="auto">
          <a:xfrm>
            <a:off x="252413" y="2428875"/>
            <a:ext cx="8653462"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80000"/>
              </a:lnSpc>
              <a:spcBef>
                <a:spcPct val="10000"/>
              </a:spcBef>
              <a:buClr>
                <a:schemeClr val="tx1"/>
              </a:buClr>
              <a:buFontTx/>
              <a:buNone/>
              <a:defRPr/>
            </a:pPr>
            <a:r>
              <a:rPr lang="it-IT" altLang="it-IT" dirty="0" smtClean="0">
                <a:latin typeface="Book Antiqua" panose="02040602050305030304" pitchFamily="18" charset="0"/>
              </a:rPr>
              <a:t>Sino agli inizi del ‘900 </a:t>
            </a:r>
            <a:r>
              <a:rPr lang="it-IT" altLang="it-IT" dirty="0" smtClean="0">
                <a:solidFill>
                  <a:srgbClr val="FFFF00"/>
                </a:solidFill>
                <a:latin typeface="Book Antiqua" panose="02040602050305030304" pitchFamily="18" charset="0"/>
              </a:rPr>
              <a:t>i nuovi campioni proposti non risultarono migliori dei precedenti manufatti</a:t>
            </a:r>
            <a:r>
              <a:rPr lang="it-IT" altLang="it-IT" dirty="0" smtClean="0">
                <a:latin typeface="Book Antiqua" panose="02040602050305030304" pitchFamily="18" charset="0"/>
              </a:rPr>
              <a:t> in termini di qualità</a:t>
            </a:r>
          </a:p>
        </p:txBody>
      </p:sp>
      <p:grpSp>
        <p:nvGrpSpPr>
          <p:cNvPr id="95241" name="Group 9"/>
          <p:cNvGrpSpPr>
            <a:grpSpLocks/>
          </p:cNvGrpSpPr>
          <p:nvPr/>
        </p:nvGrpSpPr>
        <p:grpSpPr bwMode="auto">
          <a:xfrm>
            <a:off x="7594600" y="2311400"/>
            <a:ext cx="1538288" cy="884238"/>
            <a:chOff x="4791" y="1552"/>
            <a:chExt cx="969" cy="688"/>
          </a:xfrm>
        </p:grpSpPr>
        <p:sp>
          <p:nvSpPr>
            <p:cNvPr id="95239" name="Rectangle 7"/>
            <p:cNvSpPr>
              <a:spLocks noChangeArrowheads="1"/>
            </p:cNvSpPr>
            <p:nvPr/>
          </p:nvSpPr>
          <p:spPr bwMode="auto">
            <a:xfrm>
              <a:off x="4809" y="1601"/>
              <a:ext cx="951" cy="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70000"/>
                </a:lnSpc>
                <a:spcBef>
                  <a:spcPct val="10000"/>
                </a:spcBef>
                <a:buClr>
                  <a:schemeClr val="tx1"/>
                </a:buClr>
                <a:buFontTx/>
                <a:buNone/>
                <a:defRPr/>
              </a:pPr>
              <a:r>
                <a:rPr lang="it-IT" altLang="it-IT" sz="2000" dirty="0" smtClean="0">
                  <a:solidFill>
                    <a:srgbClr val="FFFF00"/>
                  </a:solidFill>
                  <a:latin typeface="Book Antiqua" panose="02040602050305030304" pitchFamily="18" charset="0"/>
                </a:rPr>
                <a:t>1 dm</a:t>
              </a:r>
              <a:r>
                <a:rPr lang="it-IT" altLang="it-IT" sz="2000" baseline="30000" dirty="0" smtClean="0">
                  <a:solidFill>
                    <a:srgbClr val="FFFF00"/>
                  </a:solidFill>
                  <a:latin typeface="Book Antiqua" panose="02040602050305030304" pitchFamily="18" charset="0"/>
                </a:rPr>
                <a:t>3</a:t>
              </a:r>
              <a:r>
                <a:rPr lang="it-IT" altLang="it-IT" sz="2000" dirty="0" smtClean="0">
                  <a:solidFill>
                    <a:srgbClr val="FFFF00"/>
                  </a:solidFill>
                  <a:latin typeface="Book Antiqua" panose="02040602050305030304" pitchFamily="18" charset="0"/>
                </a:rPr>
                <a:t> H</a:t>
              </a:r>
              <a:r>
                <a:rPr lang="it-IT" altLang="it-IT" sz="2000" baseline="-25000" dirty="0" smtClean="0">
                  <a:solidFill>
                    <a:srgbClr val="FFFF00"/>
                  </a:solidFill>
                  <a:latin typeface="Book Antiqua" panose="02040602050305030304" pitchFamily="18" charset="0"/>
                </a:rPr>
                <a:t>2</a:t>
              </a:r>
              <a:r>
                <a:rPr lang="it-IT" altLang="it-IT" sz="2000" dirty="0" smtClean="0">
                  <a:solidFill>
                    <a:srgbClr val="FFFF00"/>
                  </a:solidFill>
                  <a:latin typeface="Book Antiqua" panose="02040602050305030304" pitchFamily="18" charset="0"/>
                </a:rPr>
                <a:t>O;</a:t>
              </a:r>
              <a:br>
                <a:rPr lang="it-IT" altLang="it-IT" sz="2000" dirty="0" smtClean="0">
                  <a:solidFill>
                    <a:srgbClr val="FFFF00"/>
                  </a:solidFill>
                  <a:latin typeface="Book Antiqua" panose="02040602050305030304" pitchFamily="18" charset="0"/>
                </a:rPr>
              </a:br>
              <a:r>
                <a:rPr lang="it-IT" altLang="it-IT" sz="2000" dirty="0" smtClean="0">
                  <a:solidFill>
                    <a:srgbClr val="FFFF00"/>
                  </a:solidFill>
                  <a:latin typeface="Book Antiqua" panose="02040602050305030304" pitchFamily="18" charset="0"/>
                </a:rPr>
                <a:t>meridiano</a:t>
              </a:r>
            </a:p>
            <a:p>
              <a:pPr eaLnBrk="1" hangingPunct="1">
                <a:lnSpc>
                  <a:spcPct val="70000"/>
                </a:lnSpc>
                <a:spcBef>
                  <a:spcPct val="10000"/>
                </a:spcBef>
                <a:buClr>
                  <a:schemeClr val="tx1"/>
                </a:buClr>
                <a:buFontTx/>
                <a:buNone/>
                <a:defRPr/>
              </a:pPr>
              <a:r>
                <a:rPr lang="it-IT" altLang="it-IT" sz="2000" dirty="0" smtClean="0">
                  <a:solidFill>
                    <a:srgbClr val="FFFF00"/>
                  </a:solidFill>
                  <a:latin typeface="Book Antiqua" panose="02040602050305030304" pitchFamily="18" charset="0"/>
                </a:rPr>
                <a:t>terrestre;</a:t>
              </a:r>
            </a:p>
            <a:p>
              <a:pPr eaLnBrk="1" hangingPunct="1">
                <a:lnSpc>
                  <a:spcPct val="70000"/>
                </a:lnSpc>
                <a:spcBef>
                  <a:spcPct val="10000"/>
                </a:spcBef>
                <a:buClr>
                  <a:schemeClr val="tx1"/>
                </a:buClr>
                <a:buFontTx/>
                <a:buNone/>
                <a:defRPr/>
              </a:pPr>
              <a:endParaRPr lang="it-IT" altLang="it-IT" sz="2000" dirty="0" smtClean="0">
                <a:latin typeface="Book Antiqua" panose="02040602050305030304" pitchFamily="18" charset="0"/>
              </a:endParaRPr>
            </a:p>
          </p:txBody>
        </p:sp>
        <p:sp>
          <p:nvSpPr>
            <p:cNvPr id="15371" name="Rectangle 8"/>
            <p:cNvSpPr>
              <a:spLocks noChangeArrowheads="1"/>
            </p:cNvSpPr>
            <p:nvPr/>
          </p:nvSpPr>
          <p:spPr bwMode="auto">
            <a:xfrm>
              <a:off x="4791" y="1552"/>
              <a:ext cx="929" cy="688"/>
            </a:xfrm>
            <a:prstGeom prst="rect">
              <a:avLst/>
            </a:prstGeom>
            <a:noFill/>
            <a:ln w="19050">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grpSp>
      <p:sp>
        <p:nvSpPr>
          <p:cNvPr id="11" name="Rectangle 4"/>
          <p:cNvSpPr>
            <a:spLocks noChangeArrowheads="1"/>
          </p:cNvSpPr>
          <p:nvPr/>
        </p:nvSpPr>
        <p:spPr bwMode="auto">
          <a:xfrm>
            <a:off x="275894" y="6342008"/>
            <a:ext cx="8481247"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80000"/>
              </a:lnSpc>
              <a:spcBef>
                <a:spcPct val="10000"/>
              </a:spcBef>
              <a:buClr>
                <a:schemeClr val="tx1"/>
              </a:buClr>
              <a:buNone/>
              <a:defRPr/>
            </a:pPr>
            <a:r>
              <a:rPr lang="it-IT" sz="2000" u="sng" dirty="0" smtClean="0"/>
              <a:t>Michelson pubblicò </a:t>
            </a:r>
            <a:r>
              <a:rPr lang="it-IT" sz="2000" u="sng" dirty="0"/>
              <a:t>nel </a:t>
            </a:r>
            <a:r>
              <a:rPr lang="it-IT" sz="2000" u="sng" dirty="0" smtClean="0"/>
              <a:t>1879 la misura di </a:t>
            </a:r>
            <a:r>
              <a:rPr lang="it-IT" sz="2000" i="1" u="sng" dirty="0" smtClean="0"/>
              <a:t>c</a:t>
            </a:r>
            <a:r>
              <a:rPr lang="it-IT" sz="1000" i="1" u="sng" dirty="0" smtClean="0"/>
              <a:t> </a:t>
            </a:r>
            <a:r>
              <a:rPr lang="it-IT" sz="2000" u="sng" dirty="0" smtClean="0"/>
              <a:t>=(2.99910±0.00050)</a:t>
            </a:r>
            <a:r>
              <a:rPr lang="it-IT" sz="2000" u="sng" dirty="0" smtClean="0">
                <a:sym typeface="Symbol" panose="05050102010706020507" pitchFamily="18" charset="2"/>
              </a:rPr>
              <a:t>10</a:t>
            </a:r>
            <a:r>
              <a:rPr lang="it-IT" sz="2000" u="sng" baseline="30000" dirty="0" smtClean="0">
                <a:sym typeface="Symbol" panose="05050102010706020507" pitchFamily="18" charset="2"/>
              </a:rPr>
              <a:t>8</a:t>
            </a:r>
            <a:r>
              <a:rPr lang="it-IT" sz="2000" u="sng" dirty="0" smtClean="0"/>
              <a:t> m/s</a:t>
            </a:r>
            <a:endParaRPr lang="it-IT" altLang="it-IT" sz="2000" dirty="0" smtClean="0">
              <a:latin typeface="Book Antiqua" panose="020406020503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52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523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523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6" grpId="0"/>
      <p:bldP spid="95237" grpId="0"/>
      <p:bldP spid="1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egnaposto piè di pagina 3"/>
          <p:cNvSpPr>
            <a:spLocks noGrp="1"/>
          </p:cNvSpPr>
          <p:nvPr>
            <p:ph type="ftr" sz="quarter" idx="10"/>
          </p:nvPr>
        </p:nvSpPr>
        <p:spPr/>
        <p:txBody>
          <a:bodyPr/>
          <a:lstStyle/>
          <a:p>
            <a:pPr>
              <a:defRPr/>
            </a:pPr>
            <a:r>
              <a:rPr lang="it-IT" altLang="it-IT"/>
              <a:t>Metrologia e Sistema Internazionale</a:t>
            </a:r>
          </a:p>
        </p:txBody>
      </p:sp>
      <p:sp>
        <p:nvSpPr>
          <p:cNvPr id="14" name="Rectangle 2"/>
          <p:cNvSpPr>
            <a:spLocks noGrp="1" noChangeArrowheads="1"/>
          </p:cNvSpPr>
          <p:nvPr>
            <p:ph type="title"/>
          </p:nvPr>
        </p:nvSpPr>
        <p:spPr>
          <a:xfrm>
            <a:off x="-95250" y="124581"/>
            <a:ext cx="9144000" cy="1058863"/>
          </a:xfrm>
        </p:spPr>
        <p:txBody>
          <a:bodyPr/>
          <a:lstStyle/>
          <a:p>
            <a:pPr algn="ctr" eaLnBrk="1" hangingPunct="1">
              <a:defRPr/>
            </a:pPr>
            <a:r>
              <a:rPr lang="it-IT" altLang="it-IT" sz="4000" baseline="30000" dirty="0" smtClean="0">
                <a:solidFill>
                  <a:srgbClr val="969696"/>
                </a:solidFill>
                <a:latin typeface="Book Antiqua" panose="02040602050305030304" pitchFamily="18" charset="0"/>
              </a:rPr>
              <a:t>*</a:t>
            </a:r>
            <a:r>
              <a:rPr lang="it-IT" altLang="it-IT" sz="4000" dirty="0" smtClean="0">
                <a:solidFill>
                  <a:srgbClr val="969696"/>
                </a:solidFill>
                <a:latin typeface="Book Antiqua" panose="02040602050305030304" pitchFamily="18" charset="0"/>
              </a:rPr>
              <a:t>FUNZIONAMENTO DELLA BILANCIA DI KIBBLE</a:t>
            </a:r>
            <a:endParaRPr lang="it-IT" altLang="it-IT" sz="2800" baseline="-25000" dirty="0" smtClean="0">
              <a:solidFill>
                <a:srgbClr val="969696"/>
              </a:solidFill>
              <a:latin typeface="Book Antiqua" panose="02040602050305030304" pitchFamily="18" charset="0"/>
            </a:endParaRPr>
          </a:p>
        </p:txBody>
      </p:sp>
      <p:pic>
        <p:nvPicPr>
          <p:cNvPr id="152578" name="Picture 2" descr="Risultati immagini per kibble balance fig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82" y="1612069"/>
            <a:ext cx="4147830"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ttangolo 5"/>
          <p:cNvSpPr/>
          <p:nvPr/>
        </p:nvSpPr>
        <p:spPr>
          <a:xfrm>
            <a:off x="4305300" y="1631119"/>
            <a:ext cx="4743450" cy="3970318"/>
          </a:xfrm>
          <a:prstGeom prst="rect">
            <a:avLst/>
          </a:prstGeom>
        </p:spPr>
        <p:txBody>
          <a:bodyPr wrap="square">
            <a:spAutoFit/>
          </a:bodyPr>
          <a:lstStyle/>
          <a:p>
            <a:pPr>
              <a:spcAft>
                <a:spcPts val="0"/>
              </a:spcAft>
            </a:pPr>
            <a:r>
              <a:rPr lang="it-IT" dirty="0">
                <a:latin typeface="Book Antiqua" panose="02040602050305030304" pitchFamily="18" charset="0"/>
                <a:ea typeface="Times New Roman" panose="02020603050405020304" pitchFamily="18" charset="0"/>
                <a:cs typeface="Times New Roman" panose="02020603050405020304" pitchFamily="18" charset="0"/>
              </a:rPr>
              <a:t>La </a:t>
            </a:r>
            <a:r>
              <a:rPr lang="it-IT" dirty="0">
                <a:solidFill>
                  <a:srgbClr val="FFFF00"/>
                </a:solidFill>
                <a:latin typeface="Book Antiqua" panose="02040602050305030304" pitchFamily="18" charset="0"/>
                <a:ea typeface="Times New Roman" panose="02020603050405020304" pitchFamily="18" charset="0"/>
                <a:cs typeface="Times New Roman" panose="02020603050405020304" pitchFamily="18" charset="0"/>
              </a:rPr>
              <a:t>prima fase </a:t>
            </a:r>
            <a:r>
              <a:rPr lang="it-IT" dirty="0">
                <a:latin typeface="Book Antiqua" panose="02040602050305030304" pitchFamily="18" charset="0"/>
                <a:ea typeface="Times New Roman" panose="02020603050405020304" pitchFamily="18" charset="0"/>
                <a:cs typeface="Times New Roman" panose="02020603050405020304" pitchFamily="18" charset="0"/>
              </a:rPr>
              <a:t>della misura con la bilancia di </a:t>
            </a:r>
            <a:r>
              <a:rPr lang="it-IT" dirty="0" smtClean="0">
                <a:latin typeface="Book Antiqua" panose="02040602050305030304" pitchFamily="18" charset="0"/>
                <a:ea typeface="Times New Roman" panose="02020603050405020304" pitchFamily="18" charset="0"/>
                <a:cs typeface="Times New Roman" panose="02020603050405020304" pitchFamily="18" charset="0"/>
              </a:rPr>
              <a:t>Kibble è </a:t>
            </a:r>
            <a:r>
              <a:rPr lang="it-IT" dirty="0">
                <a:latin typeface="Book Antiqua" panose="02040602050305030304" pitchFamily="18" charset="0"/>
                <a:ea typeface="Times New Roman" panose="02020603050405020304" pitchFamily="18" charset="0"/>
                <a:cs typeface="Times New Roman" panose="02020603050405020304" pitchFamily="18" charset="0"/>
              </a:rPr>
              <a:t>detta </a:t>
            </a:r>
            <a:r>
              <a:rPr lang="it-IT" u="sng" dirty="0">
                <a:solidFill>
                  <a:srgbClr val="FFFF00"/>
                </a:solidFill>
                <a:latin typeface="Book Antiqua" panose="02040602050305030304" pitchFamily="18" charset="0"/>
                <a:ea typeface="Times New Roman" panose="02020603050405020304" pitchFamily="18" charset="0"/>
                <a:cs typeface="Times New Roman" panose="02020603050405020304" pitchFamily="18" charset="0"/>
              </a:rPr>
              <a:t>in “modalità </a:t>
            </a:r>
            <a:r>
              <a:rPr lang="it-IT" u="sng" dirty="0" smtClean="0">
                <a:solidFill>
                  <a:srgbClr val="FFFF00"/>
                </a:solidFill>
                <a:latin typeface="Book Antiqua" panose="02040602050305030304" pitchFamily="18" charset="0"/>
                <a:ea typeface="Times New Roman" panose="02020603050405020304" pitchFamily="18" charset="0"/>
                <a:cs typeface="Times New Roman" panose="02020603050405020304" pitchFamily="18" charset="0"/>
              </a:rPr>
              <a:t>pesatura”</a:t>
            </a:r>
            <a:r>
              <a:rPr lang="en-US" sz="1050" dirty="0" smtClean="0">
                <a:solidFill>
                  <a:srgbClr val="FFFF00"/>
                </a:solidFill>
                <a:latin typeface="Times New Roman" panose="02020603050405020304" pitchFamily="18" charset="0"/>
                <a:ea typeface="Times New Roman" panose="02020603050405020304" pitchFamily="18" charset="0"/>
              </a:rPr>
              <a:t> </a:t>
            </a:r>
            <a:r>
              <a:rPr lang="it-IT" dirty="0" smtClean="0">
                <a:latin typeface="Book Antiqua" panose="02040602050305030304" pitchFamily="18" charset="0"/>
                <a:ea typeface="Times New Roman" panose="02020603050405020304" pitchFamily="18" charset="0"/>
                <a:cs typeface="Times New Roman" panose="02020603050405020304" pitchFamily="18" charset="0"/>
              </a:rPr>
              <a:t>e consiste </a:t>
            </a:r>
            <a:r>
              <a:rPr lang="it-IT" dirty="0">
                <a:latin typeface="Book Antiqua" panose="02040602050305030304" pitchFamily="18" charset="0"/>
                <a:ea typeface="Times New Roman" panose="02020603050405020304" pitchFamily="18" charset="0"/>
                <a:cs typeface="Times New Roman" panose="02020603050405020304" pitchFamily="18" charset="0"/>
              </a:rPr>
              <a:t>nel </a:t>
            </a:r>
            <a:r>
              <a:rPr lang="it-IT" b="1" dirty="0">
                <a:solidFill>
                  <a:srgbClr val="FFFF00"/>
                </a:solidFill>
                <a:latin typeface="Book Antiqua" panose="02040602050305030304" pitchFamily="18" charset="0"/>
                <a:ea typeface="Times New Roman" panose="02020603050405020304" pitchFamily="18" charset="0"/>
                <a:cs typeface="Times New Roman" panose="02020603050405020304" pitchFamily="18" charset="0"/>
              </a:rPr>
              <a:t>bilanciare la forza peso </a:t>
            </a:r>
            <a:r>
              <a:rPr lang="it-IT" i="1" dirty="0">
                <a:latin typeface="Book Antiqua" panose="02040602050305030304" pitchFamily="18" charset="0"/>
                <a:ea typeface="Times New Roman" panose="02020603050405020304" pitchFamily="18" charset="0"/>
                <a:cs typeface="Times New Roman" panose="02020603050405020304" pitchFamily="18" charset="0"/>
              </a:rPr>
              <a:t>F</a:t>
            </a:r>
            <a:r>
              <a:rPr lang="it-IT" baseline="-25000" dirty="0">
                <a:latin typeface="Book Antiqua" panose="02040602050305030304" pitchFamily="18" charset="0"/>
                <a:ea typeface="Times New Roman" panose="02020603050405020304" pitchFamily="18" charset="0"/>
                <a:cs typeface="Times New Roman" panose="02020603050405020304" pitchFamily="18" charset="0"/>
              </a:rPr>
              <a:t>P</a:t>
            </a:r>
            <a:r>
              <a:rPr lang="it-IT" dirty="0">
                <a:latin typeface="Book Antiqua" panose="02040602050305030304" pitchFamily="18" charset="0"/>
                <a:ea typeface="Times New Roman" panose="02020603050405020304" pitchFamily="18" charset="0"/>
                <a:cs typeface="Times New Roman" panose="02020603050405020304" pitchFamily="18" charset="0"/>
              </a:rPr>
              <a:t>=</a:t>
            </a:r>
            <a:r>
              <a:rPr lang="it-IT" i="1" dirty="0" err="1">
                <a:latin typeface="Book Antiqua" panose="02040602050305030304" pitchFamily="18" charset="0"/>
                <a:ea typeface="Times New Roman" panose="02020603050405020304" pitchFamily="18" charset="0"/>
                <a:cs typeface="Times New Roman" panose="02020603050405020304" pitchFamily="18" charset="0"/>
              </a:rPr>
              <a:t>m</a:t>
            </a:r>
            <a:r>
              <a:rPr lang="it-IT" dirty="0" err="1">
                <a:latin typeface="Book Antiqua" panose="02040602050305030304" pitchFamily="18" charset="0"/>
                <a:ea typeface="Times New Roman" panose="02020603050405020304" pitchFamily="18" charset="0"/>
                <a:cs typeface="Times New Roman" panose="02020603050405020304" pitchFamily="18" charset="0"/>
                <a:sym typeface="Symbol" panose="05050102010706020507" pitchFamily="18" charset="2"/>
              </a:rPr>
              <a:t></a:t>
            </a:r>
            <a:r>
              <a:rPr lang="it-IT" i="1" dirty="0" err="1">
                <a:latin typeface="Book Antiqua" panose="02040602050305030304" pitchFamily="18" charset="0"/>
                <a:ea typeface="Times New Roman" panose="02020603050405020304" pitchFamily="18" charset="0"/>
                <a:cs typeface="Times New Roman" panose="02020603050405020304" pitchFamily="18" charset="0"/>
              </a:rPr>
              <a:t>g</a:t>
            </a:r>
            <a:r>
              <a:rPr lang="it-IT" dirty="0">
                <a:latin typeface="Book Antiqua" panose="02040602050305030304" pitchFamily="18" charset="0"/>
                <a:ea typeface="Times New Roman" panose="02020603050405020304" pitchFamily="18" charset="0"/>
                <a:cs typeface="Times New Roman" panose="02020603050405020304" pitchFamily="18" charset="0"/>
              </a:rPr>
              <a:t> </a:t>
            </a:r>
            <a:r>
              <a:rPr lang="it-IT" sz="1600" dirty="0">
                <a:latin typeface="Book Antiqua" panose="02040602050305030304" pitchFamily="18" charset="0"/>
                <a:ea typeface="Times New Roman" panose="02020603050405020304" pitchFamily="18" charset="0"/>
                <a:cs typeface="Times New Roman" panose="02020603050405020304" pitchFamily="18" charset="0"/>
              </a:rPr>
              <a:t>(di una massa </a:t>
            </a:r>
            <a:r>
              <a:rPr lang="it-IT" sz="1600" i="1" dirty="0">
                <a:latin typeface="Book Antiqua" panose="02040602050305030304" pitchFamily="18" charset="0"/>
                <a:ea typeface="Times New Roman" panose="02020603050405020304" pitchFamily="18" charset="0"/>
                <a:cs typeface="Times New Roman" panose="02020603050405020304" pitchFamily="18" charset="0"/>
              </a:rPr>
              <a:t>m</a:t>
            </a:r>
            <a:r>
              <a:rPr lang="it-IT" sz="1600" dirty="0">
                <a:latin typeface="Book Antiqua" panose="02040602050305030304" pitchFamily="18" charset="0"/>
                <a:ea typeface="Times New Roman" panose="02020603050405020304" pitchFamily="18" charset="0"/>
                <a:cs typeface="Times New Roman" panose="02020603050405020304" pitchFamily="18" charset="0"/>
              </a:rPr>
              <a:t> soggetta all’accelerazione di gravità </a:t>
            </a:r>
            <a:r>
              <a:rPr lang="it-IT" sz="1600" i="1" dirty="0">
                <a:latin typeface="Book Antiqua" panose="02040602050305030304" pitchFamily="18" charset="0"/>
                <a:ea typeface="Times New Roman" panose="02020603050405020304" pitchFamily="18" charset="0"/>
                <a:cs typeface="Times New Roman" panose="02020603050405020304" pitchFamily="18" charset="0"/>
              </a:rPr>
              <a:t>g</a:t>
            </a:r>
            <a:r>
              <a:rPr lang="it-IT" sz="1600" dirty="0">
                <a:latin typeface="Book Antiqua" panose="02040602050305030304" pitchFamily="18" charset="0"/>
                <a:ea typeface="Times New Roman" panose="02020603050405020304" pitchFamily="18" charset="0"/>
                <a:cs typeface="Times New Roman" panose="02020603050405020304" pitchFamily="18" charset="0"/>
              </a:rPr>
              <a:t>)</a:t>
            </a:r>
            <a:r>
              <a:rPr lang="it-IT" dirty="0">
                <a:latin typeface="Book Antiqua" panose="02040602050305030304" pitchFamily="18" charset="0"/>
                <a:ea typeface="Times New Roman" panose="02020603050405020304" pitchFamily="18" charset="0"/>
                <a:cs typeface="Times New Roman" panose="02020603050405020304" pitchFamily="18" charset="0"/>
              </a:rPr>
              <a:t> </a:t>
            </a:r>
            <a:r>
              <a:rPr lang="it-IT" b="1" dirty="0">
                <a:solidFill>
                  <a:srgbClr val="FFFF00"/>
                </a:solidFill>
                <a:latin typeface="Book Antiqua" panose="02040602050305030304" pitchFamily="18" charset="0"/>
                <a:ea typeface="Times New Roman" panose="02020603050405020304" pitchFamily="18" charset="0"/>
                <a:cs typeface="Times New Roman" panose="02020603050405020304" pitchFamily="18" charset="0"/>
              </a:rPr>
              <a:t>mediante la forza elettromagnetica</a:t>
            </a:r>
            <a:r>
              <a:rPr lang="it-IT" dirty="0">
                <a:latin typeface="Book Antiqua" panose="02040602050305030304" pitchFamily="18" charset="0"/>
                <a:ea typeface="Times New Roman" panose="02020603050405020304" pitchFamily="18" charset="0"/>
                <a:cs typeface="Times New Roman" panose="02020603050405020304" pitchFamily="18" charset="0"/>
              </a:rPr>
              <a:t> </a:t>
            </a:r>
            <a:r>
              <a:rPr lang="it-IT" i="1" dirty="0">
                <a:latin typeface="Book Antiqua" panose="02040602050305030304" pitchFamily="18" charset="0"/>
                <a:ea typeface="Times New Roman" panose="02020603050405020304" pitchFamily="18" charset="0"/>
                <a:cs typeface="Times New Roman" panose="02020603050405020304" pitchFamily="18" charset="0"/>
              </a:rPr>
              <a:t>F</a:t>
            </a:r>
            <a:r>
              <a:rPr lang="it-IT" baseline="-25000" dirty="0">
                <a:latin typeface="Book Antiqua" panose="02040602050305030304" pitchFamily="18" charset="0"/>
                <a:ea typeface="Times New Roman" panose="02020603050405020304" pitchFamily="18" charset="0"/>
                <a:cs typeface="Times New Roman" panose="02020603050405020304" pitchFamily="18" charset="0"/>
              </a:rPr>
              <a:t>E</a:t>
            </a:r>
            <a:r>
              <a:rPr lang="it-IT" dirty="0">
                <a:latin typeface="Book Antiqua" panose="02040602050305030304" pitchFamily="18" charset="0"/>
                <a:ea typeface="Times New Roman" panose="02020603050405020304" pitchFamily="18" charset="0"/>
                <a:cs typeface="Times New Roman" panose="02020603050405020304" pitchFamily="18" charset="0"/>
              </a:rPr>
              <a:t>=</a:t>
            </a:r>
            <a:r>
              <a:rPr lang="it-IT" i="1" dirty="0">
                <a:latin typeface="Book Antiqua" panose="02040602050305030304" pitchFamily="18" charset="0"/>
                <a:ea typeface="Times New Roman" panose="02020603050405020304" pitchFamily="18" charset="0"/>
                <a:cs typeface="Times New Roman" panose="02020603050405020304" pitchFamily="18" charset="0"/>
              </a:rPr>
              <a:t>B</a:t>
            </a:r>
            <a:r>
              <a:rPr lang="it-IT" dirty="0">
                <a:latin typeface="Book Antiqua" panose="02040602050305030304" pitchFamily="18" charset="0"/>
                <a:ea typeface="Times New Roman" panose="02020603050405020304" pitchFamily="18" charset="0"/>
                <a:cs typeface="Times New Roman" panose="02020603050405020304" pitchFamily="18" charset="0"/>
                <a:sym typeface="Symbol" panose="05050102010706020507" pitchFamily="18" charset="2"/>
              </a:rPr>
              <a:t></a:t>
            </a:r>
            <a:r>
              <a:rPr lang="it-IT" i="1" dirty="0">
                <a:latin typeface="Book Antiqua" panose="02040602050305030304" pitchFamily="18" charset="0"/>
                <a:ea typeface="Times New Roman" panose="02020603050405020304" pitchFamily="18" charset="0"/>
                <a:cs typeface="Times New Roman" panose="02020603050405020304" pitchFamily="18" charset="0"/>
              </a:rPr>
              <a:t>L</a:t>
            </a:r>
            <a:r>
              <a:rPr lang="it-IT" dirty="0">
                <a:latin typeface="Book Antiqua" panose="02040602050305030304" pitchFamily="18" charset="0"/>
                <a:ea typeface="Times New Roman" panose="02020603050405020304" pitchFamily="18" charset="0"/>
                <a:cs typeface="Times New Roman" panose="02020603050405020304" pitchFamily="18" charset="0"/>
                <a:sym typeface="Symbol" panose="05050102010706020507" pitchFamily="18" charset="2"/>
              </a:rPr>
              <a:t></a:t>
            </a:r>
            <a:r>
              <a:rPr lang="it-IT" i="1" dirty="0">
                <a:latin typeface="Book Antiqua" panose="02040602050305030304" pitchFamily="18" charset="0"/>
                <a:ea typeface="Times New Roman" panose="02020603050405020304" pitchFamily="18" charset="0"/>
                <a:cs typeface="Times New Roman" panose="02020603050405020304" pitchFamily="18" charset="0"/>
              </a:rPr>
              <a:t>I</a:t>
            </a:r>
            <a:r>
              <a:rPr lang="it-IT" dirty="0">
                <a:latin typeface="Book Antiqua" panose="02040602050305030304" pitchFamily="18" charset="0"/>
                <a:ea typeface="Times New Roman" panose="02020603050405020304" pitchFamily="18" charset="0"/>
                <a:cs typeface="Times New Roman" panose="02020603050405020304" pitchFamily="18" charset="0"/>
              </a:rPr>
              <a:t> </a:t>
            </a:r>
            <a:r>
              <a:rPr lang="it-IT" sz="1600" dirty="0">
                <a:latin typeface="Book Antiqua" panose="02040602050305030304" pitchFamily="18" charset="0"/>
                <a:ea typeface="Times New Roman" panose="02020603050405020304" pitchFamily="18" charset="0"/>
                <a:cs typeface="Times New Roman" panose="02020603050405020304" pitchFamily="18" charset="0"/>
              </a:rPr>
              <a:t>(esercitata </a:t>
            </a:r>
            <a:r>
              <a:rPr lang="it-IT" sz="1600" dirty="0" smtClean="0">
                <a:latin typeface="Book Antiqua" panose="02040602050305030304" pitchFamily="18" charset="0"/>
                <a:ea typeface="Times New Roman" panose="02020603050405020304" pitchFamily="18" charset="0"/>
                <a:cs typeface="Times New Roman" panose="02020603050405020304" pitchFamily="18" charset="0"/>
              </a:rPr>
              <a:t>da </a:t>
            </a:r>
            <a:r>
              <a:rPr lang="it-IT" sz="1600" dirty="0">
                <a:latin typeface="Book Antiqua" panose="02040602050305030304" pitchFamily="18" charset="0"/>
                <a:ea typeface="Times New Roman" panose="02020603050405020304" pitchFamily="18" charset="0"/>
                <a:cs typeface="Times New Roman" panose="02020603050405020304" pitchFamily="18" charset="0"/>
              </a:rPr>
              <a:t>un campo con induzione magnetica </a:t>
            </a:r>
            <a:r>
              <a:rPr lang="it-IT" sz="1600" i="1" dirty="0">
                <a:latin typeface="Book Antiqua" panose="02040602050305030304" pitchFamily="18" charset="0"/>
                <a:ea typeface="Times New Roman" panose="02020603050405020304" pitchFamily="18" charset="0"/>
                <a:cs typeface="Times New Roman" panose="02020603050405020304" pitchFamily="18" charset="0"/>
              </a:rPr>
              <a:t>B</a:t>
            </a:r>
            <a:r>
              <a:rPr lang="it-IT" sz="1600" dirty="0">
                <a:latin typeface="Book Antiqua" panose="02040602050305030304" pitchFamily="18" charset="0"/>
                <a:ea typeface="Times New Roman" panose="02020603050405020304" pitchFamily="18" charset="0"/>
                <a:cs typeface="Times New Roman" panose="02020603050405020304" pitchFamily="18" charset="0"/>
              </a:rPr>
              <a:t> perpendicolare a una bobina di filo conduttore lungo </a:t>
            </a:r>
            <a:r>
              <a:rPr lang="it-IT" sz="1600" i="1" dirty="0">
                <a:latin typeface="Book Antiqua" panose="02040602050305030304" pitchFamily="18" charset="0"/>
                <a:ea typeface="Times New Roman" panose="02020603050405020304" pitchFamily="18" charset="0"/>
                <a:cs typeface="Times New Roman" panose="02020603050405020304" pitchFamily="18" charset="0"/>
              </a:rPr>
              <a:t>L</a:t>
            </a:r>
            <a:r>
              <a:rPr lang="it-IT" sz="1600" dirty="0">
                <a:latin typeface="Book Antiqua" panose="02040602050305030304" pitchFamily="18" charset="0"/>
                <a:ea typeface="Times New Roman" panose="02020603050405020304" pitchFamily="18" charset="0"/>
                <a:cs typeface="Times New Roman" panose="02020603050405020304" pitchFamily="18" charset="0"/>
              </a:rPr>
              <a:t> percorso da </a:t>
            </a:r>
            <a:r>
              <a:rPr lang="it-IT" sz="1600" dirty="0">
                <a:latin typeface="Times New Roman" panose="02020603050405020304" pitchFamily="18" charset="0"/>
                <a:ea typeface="Times New Roman" panose="02020603050405020304" pitchFamily="18" charset="0"/>
              </a:rPr>
              <a:t> </a:t>
            </a:r>
            <a:r>
              <a:rPr lang="it-IT" sz="1600" dirty="0">
                <a:latin typeface="Book Antiqua" panose="02040602050305030304" pitchFamily="18" charset="0"/>
                <a:ea typeface="Times New Roman" panose="02020603050405020304" pitchFamily="18" charset="0"/>
                <a:cs typeface="Times New Roman" panose="02020603050405020304" pitchFamily="18" charset="0"/>
              </a:rPr>
              <a:t>corrente </a:t>
            </a:r>
            <a:r>
              <a:rPr lang="it-IT" sz="1600" i="1" dirty="0" smtClean="0">
                <a:latin typeface="Book Antiqua" panose="02040602050305030304" pitchFamily="18" charset="0"/>
                <a:ea typeface="Times New Roman" panose="02020603050405020304" pitchFamily="18" charset="0"/>
                <a:cs typeface="Times New Roman" panose="02020603050405020304" pitchFamily="18" charset="0"/>
              </a:rPr>
              <a:t>I</a:t>
            </a:r>
            <a:r>
              <a:rPr lang="it-IT" sz="1600" dirty="0">
                <a:latin typeface="Book Antiqua" panose="02040602050305030304" pitchFamily="18" charset="0"/>
                <a:ea typeface="Times New Roman" panose="02020603050405020304" pitchFamily="18" charset="0"/>
                <a:cs typeface="Times New Roman" panose="02020603050405020304" pitchFamily="18" charset="0"/>
              </a:rPr>
              <a:t>)</a:t>
            </a:r>
            <a:r>
              <a:rPr lang="it-IT" dirty="0">
                <a:latin typeface="Book Antiqua" panose="02040602050305030304" pitchFamily="18" charset="0"/>
                <a:ea typeface="Times New Roman" panose="02020603050405020304" pitchFamily="18" charset="0"/>
                <a:cs typeface="Times New Roman" panose="02020603050405020304" pitchFamily="18" charset="0"/>
              </a:rPr>
              <a:t>. </a:t>
            </a:r>
            <a:r>
              <a:rPr lang="it-IT" dirty="0" smtClean="0">
                <a:latin typeface="Book Antiqua" panose="02040602050305030304" pitchFamily="18" charset="0"/>
                <a:ea typeface="Times New Roman" panose="02020603050405020304" pitchFamily="18" charset="0"/>
                <a:cs typeface="Times New Roman" panose="02020603050405020304" pitchFamily="18" charset="0"/>
              </a:rPr>
              <a:t/>
            </a:r>
            <a:br>
              <a:rPr lang="it-IT" dirty="0" smtClean="0">
                <a:latin typeface="Book Antiqua" panose="02040602050305030304" pitchFamily="18" charset="0"/>
                <a:ea typeface="Times New Roman" panose="02020603050405020304" pitchFamily="18" charset="0"/>
                <a:cs typeface="Times New Roman" panose="02020603050405020304" pitchFamily="18" charset="0"/>
              </a:rPr>
            </a:br>
            <a:endParaRPr lang="it-IT" sz="600" dirty="0" smtClean="0">
              <a:latin typeface="Book Antiqua" panose="02040602050305030304" pitchFamily="18" charset="0"/>
              <a:ea typeface="Times New Roman" panose="02020603050405020304" pitchFamily="18" charset="0"/>
              <a:cs typeface="Times New Roman" panose="02020603050405020304" pitchFamily="18" charset="0"/>
            </a:endParaRPr>
          </a:p>
          <a:p>
            <a:pPr>
              <a:spcAft>
                <a:spcPts val="0"/>
              </a:spcAft>
            </a:pPr>
            <a:r>
              <a:rPr lang="it-IT" dirty="0" smtClean="0">
                <a:latin typeface="Book Antiqua" panose="02040602050305030304" pitchFamily="18" charset="0"/>
                <a:ea typeface="Times New Roman" panose="02020603050405020304" pitchFamily="18" charset="0"/>
                <a:cs typeface="Times New Roman" panose="02020603050405020304" pitchFamily="18" charset="0"/>
              </a:rPr>
              <a:t>La </a:t>
            </a:r>
            <a:r>
              <a:rPr lang="it-IT" dirty="0">
                <a:latin typeface="Book Antiqua" panose="02040602050305030304" pitchFamily="18" charset="0"/>
                <a:ea typeface="Times New Roman" panose="02020603050405020304" pitchFamily="18" charset="0"/>
                <a:cs typeface="Times New Roman" panose="02020603050405020304" pitchFamily="18" charset="0"/>
              </a:rPr>
              <a:t>massa </a:t>
            </a:r>
            <a:r>
              <a:rPr lang="it-IT" i="1" dirty="0">
                <a:latin typeface="Book Antiqua" panose="02040602050305030304" pitchFamily="18" charset="0"/>
                <a:ea typeface="Times New Roman" panose="02020603050405020304" pitchFamily="18" charset="0"/>
                <a:cs typeface="Times New Roman" panose="02020603050405020304" pitchFamily="18" charset="0"/>
              </a:rPr>
              <a:t>m</a:t>
            </a:r>
            <a:r>
              <a:rPr lang="it-IT" dirty="0">
                <a:latin typeface="Book Antiqua" panose="02040602050305030304" pitchFamily="18" charset="0"/>
                <a:ea typeface="Times New Roman" panose="02020603050405020304" pitchFamily="18" charset="0"/>
                <a:cs typeface="Times New Roman" panose="02020603050405020304" pitchFamily="18" charset="0"/>
              </a:rPr>
              <a:t> è tenuta in equilibrio adattando il valore della corrente </a:t>
            </a:r>
            <a:r>
              <a:rPr lang="it-IT" i="1" dirty="0">
                <a:latin typeface="Book Antiqua" panose="02040602050305030304" pitchFamily="18" charset="0"/>
                <a:ea typeface="Times New Roman" panose="02020603050405020304" pitchFamily="18" charset="0"/>
                <a:cs typeface="Times New Roman" panose="02020603050405020304" pitchFamily="18" charset="0"/>
              </a:rPr>
              <a:t>I</a:t>
            </a:r>
            <a:r>
              <a:rPr lang="it-IT" dirty="0" smtClean="0">
                <a:latin typeface="Book Antiqua" panose="02040602050305030304" pitchFamily="18" charset="0"/>
                <a:ea typeface="Times New Roman" panose="02020603050405020304" pitchFamily="18" charset="0"/>
                <a:cs typeface="Times New Roman" panose="02020603050405020304" pitchFamily="18" charset="0"/>
              </a:rPr>
              <a:t>.</a:t>
            </a:r>
            <a:br>
              <a:rPr lang="it-IT" dirty="0" smtClean="0">
                <a:latin typeface="Book Antiqua" panose="02040602050305030304" pitchFamily="18" charset="0"/>
                <a:ea typeface="Times New Roman" panose="02020603050405020304" pitchFamily="18" charset="0"/>
                <a:cs typeface="Times New Roman" panose="02020603050405020304" pitchFamily="18" charset="0"/>
              </a:rPr>
            </a:br>
            <a:endParaRPr lang="it-IT" sz="600" dirty="0" smtClean="0">
              <a:latin typeface="Book Antiqua" panose="02040602050305030304" pitchFamily="18" charset="0"/>
              <a:ea typeface="Times New Roman" panose="02020603050405020304" pitchFamily="18" charset="0"/>
              <a:cs typeface="Times New Roman" panose="02020603050405020304" pitchFamily="18" charset="0"/>
            </a:endParaRPr>
          </a:p>
          <a:p>
            <a:pPr>
              <a:spcAft>
                <a:spcPts val="0"/>
              </a:spcAft>
            </a:pPr>
            <a:r>
              <a:rPr lang="it-IT" dirty="0" smtClean="0">
                <a:latin typeface="Book Antiqua" panose="02040602050305030304" pitchFamily="18" charset="0"/>
                <a:ea typeface="Times New Roman" panose="02020603050405020304" pitchFamily="18" charset="0"/>
                <a:cs typeface="Times New Roman" panose="02020603050405020304" pitchFamily="18" charset="0"/>
              </a:rPr>
              <a:t>Eguagliando </a:t>
            </a:r>
            <a:r>
              <a:rPr lang="it-IT" dirty="0">
                <a:latin typeface="Book Antiqua" panose="02040602050305030304" pitchFamily="18" charset="0"/>
                <a:ea typeface="Times New Roman" panose="02020603050405020304" pitchFamily="18" charset="0"/>
                <a:cs typeface="Times New Roman" panose="02020603050405020304" pitchFamily="18" charset="0"/>
              </a:rPr>
              <a:t>le due forze si ottiene </a:t>
            </a:r>
            <a:r>
              <a:rPr lang="it-IT" b="1" i="1" dirty="0" err="1">
                <a:solidFill>
                  <a:srgbClr val="FFFF00"/>
                </a:solidFill>
                <a:latin typeface="Book Antiqua" panose="02040602050305030304" pitchFamily="18" charset="0"/>
                <a:ea typeface="Times New Roman" panose="02020603050405020304" pitchFamily="18" charset="0"/>
                <a:cs typeface="Times New Roman" panose="02020603050405020304" pitchFamily="18" charset="0"/>
              </a:rPr>
              <a:t>m</a:t>
            </a:r>
            <a:r>
              <a:rPr lang="it-IT" b="1" dirty="0" err="1">
                <a:solidFill>
                  <a:srgbClr val="FFFF00"/>
                </a:solidFill>
                <a:latin typeface="Book Antiqua" panose="02040602050305030304" pitchFamily="18" charset="0"/>
                <a:ea typeface="Times New Roman" panose="02020603050405020304" pitchFamily="18" charset="0"/>
                <a:cs typeface="Times New Roman" panose="02020603050405020304" pitchFamily="18" charset="0"/>
                <a:sym typeface="Symbol" panose="05050102010706020507" pitchFamily="18" charset="2"/>
              </a:rPr>
              <a:t></a:t>
            </a:r>
            <a:r>
              <a:rPr lang="it-IT" b="1" i="1" dirty="0" err="1">
                <a:solidFill>
                  <a:srgbClr val="FFFF00"/>
                </a:solidFill>
                <a:latin typeface="Book Antiqua" panose="02040602050305030304" pitchFamily="18" charset="0"/>
                <a:ea typeface="Times New Roman" panose="02020603050405020304" pitchFamily="18" charset="0"/>
                <a:cs typeface="Times New Roman" panose="02020603050405020304" pitchFamily="18" charset="0"/>
              </a:rPr>
              <a:t>g</a:t>
            </a:r>
            <a:r>
              <a:rPr lang="it-IT" b="1" dirty="0">
                <a:solidFill>
                  <a:srgbClr val="FFFF00"/>
                </a:solidFill>
                <a:latin typeface="Book Antiqua" panose="02040602050305030304" pitchFamily="18" charset="0"/>
                <a:ea typeface="Times New Roman" panose="02020603050405020304" pitchFamily="18" charset="0"/>
                <a:cs typeface="Times New Roman" panose="02020603050405020304" pitchFamily="18" charset="0"/>
              </a:rPr>
              <a:t>=</a:t>
            </a:r>
            <a:r>
              <a:rPr lang="it-IT" b="1" i="1" dirty="0">
                <a:solidFill>
                  <a:srgbClr val="FFFF00"/>
                </a:solidFill>
                <a:latin typeface="Book Antiqua" panose="02040602050305030304" pitchFamily="18" charset="0"/>
                <a:ea typeface="Times New Roman" panose="02020603050405020304" pitchFamily="18" charset="0"/>
                <a:cs typeface="Times New Roman" panose="02020603050405020304" pitchFamily="18" charset="0"/>
              </a:rPr>
              <a:t>F</a:t>
            </a:r>
            <a:r>
              <a:rPr lang="it-IT" b="1" baseline="-25000" dirty="0">
                <a:solidFill>
                  <a:srgbClr val="FFFF00"/>
                </a:solidFill>
                <a:latin typeface="Book Antiqua" panose="02040602050305030304" pitchFamily="18" charset="0"/>
                <a:ea typeface="Times New Roman" panose="02020603050405020304" pitchFamily="18" charset="0"/>
                <a:cs typeface="Times New Roman" panose="02020603050405020304" pitchFamily="18" charset="0"/>
              </a:rPr>
              <a:t>P</a:t>
            </a:r>
            <a:r>
              <a:rPr lang="it-IT" b="1" i="1" dirty="0">
                <a:solidFill>
                  <a:srgbClr val="FFFF00"/>
                </a:solidFill>
                <a:latin typeface="Book Antiqua" panose="02040602050305030304" pitchFamily="18" charset="0"/>
                <a:ea typeface="Times New Roman" panose="02020603050405020304" pitchFamily="18" charset="0"/>
                <a:cs typeface="Times New Roman" panose="02020603050405020304" pitchFamily="18" charset="0"/>
              </a:rPr>
              <a:t>=F</a:t>
            </a:r>
            <a:r>
              <a:rPr lang="it-IT" b="1" baseline="-25000" dirty="0">
                <a:solidFill>
                  <a:srgbClr val="FFFF00"/>
                </a:solidFill>
                <a:latin typeface="Book Antiqua" panose="02040602050305030304" pitchFamily="18" charset="0"/>
                <a:ea typeface="Times New Roman" panose="02020603050405020304" pitchFamily="18" charset="0"/>
                <a:cs typeface="Times New Roman" panose="02020603050405020304" pitchFamily="18" charset="0"/>
              </a:rPr>
              <a:t>E</a:t>
            </a:r>
            <a:r>
              <a:rPr lang="it-IT" b="1" dirty="0">
                <a:solidFill>
                  <a:srgbClr val="FFFF00"/>
                </a:solidFill>
                <a:latin typeface="Book Antiqua" panose="02040602050305030304" pitchFamily="18" charset="0"/>
                <a:ea typeface="Times New Roman" panose="02020603050405020304" pitchFamily="18" charset="0"/>
                <a:cs typeface="Times New Roman" panose="02020603050405020304" pitchFamily="18" charset="0"/>
              </a:rPr>
              <a:t>=</a:t>
            </a:r>
            <a:r>
              <a:rPr lang="it-IT" b="1" i="1" dirty="0">
                <a:solidFill>
                  <a:srgbClr val="FFFF00"/>
                </a:solidFill>
                <a:latin typeface="Book Antiqua" panose="02040602050305030304" pitchFamily="18" charset="0"/>
                <a:ea typeface="Times New Roman" panose="02020603050405020304" pitchFamily="18" charset="0"/>
                <a:cs typeface="Times New Roman" panose="02020603050405020304" pitchFamily="18" charset="0"/>
              </a:rPr>
              <a:t>B</a:t>
            </a:r>
            <a:r>
              <a:rPr lang="it-IT" b="1" dirty="0">
                <a:solidFill>
                  <a:srgbClr val="FFFF00"/>
                </a:solidFill>
                <a:latin typeface="Book Antiqua" panose="02040602050305030304" pitchFamily="18" charset="0"/>
                <a:ea typeface="Times New Roman" panose="02020603050405020304" pitchFamily="18" charset="0"/>
                <a:cs typeface="Times New Roman" panose="02020603050405020304" pitchFamily="18" charset="0"/>
                <a:sym typeface="Symbol" panose="05050102010706020507" pitchFamily="18" charset="2"/>
              </a:rPr>
              <a:t></a:t>
            </a:r>
            <a:r>
              <a:rPr lang="it-IT" b="1" i="1" dirty="0">
                <a:solidFill>
                  <a:srgbClr val="FFFF00"/>
                </a:solidFill>
                <a:latin typeface="Book Antiqua" panose="02040602050305030304" pitchFamily="18" charset="0"/>
                <a:ea typeface="Times New Roman" panose="02020603050405020304" pitchFamily="18" charset="0"/>
                <a:cs typeface="Times New Roman" panose="02020603050405020304" pitchFamily="18" charset="0"/>
              </a:rPr>
              <a:t>L</a:t>
            </a:r>
            <a:r>
              <a:rPr lang="it-IT" b="1" dirty="0">
                <a:solidFill>
                  <a:srgbClr val="FFFF00"/>
                </a:solidFill>
                <a:latin typeface="Book Antiqua" panose="02040602050305030304" pitchFamily="18" charset="0"/>
                <a:ea typeface="Times New Roman" panose="02020603050405020304" pitchFamily="18" charset="0"/>
                <a:cs typeface="Times New Roman" panose="02020603050405020304" pitchFamily="18" charset="0"/>
                <a:sym typeface="Symbol" panose="05050102010706020507" pitchFamily="18" charset="2"/>
              </a:rPr>
              <a:t></a:t>
            </a:r>
            <a:r>
              <a:rPr lang="it-IT" b="1" i="1" dirty="0">
                <a:solidFill>
                  <a:srgbClr val="FFFF00"/>
                </a:solidFill>
                <a:latin typeface="Book Antiqua" panose="02040602050305030304" pitchFamily="18" charset="0"/>
                <a:ea typeface="Times New Roman" panose="02020603050405020304" pitchFamily="18" charset="0"/>
                <a:cs typeface="Times New Roman" panose="02020603050405020304" pitchFamily="18" charset="0"/>
              </a:rPr>
              <a:t>I</a:t>
            </a:r>
            <a:r>
              <a:rPr lang="it-IT" b="1" dirty="0">
                <a:solidFill>
                  <a:srgbClr val="FFFF00"/>
                </a:solidFill>
                <a:latin typeface="Book Antiqua" panose="02040602050305030304" pitchFamily="18" charset="0"/>
                <a:ea typeface="Times New Roman" panose="02020603050405020304" pitchFamily="18" charset="0"/>
                <a:cs typeface="Times New Roman" panose="02020603050405020304" pitchFamily="18" charset="0"/>
              </a:rPr>
              <a:t> </a:t>
            </a:r>
            <a:r>
              <a:rPr lang="it-IT" dirty="0">
                <a:latin typeface="Book Antiqua" panose="02040602050305030304" pitchFamily="18" charset="0"/>
                <a:ea typeface="Times New Roman" panose="02020603050405020304" pitchFamily="18" charset="0"/>
                <a:cs typeface="Times New Roman" panose="02020603050405020304" pitchFamily="18" charset="0"/>
              </a:rPr>
              <a:t>e quindi si ricava la massa </a:t>
            </a:r>
            <a:r>
              <a:rPr lang="it-IT" sz="2800" b="1" i="1" dirty="0">
                <a:solidFill>
                  <a:srgbClr val="FFFF00"/>
                </a:solidFill>
                <a:latin typeface="Book Antiqua" panose="02040602050305030304" pitchFamily="18" charset="0"/>
                <a:ea typeface="Times New Roman" panose="02020603050405020304" pitchFamily="18" charset="0"/>
                <a:cs typeface="Times New Roman" panose="02020603050405020304" pitchFamily="18" charset="0"/>
              </a:rPr>
              <a:t>m</a:t>
            </a:r>
            <a:r>
              <a:rPr lang="it-IT" sz="2800" b="1" dirty="0">
                <a:solidFill>
                  <a:srgbClr val="FFFF00"/>
                </a:solidFill>
                <a:latin typeface="Book Antiqua" panose="02040602050305030304" pitchFamily="18" charset="0"/>
                <a:ea typeface="Times New Roman" panose="02020603050405020304" pitchFamily="18" charset="0"/>
                <a:cs typeface="Times New Roman" panose="02020603050405020304" pitchFamily="18" charset="0"/>
              </a:rPr>
              <a:t>=(</a:t>
            </a:r>
            <a:r>
              <a:rPr lang="it-IT" sz="2800" b="1" i="1" dirty="0">
                <a:solidFill>
                  <a:schemeClr val="tx1">
                    <a:lumMod val="50000"/>
                  </a:schemeClr>
                </a:solidFill>
                <a:latin typeface="Book Antiqua" panose="02040602050305030304" pitchFamily="18" charset="0"/>
                <a:ea typeface="Times New Roman" panose="02020603050405020304" pitchFamily="18" charset="0"/>
                <a:cs typeface="Times New Roman" panose="02020603050405020304" pitchFamily="18" charset="0"/>
              </a:rPr>
              <a:t>B</a:t>
            </a:r>
            <a:r>
              <a:rPr lang="it-IT" sz="2800" b="1" dirty="0">
                <a:solidFill>
                  <a:schemeClr val="tx1">
                    <a:lumMod val="50000"/>
                  </a:schemeClr>
                </a:solidFill>
                <a:latin typeface="Book Antiqua" panose="02040602050305030304" pitchFamily="18" charset="0"/>
                <a:ea typeface="Times New Roman" panose="02020603050405020304" pitchFamily="18" charset="0"/>
                <a:cs typeface="Times New Roman" panose="02020603050405020304" pitchFamily="18" charset="0"/>
                <a:sym typeface="Symbol" panose="05050102010706020507" pitchFamily="18" charset="2"/>
              </a:rPr>
              <a:t></a:t>
            </a:r>
            <a:r>
              <a:rPr lang="it-IT" sz="2800" b="1" i="1" dirty="0">
                <a:solidFill>
                  <a:schemeClr val="tx1">
                    <a:lumMod val="50000"/>
                  </a:schemeClr>
                </a:solidFill>
                <a:latin typeface="Book Antiqua" panose="02040602050305030304" pitchFamily="18" charset="0"/>
                <a:ea typeface="Times New Roman" panose="02020603050405020304" pitchFamily="18" charset="0"/>
                <a:cs typeface="Times New Roman" panose="02020603050405020304" pitchFamily="18" charset="0"/>
              </a:rPr>
              <a:t>L</a:t>
            </a:r>
            <a:r>
              <a:rPr lang="it-IT" sz="2800" b="1" dirty="0">
                <a:solidFill>
                  <a:srgbClr val="FFFF00"/>
                </a:solidFill>
                <a:latin typeface="Book Antiqua" panose="02040602050305030304" pitchFamily="18" charset="0"/>
                <a:ea typeface="Times New Roman" panose="02020603050405020304" pitchFamily="18" charset="0"/>
                <a:cs typeface="Times New Roman" panose="02020603050405020304" pitchFamily="18" charset="0"/>
                <a:sym typeface="Symbol" panose="05050102010706020507" pitchFamily="18" charset="2"/>
              </a:rPr>
              <a:t></a:t>
            </a:r>
            <a:r>
              <a:rPr lang="it-IT" sz="2800" b="1" i="1" dirty="0">
                <a:solidFill>
                  <a:srgbClr val="FFFF00"/>
                </a:solidFill>
                <a:latin typeface="Book Antiqua" panose="02040602050305030304" pitchFamily="18" charset="0"/>
                <a:ea typeface="Times New Roman" panose="02020603050405020304" pitchFamily="18" charset="0"/>
                <a:cs typeface="Times New Roman" panose="02020603050405020304" pitchFamily="18" charset="0"/>
              </a:rPr>
              <a:t>I</a:t>
            </a:r>
            <a:r>
              <a:rPr lang="it-IT" sz="2800" b="1" dirty="0">
                <a:solidFill>
                  <a:srgbClr val="FFFF00"/>
                </a:solidFill>
                <a:latin typeface="Book Antiqua" panose="02040602050305030304" pitchFamily="18" charset="0"/>
                <a:ea typeface="Times New Roman" panose="02020603050405020304" pitchFamily="18" charset="0"/>
                <a:cs typeface="Times New Roman" panose="02020603050405020304" pitchFamily="18" charset="0"/>
              </a:rPr>
              <a:t>)/</a:t>
            </a:r>
            <a:r>
              <a:rPr lang="it-IT" sz="2800" b="1" i="1" dirty="0" smtClean="0">
                <a:solidFill>
                  <a:srgbClr val="FFFF00"/>
                </a:solidFill>
                <a:latin typeface="Book Antiqua" panose="02040602050305030304" pitchFamily="18" charset="0"/>
                <a:ea typeface="Times New Roman" panose="02020603050405020304" pitchFamily="18" charset="0"/>
                <a:cs typeface="Times New Roman" panose="02020603050405020304" pitchFamily="18" charset="0"/>
              </a:rPr>
              <a:t>g</a:t>
            </a:r>
            <a:endParaRPr lang="en-US" sz="1400" b="1" dirty="0">
              <a:solidFill>
                <a:srgbClr val="FFFF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44841956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egnaposto piè di pagina 3"/>
          <p:cNvSpPr>
            <a:spLocks noGrp="1"/>
          </p:cNvSpPr>
          <p:nvPr>
            <p:ph type="ftr" sz="quarter" idx="10"/>
          </p:nvPr>
        </p:nvSpPr>
        <p:spPr/>
        <p:txBody>
          <a:bodyPr/>
          <a:lstStyle/>
          <a:p>
            <a:pPr>
              <a:defRPr/>
            </a:pPr>
            <a:r>
              <a:rPr lang="it-IT" altLang="it-IT"/>
              <a:t>Metrologia e Sistema Internazionale</a:t>
            </a:r>
          </a:p>
        </p:txBody>
      </p:sp>
      <p:sp>
        <p:nvSpPr>
          <p:cNvPr id="14" name="Rectangle 2"/>
          <p:cNvSpPr>
            <a:spLocks noGrp="1" noChangeArrowheads="1"/>
          </p:cNvSpPr>
          <p:nvPr>
            <p:ph type="title"/>
          </p:nvPr>
        </p:nvSpPr>
        <p:spPr>
          <a:xfrm>
            <a:off x="-95250" y="124581"/>
            <a:ext cx="9144000" cy="1058863"/>
          </a:xfrm>
        </p:spPr>
        <p:txBody>
          <a:bodyPr/>
          <a:lstStyle/>
          <a:p>
            <a:pPr algn="ctr" eaLnBrk="1" hangingPunct="1">
              <a:defRPr/>
            </a:pPr>
            <a:r>
              <a:rPr lang="it-IT" altLang="it-IT" sz="4000" baseline="30000" dirty="0" smtClean="0">
                <a:solidFill>
                  <a:srgbClr val="969696"/>
                </a:solidFill>
                <a:latin typeface="Book Antiqua" panose="02040602050305030304" pitchFamily="18" charset="0"/>
              </a:rPr>
              <a:t>*</a:t>
            </a:r>
            <a:r>
              <a:rPr lang="it-IT" altLang="it-IT" sz="4000" dirty="0" smtClean="0">
                <a:solidFill>
                  <a:srgbClr val="969696"/>
                </a:solidFill>
                <a:latin typeface="Book Antiqua" panose="02040602050305030304" pitchFamily="18" charset="0"/>
              </a:rPr>
              <a:t>FUNZIONAMENTO DELLA BILANCIA DI KIBBLE</a:t>
            </a:r>
            <a:endParaRPr lang="it-IT" altLang="it-IT" sz="2800" baseline="-25000" dirty="0" smtClean="0">
              <a:solidFill>
                <a:srgbClr val="969696"/>
              </a:solidFill>
              <a:latin typeface="Book Antiqua" panose="02040602050305030304" pitchFamily="18" charset="0"/>
            </a:endParaRPr>
          </a:p>
        </p:txBody>
      </p:sp>
      <p:pic>
        <p:nvPicPr>
          <p:cNvPr id="152578" name="Picture 2" descr="Risultati immagini per kibble balance fig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82" y="1612069"/>
            <a:ext cx="4147830"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ttangolo 1"/>
          <p:cNvSpPr/>
          <p:nvPr/>
        </p:nvSpPr>
        <p:spPr>
          <a:xfrm>
            <a:off x="4324350" y="1244739"/>
            <a:ext cx="4572000" cy="5632311"/>
          </a:xfrm>
          <a:prstGeom prst="rect">
            <a:avLst/>
          </a:prstGeom>
        </p:spPr>
        <p:txBody>
          <a:bodyPr>
            <a:spAutoFit/>
          </a:bodyPr>
          <a:lstStyle/>
          <a:p>
            <a:r>
              <a:rPr lang="it-IT" dirty="0">
                <a:latin typeface="Book Antiqua" panose="02040602050305030304" pitchFamily="18" charset="0"/>
                <a:ea typeface="Times New Roman" panose="02020603050405020304" pitchFamily="18" charset="0"/>
                <a:cs typeface="Times New Roman" panose="02020603050405020304" pitchFamily="18" charset="0"/>
              </a:rPr>
              <a:t>Nella </a:t>
            </a:r>
            <a:r>
              <a:rPr lang="it-IT" dirty="0">
                <a:solidFill>
                  <a:srgbClr val="FFFF00"/>
                </a:solidFill>
                <a:latin typeface="Book Antiqua" panose="02040602050305030304" pitchFamily="18" charset="0"/>
                <a:ea typeface="Times New Roman" panose="02020603050405020304" pitchFamily="18" charset="0"/>
                <a:cs typeface="Times New Roman" panose="02020603050405020304" pitchFamily="18" charset="0"/>
              </a:rPr>
              <a:t>seconda fase </a:t>
            </a:r>
            <a:r>
              <a:rPr lang="it-IT" dirty="0">
                <a:latin typeface="Book Antiqua" panose="02040602050305030304" pitchFamily="18" charset="0"/>
                <a:ea typeface="Times New Roman" panose="02020603050405020304" pitchFamily="18" charset="0"/>
                <a:cs typeface="Times New Roman" panose="02020603050405020304" pitchFamily="18" charset="0"/>
              </a:rPr>
              <a:t>di utilizzo della bilancia di Kibble, detta </a:t>
            </a:r>
            <a:r>
              <a:rPr lang="it-IT" u="sng" dirty="0">
                <a:solidFill>
                  <a:srgbClr val="FFFF00"/>
                </a:solidFill>
                <a:latin typeface="Book Antiqua" panose="02040602050305030304" pitchFamily="18" charset="0"/>
                <a:ea typeface="Times New Roman" panose="02020603050405020304" pitchFamily="18" charset="0"/>
                <a:cs typeface="Times New Roman" panose="02020603050405020304" pitchFamily="18" charset="0"/>
              </a:rPr>
              <a:t>in “modalità movimento”</a:t>
            </a:r>
            <a:r>
              <a:rPr lang="it-IT" dirty="0">
                <a:solidFill>
                  <a:srgbClr val="FFFF00"/>
                </a:solidFill>
                <a:latin typeface="Book Antiqua" panose="02040602050305030304" pitchFamily="18" charset="0"/>
                <a:ea typeface="Times New Roman" panose="02020603050405020304" pitchFamily="18" charset="0"/>
                <a:cs typeface="Times New Roman" panose="02020603050405020304" pitchFamily="18" charset="0"/>
              </a:rPr>
              <a:t> </a:t>
            </a:r>
            <a:r>
              <a:rPr lang="it-IT" dirty="0" smtClean="0">
                <a:latin typeface="Book Antiqua" panose="02040602050305030304" pitchFamily="18" charset="0"/>
                <a:ea typeface="Times New Roman" panose="02020603050405020304" pitchFamily="18" charset="0"/>
                <a:cs typeface="Times New Roman" panose="02020603050405020304" pitchFamily="18" charset="0"/>
              </a:rPr>
              <a:t>la medesima bobina è mossa con </a:t>
            </a:r>
            <a:r>
              <a:rPr lang="it-IT" dirty="0">
                <a:latin typeface="Book Antiqua" panose="02040602050305030304" pitchFamily="18" charset="0"/>
                <a:ea typeface="Times New Roman" panose="02020603050405020304" pitchFamily="18" charset="0"/>
                <a:cs typeface="Times New Roman" panose="02020603050405020304" pitchFamily="18" charset="0"/>
              </a:rPr>
              <a:t>velocità costante </a:t>
            </a:r>
            <a:r>
              <a:rPr lang="it-IT" i="1" dirty="0">
                <a:latin typeface="Book Antiqua" panose="02040602050305030304" pitchFamily="18" charset="0"/>
                <a:ea typeface="Times New Roman" panose="02020603050405020304" pitchFamily="18" charset="0"/>
                <a:cs typeface="Times New Roman" panose="02020603050405020304" pitchFamily="18" charset="0"/>
              </a:rPr>
              <a:t>v</a:t>
            </a:r>
            <a:r>
              <a:rPr lang="it-IT" dirty="0">
                <a:latin typeface="Book Antiqua" panose="02040602050305030304" pitchFamily="18" charset="0"/>
                <a:ea typeface="Times New Roman" panose="02020603050405020304" pitchFamily="18" charset="0"/>
                <a:cs typeface="Times New Roman" panose="02020603050405020304" pitchFamily="18" charset="0"/>
              </a:rPr>
              <a:t> nel medesimo campo magnetico della prima fase. </a:t>
            </a:r>
            <a:endParaRPr lang="it-IT" dirty="0" smtClean="0">
              <a:latin typeface="Book Antiqua" panose="02040602050305030304" pitchFamily="18" charset="0"/>
              <a:ea typeface="Times New Roman" panose="02020603050405020304" pitchFamily="18" charset="0"/>
              <a:cs typeface="Times New Roman" panose="02020603050405020304" pitchFamily="18" charset="0"/>
            </a:endParaRPr>
          </a:p>
          <a:p>
            <a:r>
              <a:rPr lang="it-IT" sz="600" dirty="0" smtClean="0">
                <a:latin typeface="Book Antiqua" panose="02040602050305030304" pitchFamily="18" charset="0"/>
                <a:ea typeface="Times New Roman" panose="02020603050405020304" pitchFamily="18" charset="0"/>
                <a:cs typeface="Times New Roman" panose="02020603050405020304" pitchFamily="18" charset="0"/>
              </a:rPr>
              <a:t/>
            </a:r>
            <a:br>
              <a:rPr lang="it-IT" sz="600" dirty="0" smtClean="0">
                <a:latin typeface="Book Antiqua" panose="02040602050305030304" pitchFamily="18" charset="0"/>
                <a:ea typeface="Times New Roman" panose="02020603050405020304" pitchFamily="18" charset="0"/>
                <a:cs typeface="Times New Roman" panose="02020603050405020304" pitchFamily="18" charset="0"/>
              </a:rPr>
            </a:br>
            <a:r>
              <a:rPr lang="it-IT" dirty="0" smtClean="0">
                <a:latin typeface="Book Antiqua" panose="02040602050305030304" pitchFamily="18" charset="0"/>
                <a:ea typeface="Times New Roman" panose="02020603050405020304" pitchFamily="18" charset="0"/>
                <a:cs typeface="Times New Roman" panose="02020603050405020304" pitchFamily="18" charset="0"/>
              </a:rPr>
              <a:t>Sulla </a:t>
            </a:r>
            <a:r>
              <a:rPr lang="it-IT" dirty="0">
                <a:latin typeface="Book Antiqua" panose="02040602050305030304" pitchFamily="18" charset="0"/>
                <a:ea typeface="Times New Roman" panose="02020603050405020304" pitchFamily="18" charset="0"/>
                <a:cs typeface="Times New Roman" panose="02020603050405020304" pitchFamily="18" charset="0"/>
              </a:rPr>
              <a:t>bobina in moto con velocità </a:t>
            </a:r>
            <a:r>
              <a:rPr lang="it-IT" i="1" dirty="0">
                <a:latin typeface="Book Antiqua" panose="02040602050305030304" pitchFamily="18" charset="0"/>
                <a:ea typeface="Times New Roman" panose="02020603050405020304" pitchFamily="18" charset="0"/>
                <a:cs typeface="Times New Roman" panose="02020603050405020304" pitchFamily="18" charset="0"/>
              </a:rPr>
              <a:t>v</a:t>
            </a:r>
            <a:r>
              <a:rPr lang="it-IT" dirty="0">
                <a:latin typeface="Book Antiqua" panose="02040602050305030304" pitchFamily="18" charset="0"/>
                <a:ea typeface="Times New Roman" panose="02020603050405020304" pitchFamily="18" charset="0"/>
                <a:cs typeface="Times New Roman" panose="02020603050405020304" pitchFamily="18" charset="0"/>
              </a:rPr>
              <a:t> </a:t>
            </a:r>
            <a:r>
              <a:rPr lang="it-IT" dirty="0" smtClean="0">
                <a:latin typeface="Book Antiqua" panose="02040602050305030304" pitchFamily="18" charset="0"/>
                <a:ea typeface="Times New Roman" panose="02020603050405020304" pitchFamily="18" charset="0"/>
                <a:cs typeface="Times New Roman" panose="02020603050405020304" pitchFamily="18" charset="0"/>
              </a:rPr>
              <a:t>nel </a:t>
            </a:r>
            <a:r>
              <a:rPr lang="it-IT" dirty="0">
                <a:latin typeface="Book Antiqua" panose="02040602050305030304" pitchFamily="18" charset="0"/>
                <a:ea typeface="Times New Roman" panose="02020603050405020304" pitchFamily="18" charset="0"/>
                <a:cs typeface="Times New Roman" panose="02020603050405020304" pitchFamily="18" charset="0"/>
              </a:rPr>
              <a:t>campo </a:t>
            </a:r>
            <a:r>
              <a:rPr lang="it-IT" i="1" dirty="0">
                <a:latin typeface="Book Antiqua" panose="02040602050305030304" pitchFamily="18" charset="0"/>
                <a:ea typeface="Times New Roman" panose="02020603050405020304" pitchFamily="18" charset="0"/>
                <a:cs typeface="Times New Roman" panose="02020603050405020304" pitchFamily="18" charset="0"/>
              </a:rPr>
              <a:t>B</a:t>
            </a:r>
            <a:r>
              <a:rPr lang="it-IT" dirty="0">
                <a:latin typeface="Book Antiqua" panose="02040602050305030304" pitchFamily="18" charset="0"/>
                <a:ea typeface="Times New Roman" panose="02020603050405020304" pitchFamily="18" charset="0"/>
                <a:cs typeface="Times New Roman" panose="02020603050405020304" pitchFamily="18" charset="0"/>
              </a:rPr>
              <a:t>, </a:t>
            </a:r>
            <a:r>
              <a:rPr lang="it-IT" dirty="0">
                <a:solidFill>
                  <a:srgbClr val="FFFF00"/>
                </a:solidFill>
                <a:latin typeface="Book Antiqua" panose="02040602050305030304" pitchFamily="18" charset="0"/>
                <a:ea typeface="Times New Roman" panose="02020603050405020304" pitchFamily="18" charset="0"/>
                <a:cs typeface="Times New Roman" panose="02020603050405020304" pitchFamily="18" charset="0"/>
              </a:rPr>
              <a:t>si produce una tensione indotta </a:t>
            </a:r>
            <a:r>
              <a:rPr lang="it-IT" sz="2800" i="1" dirty="0">
                <a:solidFill>
                  <a:srgbClr val="FFFF00"/>
                </a:solidFill>
                <a:latin typeface="Book Antiqua" panose="02040602050305030304" pitchFamily="18" charset="0"/>
                <a:ea typeface="Times New Roman" panose="02020603050405020304" pitchFamily="18" charset="0"/>
                <a:cs typeface="Times New Roman" panose="02020603050405020304" pitchFamily="18" charset="0"/>
              </a:rPr>
              <a:t>V</a:t>
            </a:r>
            <a:r>
              <a:rPr lang="it-IT" sz="2800" dirty="0">
                <a:solidFill>
                  <a:srgbClr val="FFFF00"/>
                </a:solidFill>
                <a:latin typeface="Book Antiqua" panose="02040602050305030304" pitchFamily="18" charset="0"/>
                <a:ea typeface="Times New Roman" panose="02020603050405020304" pitchFamily="18" charset="0"/>
                <a:cs typeface="Times New Roman" panose="02020603050405020304" pitchFamily="18" charset="0"/>
              </a:rPr>
              <a:t>=</a:t>
            </a:r>
            <a:r>
              <a:rPr lang="it-IT" sz="2800" i="1" dirty="0" err="1">
                <a:solidFill>
                  <a:schemeClr val="tx1">
                    <a:lumMod val="50000"/>
                  </a:schemeClr>
                </a:solidFill>
                <a:latin typeface="Book Antiqua" panose="02040602050305030304" pitchFamily="18" charset="0"/>
                <a:ea typeface="Times New Roman" panose="02020603050405020304" pitchFamily="18" charset="0"/>
                <a:cs typeface="Times New Roman" panose="02020603050405020304" pitchFamily="18" charset="0"/>
              </a:rPr>
              <a:t>B</a:t>
            </a:r>
            <a:r>
              <a:rPr lang="it-IT" sz="2800" dirty="0" err="1">
                <a:solidFill>
                  <a:schemeClr val="tx1">
                    <a:lumMod val="50000"/>
                  </a:schemeClr>
                </a:solidFill>
                <a:latin typeface="Book Antiqua" panose="02040602050305030304" pitchFamily="18" charset="0"/>
                <a:ea typeface="Times New Roman" panose="02020603050405020304" pitchFamily="18" charset="0"/>
                <a:cs typeface="Times New Roman" panose="02020603050405020304" pitchFamily="18" charset="0"/>
                <a:sym typeface="Symbol" panose="05050102010706020507" pitchFamily="18" charset="2"/>
              </a:rPr>
              <a:t></a:t>
            </a:r>
            <a:r>
              <a:rPr lang="it-IT" sz="2800" i="1" dirty="0" err="1">
                <a:solidFill>
                  <a:schemeClr val="tx1">
                    <a:lumMod val="50000"/>
                  </a:schemeClr>
                </a:solidFill>
                <a:latin typeface="Book Antiqua" panose="02040602050305030304" pitchFamily="18" charset="0"/>
                <a:ea typeface="Times New Roman" panose="02020603050405020304" pitchFamily="18" charset="0"/>
                <a:cs typeface="Times New Roman" panose="02020603050405020304" pitchFamily="18" charset="0"/>
              </a:rPr>
              <a:t>L</a:t>
            </a:r>
            <a:r>
              <a:rPr lang="it-IT" sz="2800" dirty="0" err="1">
                <a:solidFill>
                  <a:srgbClr val="FFFF00"/>
                </a:solidFill>
                <a:latin typeface="Book Antiqua" panose="02040602050305030304" pitchFamily="18" charset="0"/>
                <a:ea typeface="Times New Roman" panose="02020603050405020304" pitchFamily="18" charset="0"/>
                <a:cs typeface="Times New Roman" panose="02020603050405020304" pitchFamily="18" charset="0"/>
                <a:sym typeface="Symbol" panose="05050102010706020507" pitchFamily="18" charset="2"/>
              </a:rPr>
              <a:t></a:t>
            </a:r>
            <a:r>
              <a:rPr lang="it-IT" sz="2800" i="1" dirty="0" err="1" smtClean="0">
                <a:solidFill>
                  <a:srgbClr val="FFFF00"/>
                </a:solidFill>
                <a:latin typeface="Book Antiqua" panose="02040602050305030304" pitchFamily="18" charset="0"/>
                <a:ea typeface="Times New Roman" panose="02020603050405020304" pitchFamily="18" charset="0"/>
                <a:cs typeface="Times New Roman" panose="02020603050405020304" pitchFamily="18" charset="0"/>
              </a:rPr>
              <a:t>v</a:t>
            </a:r>
            <a:r>
              <a:rPr lang="it-IT" dirty="0" smtClean="0">
                <a:latin typeface="Book Antiqua" panose="02040602050305030304" pitchFamily="18" charset="0"/>
                <a:ea typeface="Times New Roman" panose="02020603050405020304" pitchFamily="18" charset="0"/>
                <a:cs typeface="Times New Roman" panose="02020603050405020304" pitchFamily="18" charset="0"/>
              </a:rPr>
              <a:t> </a:t>
            </a:r>
          </a:p>
          <a:p>
            <a:r>
              <a:rPr lang="it-IT" dirty="0" smtClean="0">
                <a:latin typeface="Book Antiqua" panose="02040602050305030304" pitchFamily="18" charset="0"/>
                <a:ea typeface="Times New Roman" panose="02020603050405020304" pitchFamily="18" charset="0"/>
                <a:cs typeface="Times New Roman" panose="02020603050405020304" pitchFamily="18" charset="0"/>
              </a:rPr>
              <a:t>che </a:t>
            </a:r>
            <a:r>
              <a:rPr lang="it-IT" dirty="0">
                <a:latin typeface="Book Antiqua" panose="02040602050305030304" pitchFamily="18" charset="0"/>
                <a:ea typeface="Times New Roman" panose="02020603050405020304" pitchFamily="18" charset="0"/>
                <a:cs typeface="Times New Roman" panose="02020603050405020304" pitchFamily="18" charset="0"/>
              </a:rPr>
              <a:t>anch’essa dipende dai parametri </a:t>
            </a:r>
            <a:r>
              <a:rPr lang="it-IT" i="1" dirty="0">
                <a:latin typeface="Book Antiqua" panose="02040602050305030304" pitchFamily="18" charset="0"/>
                <a:ea typeface="Times New Roman" panose="02020603050405020304" pitchFamily="18" charset="0"/>
                <a:cs typeface="Times New Roman" panose="02020603050405020304" pitchFamily="18" charset="0"/>
              </a:rPr>
              <a:t>B</a:t>
            </a:r>
            <a:r>
              <a:rPr lang="it-IT" dirty="0">
                <a:latin typeface="Book Antiqua" panose="02040602050305030304" pitchFamily="18" charset="0"/>
                <a:ea typeface="Times New Roman" panose="02020603050405020304" pitchFamily="18" charset="0"/>
                <a:cs typeface="Times New Roman" panose="02020603050405020304" pitchFamily="18" charset="0"/>
              </a:rPr>
              <a:t> e </a:t>
            </a:r>
            <a:r>
              <a:rPr lang="it-IT" i="1" dirty="0">
                <a:latin typeface="Book Antiqua" panose="02040602050305030304" pitchFamily="18" charset="0"/>
                <a:ea typeface="Times New Roman" panose="02020603050405020304" pitchFamily="18" charset="0"/>
                <a:cs typeface="Times New Roman" panose="02020603050405020304" pitchFamily="18" charset="0"/>
              </a:rPr>
              <a:t>L</a:t>
            </a:r>
            <a:r>
              <a:rPr lang="it-IT" dirty="0">
                <a:latin typeface="Book Antiqua" panose="02040602050305030304" pitchFamily="18" charset="0"/>
                <a:ea typeface="Times New Roman" panose="02020603050405020304" pitchFamily="18" charset="0"/>
                <a:cs typeface="Times New Roman" panose="02020603050405020304" pitchFamily="18" charset="0"/>
              </a:rPr>
              <a:t> e nello stesso modo (prodotto </a:t>
            </a:r>
            <a:r>
              <a:rPr lang="it-IT" i="1" dirty="0">
                <a:latin typeface="Book Antiqua" panose="02040602050305030304" pitchFamily="18" charset="0"/>
                <a:ea typeface="Times New Roman" panose="02020603050405020304" pitchFamily="18" charset="0"/>
                <a:cs typeface="Times New Roman" panose="02020603050405020304" pitchFamily="18" charset="0"/>
              </a:rPr>
              <a:t>B</a:t>
            </a:r>
            <a:r>
              <a:rPr lang="it-IT" dirty="0">
                <a:latin typeface="Book Antiqua" panose="02040602050305030304" pitchFamily="18" charset="0"/>
                <a:ea typeface="Times New Roman" panose="02020603050405020304" pitchFamily="18" charset="0"/>
                <a:cs typeface="Times New Roman" panose="02020603050405020304" pitchFamily="18" charset="0"/>
                <a:sym typeface="Symbol" panose="05050102010706020507" pitchFamily="18" charset="2"/>
              </a:rPr>
              <a:t></a:t>
            </a:r>
            <a:r>
              <a:rPr lang="it-IT" i="1" dirty="0">
                <a:latin typeface="Book Antiqua" panose="02040602050305030304" pitchFamily="18" charset="0"/>
                <a:ea typeface="Times New Roman" panose="02020603050405020304" pitchFamily="18" charset="0"/>
                <a:cs typeface="Times New Roman" panose="02020603050405020304" pitchFamily="18" charset="0"/>
              </a:rPr>
              <a:t>L</a:t>
            </a:r>
            <a:r>
              <a:rPr lang="it-IT" dirty="0">
                <a:latin typeface="Book Antiqua" panose="02040602050305030304" pitchFamily="18" charset="0"/>
                <a:ea typeface="Times New Roman" panose="02020603050405020304" pitchFamily="18" charset="0"/>
                <a:cs typeface="Times New Roman" panose="02020603050405020304" pitchFamily="18" charset="0"/>
              </a:rPr>
              <a:t>) di come avveniva nella prima fase per la massa </a:t>
            </a:r>
            <a:r>
              <a:rPr lang="it-IT" i="1" dirty="0" smtClean="0">
                <a:latin typeface="Book Antiqua" panose="02040602050305030304" pitchFamily="18" charset="0"/>
                <a:ea typeface="Times New Roman" panose="02020603050405020304" pitchFamily="18" charset="0"/>
                <a:cs typeface="Times New Roman" panose="02020603050405020304" pitchFamily="18" charset="0"/>
              </a:rPr>
              <a:t>m</a:t>
            </a:r>
            <a:r>
              <a:rPr lang="it-IT" dirty="0" smtClean="0">
                <a:latin typeface="Book Antiqua" panose="02040602050305030304" pitchFamily="18" charset="0"/>
                <a:ea typeface="Times New Roman" panose="02020603050405020304" pitchFamily="18" charset="0"/>
                <a:cs typeface="Times New Roman" panose="02020603050405020304" pitchFamily="18" charset="0"/>
              </a:rPr>
              <a:t>.</a:t>
            </a:r>
          </a:p>
          <a:p>
            <a:endParaRPr lang="it-IT" sz="600" dirty="0" smtClean="0">
              <a:latin typeface="Book Antiqua" panose="02040602050305030304" pitchFamily="18" charset="0"/>
              <a:ea typeface="Times New Roman" panose="02020603050405020304" pitchFamily="18" charset="0"/>
              <a:cs typeface="Times New Roman" panose="02020603050405020304" pitchFamily="18" charset="0"/>
            </a:endParaRPr>
          </a:p>
          <a:p>
            <a:r>
              <a:rPr lang="it-IT" sz="1600" dirty="0" smtClean="0">
                <a:latin typeface="Book Antiqua" panose="02040602050305030304" pitchFamily="18" charset="0"/>
                <a:ea typeface="Times New Roman" panose="02020603050405020304" pitchFamily="18" charset="0"/>
                <a:cs typeface="Times New Roman" panose="02020603050405020304" pitchFamily="18" charset="0"/>
              </a:rPr>
              <a:t>In </a:t>
            </a:r>
            <a:r>
              <a:rPr lang="it-IT" sz="1600" dirty="0">
                <a:latin typeface="Book Antiqua" panose="02040602050305030304" pitchFamily="18" charset="0"/>
                <a:ea typeface="Times New Roman" panose="02020603050405020304" pitchFamily="18" charset="0"/>
                <a:cs typeface="Times New Roman" panose="02020603050405020304" pitchFamily="18" charset="0"/>
              </a:rPr>
              <a:t>particolare, </a:t>
            </a:r>
            <a:r>
              <a:rPr lang="it-IT" sz="1600" i="1" dirty="0">
                <a:latin typeface="Book Antiqua" panose="02040602050305030304" pitchFamily="18" charset="0"/>
                <a:ea typeface="Times New Roman" panose="02020603050405020304" pitchFamily="18" charset="0"/>
                <a:cs typeface="Times New Roman" panose="02020603050405020304" pitchFamily="18" charset="0"/>
              </a:rPr>
              <a:t>V</a:t>
            </a:r>
            <a:r>
              <a:rPr lang="it-IT" sz="1600" dirty="0">
                <a:latin typeface="Book Antiqua" panose="02040602050305030304" pitchFamily="18" charset="0"/>
                <a:ea typeface="Times New Roman" panose="02020603050405020304" pitchFamily="18" charset="0"/>
                <a:cs typeface="Times New Roman" panose="02020603050405020304" pitchFamily="18" charset="0"/>
              </a:rPr>
              <a:t> è misurata con il medesimo multimetro usato nella prima fase per la misura di </a:t>
            </a:r>
            <a:r>
              <a:rPr lang="it-IT" sz="1600" i="1" dirty="0">
                <a:latin typeface="Book Antiqua" panose="02040602050305030304" pitchFamily="18" charset="0"/>
                <a:ea typeface="Times New Roman" panose="02020603050405020304" pitchFamily="18" charset="0"/>
                <a:cs typeface="Times New Roman" panose="02020603050405020304" pitchFamily="18" charset="0"/>
              </a:rPr>
              <a:t>I</a:t>
            </a:r>
            <a:r>
              <a:rPr lang="it-IT" sz="1600" dirty="0">
                <a:latin typeface="Book Antiqua" panose="02040602050305030304" pitchFamily="18" charset="0"/>
                <a:ea typeface="Times New Roman" panose="02020603050405020304" pitchFamily="18" charset="0"/>
                <a:cs typeface="Times New Roman" panose="02020603050405020304" pitchFamily="18" charset="0"/>
              </a:rPr>
              <a:t> mentre </a:t>
            </a:r>
            <a:r>
              <a:rPr lang="it-IT" sz="1600" i="1" dirty="0">
                <a:latin typeface="Book Antiqua" panose="02040602050305030304" pitchFamily="18" charset="0"/>
                <a:ea typeface="Times New Roman" panose="02020603050405020304" pitchFamily="18" charset="0"/>
                <a:cs typeface="Times New Roman" panose="02020603050405020304" pitchFamily="18" charset="0"/>
              </a:rPr>
              <a:t>v</a:t>
            </a:r>
            <a:r>
              <a:rPr lang="it-IT" sz="1600" dirty="0">
                <a:latin typeface="Book Antiqua" panose="02040602050305030304" pitchFamily="18" charset="0"/>
                <a:ea typeface="Times New Roman" panose="02020603050405020304" pitchFamily="18" charset="0"/>
                <a:cs typeface="Times New Roman" panose="02020603050405020304" pitchFamily="18" charset="0"/>
              </a:rPr>
              <a:t> è misurata con un interferometro laser ed un orologio atomico (l’interferometro rivela la posizione della bobina in moto nel campo magnetico e dalle variazioni di posizione rapportate all’intervallo di tempo scandito dall’orologio si ottiene la velocità).</a:t>
            </a:r>
            <a:endParaRPr lang="en-US" sz="1600" dirty="0"/>
          </a:p>
        </p:txBody>
      </p:sp>
    </p:spTree>
    <p:extLst>
      <p:ext uri="{BB962C8B-B14F-4D97-AF65-F5344CB8AC3E}">
        <p14:creationId xmlns:p14="http://schemas.microsoft.com/office/powerpoint/2010/main" val="21998115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egnaposto piè di pagina 3"/>
          <p:cNvSpPr>
            <a:spLocks noGrp="1"/>
          </p:cNvSpPr>
          <p:nvPr>
            <p:ph type="ftr" sz="quarter" idx="10"/>
          </p:nvPr>
        </p:nvSpPr>
        <p:spPr/>
        <p:txBody>
          <a:bodyPr/>
          <a:lstStyle/>
          <a:p>
            <a:pPr>
              <a:defRPr/>
            </a:pPr>
            <a:r>
              <a:rPr lang="it-IT" altLang="it-IT"/>
              <a:t>Metrologia e Sistema Internazionale</a:t>
            </a:r>
          </a:p>
        </p:txBody>
      </p:sp>
      <p:sp>
        <p:nvSpPr>
          <p:cNvPr id="14" name="Rectangle 2"/>
          <p:cNvSpPr>
            <a:spLocks noGrp="1" noChangeArrowheads="1"/>
          </p:cNvSpPr>
          <p:nvPr>
            <p:ph type="title"/>
          </p:nvPr>
        </p:nvSpPr>
        <p:spPr>
          <a:xfrm>
            <a:off x="-95250" y="124581"/>
            <a:ext cx="9144000" cy="1058863"/>
          </a:xfrm>
        </p:spPr>
        <p:txBody>
          <a:bodyPr/>
          <a:lstStyle/>
          <a:p>
            <a:pPr algn="ctr" eaLnBrk="1" hangingPunct="1">
              <a:defRPr/>
            </a:pPr>
            <a:r>
              <a:rPr lang="it-IT" altLang="it-IT" sz="4000" baseline="30000" dirty="0" smtClean="0">
                <a:solidFill>
                  <a:srgbClr val="969696"/>
                </a:solidFill>
                <a:latin typeface="Book Antiqua" panose="02040602050305030304" pitchFamily="18" charset="0"/>
              </a:rPr>
              <a:t>*</a:t>
            </a:r>
            <a:r>
              <a:rPr lang="it-IT" altLang="it-IT" sz="4000" dirty="0" smtClean="0">
                <a:solidFill>
                  <a:srgbClr val="969696"/>
                </a:solidFill>
                <a:latin typeface="Book Antiqua" panose="02040602050305030304" pitchFamily="18" charset="0"/>
              </a:rPr>
              <a:t>FUNZIONAMENTO DELLA BILANCIA DI KIBBLE</a:t>
            </a:r>
            <a:endParaRPr lang="it-IT" altLang="it-IT" sz="2800" baseline="-25000" dirty="0" smtClean="0">
              <a:solidFill>
                <a:srgbClr val="969696"/>
              </a:solidFill>
              <a:latin typeface="Book Antiqua" panose="02040602050305030304" pitchFamily="18" charset="0"/>
            </a:endParaRPr>
          </a:p>
        </p:txBody>
      </p:sp>
      <p:pic>
        <p:nvPicPr>
          <p:cNvPr id="152578" name="Picture 2" descr="Risultati immagini per kibble balance fig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82" y="1612069"/>
            <a:ext cx="4147830"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ttangolo 2"/>
          <p:cNvSpPr/>
          <p:nvPr/>
        </p:nvSpPr>
        <p:spPr>
          <a:xfrm>
            <a:off x="4256087" y="1364419"/>
            <a:ext cx="4946650" cy="5047536"/>
          </a:xfrm>
          <a:prstGeom prst="rect">
            <a:avLst/>
          </a:prstGeom>
        </p:spPr>
        <p:txBody>
          <a:bodyPr wrap="square">
            <a:spAutoFit/>
          </a:bodyPr>
          <a:lstStyle/>
          <a:p>
            <a:r>
              <a:rPr lang="it-IT" dirty="0" smtClean="0">
                <a:latin typeface="Book Antiqua" panose="02040602050305030304" pitchFamily="18" charset="0"/>
                <a:ea typeface="Times New Roman" panose="02020603050405020304" pitchFamily="18" charset="0"/>
                <a:cs typeface="Times New Roman" panose="02020603050405020304" pitchFamily="18" charset="0"/>
              </a:rPr>
              <a:t>Se </a:t>
            </a:r>
            <a:r>
              <a:rPr lang="it-IT" dirty="0">
                <a:latin typeface="Book Antiqua" panose="02040602050305030304" pitchFamily="18" charset="0"/>
                <a:ea typeface="Times New Roman" panose="02020603050405020304" pitchFamily="18" charset="0"/>
                <a:cs typeface="Times New Roman" panose="02020603050405020304" pitchFamily="18" charset="0"/>
              </a:rPr>
              <a:t>le proprietà geometriche della bobina e del campo magnetico, </a:t>
            </a:r>
            <a:r>
              <a:rPr lang="it-IT" i="1" dirty="0">
                <a:latin typeface="Book Antiqua" panose="02040602050305030304" pitchFamily="18" charset="0"/>
                <a:ea typeface="Times New Roman" panose="02020603050405020304" pitchFamily="18" charset="0"/>
                <a:cs typeface="Times New Roman" panose="02020603050405020304" pitchFamily="18" charset="0"/>
              </a:rPr>
              <a:t>L</a:t>
            </a:r>
            <a:r>
              <a:rPr lang="it-IT" dirty="0">
                <a:latin typeface="Book Antiqua" panose="02040602050305030304" pitchFamily="18" charset="0"/>
                <a:ea typeface="Times New Roman" panose="02020603050405020304" pitchFamily="18" charset="0"/>
                <a:cs typeface="Times New Roman" panose="02020603050405020304" pitchFamily="18" charset="0"/>
              </a:rPr>
              <a:t> e </a:t>
            </a:r>
            <a:r>
              <a:rPr lang="it-IT" i="1" dirty="0">
                <a:latin typeface="Book Antiqua" panose="02040602050305030304" pitchFamily="18" charset="0"/>
                <a:ea typeface="Times New Roman" panose="02020603050405020304" pitchFamily="18" charset="0"/>
                <a:cs typeface="Times New Roman" panose="02020603050405020304" pitchFamily="18" charset="0"/>
              </a:rPr>
              <a:t>B</a:t>
            </a:r>
            <a:r>
              <a:rPr lang="it-IT" dirty="0">
                <a:latin typeface="Book Antiqua" panose="02040602050305030304" pitchFamily="18" charset="0"/>
                <a:ea typeface="Times New Roman" panose="02020603050405020304" pitchFamily="18" charset="0"/>
                <a:cs typeface="Times New Roman" panose="02020603050405020304" pitchFamily="18" charset="0"/>
              </a:rPr>
              <a:t> e il loro allineamento, non cambiano nelle due fasi dell’esperimento, </a:t>
            </a:r>
            <a:r>
              <a:rPr lang="it-IT" dirty="0">
                <a:solidFill>
                  <a:srgbClr val="FFFF00"/>
                </a:solidFill>
                <a:latin typeface="Book Antiqua" panose="02040602050305030304" pitchFamily="18" charset="0"/>
                <a:ea typeface="Times New Roman" panose="02020603050405020304" pitchFamily="18" charset="0"/>
                <a:cs typeface="Times New Roman" panose="02020603050405020304" pitchFamily="18" charset="0"/>
              </a:rPr>
              <a:t>il prodotto </a:t>
            </a:r>
            <a:r>
              <a:rPr lang="it-IT" i="1" dirty="0">
                <a:solidFill>
                  <a:srgbClr val="FFFF00"/>
                </a:solidFill>
                <a:latin typeface="Book Antiqua" panose="02040602050305030304" pitchFamily="18" charset="0"/>
                <a:ea typeface="Times New Roman" panose="02020603050405020304" pitchFamily="18" charset="0"/>
                <a:cs typeface="Times New Roman" panose="02020603050405020304" pitchFamily="18" charset="0"/>
              </a:rPr>
              <a:t>B</a:t>
            </a:r>
            <a:r>
              <a:rPr lang="it-IT" dirty="0">
                <a:solidFill>
                  <a:srgbClr val="FFFF00"/>
                </a:solidFill>
                <a:latin typeface="Book Antiqua" panose="02040602050305030304" pitchFamily="18" charset="0"/>
                <a:ea typeface="Times New Roman" panose="02020603050405020304" pitchFamily="18" charset="0"/>
                <a:cs typeface="Times New Roman" panose="02020603050405020304" pitchFamily="18" charset="0"/>
                <a:sym typeface="Symbol" panose="05050102010706020507" pitchFamily="18" charset="2"/>
              </a:rPr>
              <a:t></a:t>
            </a:r>
            <a:r>
              <a:rPr lang="it-IT" i="1" dirty="0">
                <a:solidFill>
                  <a:srgbClr val="FFFF00"/>
                </a:solidFill>
                <a:latin typeface="Book Antiqua" panose="02040602050305030304" pitchFamily="18" charset="0"/>
                <a:ea typeface="Times New Roman" panose="02020603050405020304" pitchFamily="18" charset="0"/>
                <a:cs typeface="Times New Roman" panose="02020603050405020304" pitchFamily="18" charset="0"/>
              </a:rPr>
              <a:t>L</a:t>
            </a:r>
            <a:r>
              <a:rPr lang="it-IT" dirty="0">
                <a:solidFill>
                  <a:srgbClr val="FFFF00"/>
                </a:solidFill>
                <a:latin typeface="Book Antiqua" panose="02040602050305030304" pitchFamily="18" charset="0"/>
                <a:ea typeface="Times New Roman" panose="02020603050405020304" pitchFamily="18" charset="0"/>
                <a:cs typeface="Times New Roman" panose="02020603050405020304" pitchFamily="18" charset="0"/>
              </a:rPr>
              <a:t> può essere ritenuto costante durante la misura e quindi eliminato </a:t>
            </a:r>
            <a:r>
              <a:rPr lang="it-IT" dirty="0">
                <a:latin typeface="Book Antiqua" panose="02040602050305030304" pitchFamily="18" charset="0"/>
                <a:ea typeface="Times New Roman" panose="02020603050405020304" pitchFamily="18" charset="0"/>
                <a:cs typeface="Times New Roman" panose="02020603050405020304" pitchFamily="18" charset="0"/>
              </a:rPr>
              <a:t>operando il rapporto delle due equazioni (</a:t>
            </a:r>
            <a:r>
              <a:rPr lang="it-IT" i="1" dirty="0">
                <a:latin typeface="Book Antiqua" panose="02040602050305030304" pitchFamily="18" charset="0"/>
                <a:ea typeface="Times New Roman" panose="02020603050405020304" pitchFamily="18" charset="0"/>
                <a:cs typeface="Times New Roman" panose="02020603050405020304" pitchFamily="18" charset="0"/>
              </a:rPr>
              <a:t>m</a:t>
            </a:r>
            <a:r>
              <a:rPr lang="it-IT" dirty="0">
                <a:latin typeface="Book Antiqua" panose="02040602050305030304" pitchFamily="18" charset="0"/>
                <a:ea typeface="Times New Roman" panose="02020603050405020304" pitchFamily="18" charset="0"/>
                <a:cs typeface="Times New Roman" panose="02020603050405020304" pitchFamily="18" charset="0"/>
              </a:rPr>
              <a:t>=(</a:t>
            </a:r>
            <a:r>
              <a:rPr lang="it-IT" i="1" dirty="0">
                <a:latin typeface="Book Antiqua" panose="02040602050305030304" pitchFamily="18" charset="0"/>
                <a:ea typeface="Times New Roman" panose="02020603050405020304" pitchFamily="18" charset="0"/>
                <a:cs typeface="Times New Roman" panose="02020603050405020304" pitchFamily="18" charset="0"/>
              </a:rPr>
              <a:t>B</a:t>
            </a:r>
            <a:r>
              <a:rPr lang="it-IT" dirty="0">
                <a:latin typeface="Book Antiqua" panose="02040602050305030304" pitchFamily="18" charset="0"/>
                <a:ea typeface="Times New Roman" panose="02020603050405020304" pitchFamily="18" charset="0"/>
                <a:cs typeface="Times New Roman" panose="02020603050405020304" pitchFamily="18" charset="0"/>
                <a:sym typeface="Symbol" panose="05050102010706020507" pitchFamily="18" charset="2"/>
              </a:rPr>
              <a:t></a:t>
            </a:r>
            <a:r>
              <a:rPr lang="it-IT" i="1" dirty="0">
                <a:latin typeface="Book Antiqua" panose="02040602050305030304" pitchFamily="18" charset="0"/>
                <a:ea typeface="Times New Roman" panose="02020603050405020304" pitchFamily="18" charset="0"/>
                <a:cs typeface="Times New Roman" panose="02020603050405020304" pitchFamily="18" charset="0"/>
              </a:rPr>
              <a:t>L</a:t>
            </a:r>
            <a:r>
              <a:rPr lang="it-IT" dirty="0">
                <a:latin typeface="Book Antiqua" panose="02040602050305030304" pitchFamily="18" charset="0"/>
                <a:ea typeface="Times New Roman" panose="02020603050405020304" pitchFamily="18" charset="0"/>
                <a:cs typeface="Times New Roman" panose="02020603050405020304" pitchFamily="18" charset="0"/>
                <a:sym typeface="Symbol" panose="05050102010706020507" pitchFamily="18" charset="2"/>
              </a:rPr>
              <a:t></a:t>
            </a:r>
            <a:r>
              <a:rPr lang="it-IT" i="1" dirty="0">
                <a:latin typeface="Book Antiqua" panose="02040602050305030304" pitchFamily="18" charset="0"/>
                <a:ea typeface="Times New Roman" panose="02020603050405020304" pitchFamily="18" charset="0"/>
                <a:cs typeface="Times New Roman" panose="02020603050405020304" pitchFamily="18" charset="0"/>
              </a:rPr>
              <a:t>I</a:t>
            </a:r>
            <a:r>
              <a:rPr lang="it-IT" dirty="0">
                <a:latin typeface="Book Antiqua" panose="02040602050305030304" pitchFamily="18" charset="0"/>
                <a:ea typeface="Times New Roman" panose="02020603050405020304" pitchFamily="18" charset="0"/>
                <a:cs typeface="Times New Roman" panose="02020603050405020304" pitchFamily="18" charset="0"/>
              </a:rPr>
              <a:t>)/</a:t>
            </a:r>
            <a:r>
              <a:rPr lang="it-IT" i="1" dirty="0">
                <a:latin typeface="Book Antiqua" panose="02040602050305030304" pitchFamily="18" charset="0"/>
                <a:ea typeface="Times New Roman" panose="02020603050405020304" pitchFamily="18" charset="0"/>
                <a:cs typeface="Times New Roman" panose="02020603050405020304" pitchFamily="18" charset="0"/>
              </a:rPr>
              <a:t>g</a:t>
            </a:r>
            <a:r>
              <a:rPr lang="it-IT" dirty="0">
                <a:latin typeface="Book Antiqua" panose="02040602050305030304" pitchFamily="18" charset="0"/>
                <a:ea typeface="Times New Roman" panose="02020603050405020304" pitchFamily="18" charset="0"/>
                <a:cs typeface="Times New Roman" panose="02020603050405020304" pitchFamily="18" charset="0"/>
              </a:rPr>
              <a:t> diviso </a:t>
            </a:r>
            <a:r>
              <a:rPr lang="it-IT" i="1" dirty="0">
                <a:latin typeface="Book Antiqua" panose="02040602050305030304" pitchFamily="18" charset="0"/>
                <a:ea typeface="Times New Roman" panose="02020603050405020304" pitchFamily="18" charset="0"/>
                <a:cs typeface="Times New Roman" panose="02020603050405020304" pitchFamily="18" charset="0"/>
              </a:rPr>
              <a:t>V</a:t>
            </a:r>
            <a:r>
              <a:rPr lang="it-IT" dirty="0">
                <a:latin typeface="Book Antiqua" panose="02040602050305030304" pitchFamily="18" charset="0"/>
                <a:ea typeface="Times New Roman" panose="02020603050405020304" pitchFamily="18" charset="0"/>
                <a:cs typeface="Times New Roman" panose="02020603050405020304" pitchFamily="18" charset="0"/>
              </a:rPr>
              <a:t>=</a:t>
            </a:r>
            <a:r>
              <a:rPr lang="it-IT" i="1" dirty="0" err="1">
                <a:latin typeface="Book Antiqua" panose="02040602050305030304" pitchFamily="18" charset="0"/>
                <a:ea typeface="Times New Roman" panose="02020603050405020304" pitchFamily="18" charset="0"/>
                <a:cs typeface="Times New Roman" panose="02020603050405020304" pitchFamily="18" charset="0"/>
              </a:rPr>
              <a:t>B</a:t>
            </a:r>
            <a:r>
              <a:rPr lang="it-IT" dirty="0" err="1">
                <a:latin typeface="Book Antiqua" panose="02040602050305030304" pitchFamily="18" charset="0"/>
                <a:ea typeface="Times New Roman" panose="02020603050405020304" pitchFamily="18" charset="0"/>
                <a:cs typeface="Times New Roman" panose="02020603050405020304" pitchFamily="18" charset="0"/>
                <a:sym typeface="Symbol" panose="05050102010706020507" pitchFamily="18" charset="2"/>
              </a:rPr>
              <a:t></a:t>
            </a:r>
            <a:r>
              <a:rPr lang="it-IT" i="1" dirty="0" err="1">
                <a:latin typeface="Book Antiqua" panose="02040602050305030304" pitchFamily="18" charset="0"/>
                <a:ea typeface="Times New Roman" panose="02020603050405020304" pitchFamily="18" charset="0"/>
                <a:cs typeface="Times New Roman" panose="02020603050405020304" pitchFamily="18" charset="0"/>
              </a:rPr>
              <a:t>L</a:t>
            </a:r>
            <a:r>
              <a:rPr lang="it-IT" dirty="0" err="1">
                <a:latin typeface="Book Antiqua" panose="02040602050305030304" pitchFamily="18" charset="0"/>
                <a:ea typeface="Times New Roman" panose="02020603050405020304" pitchFamily="18" charset="0"/>
                <a:cs typeface="Times New Roman" panose="02020603050405020304" pitchFamily="18" charset="0"/>
                <a:sym typeface="Symbol" panose="05050102010706020507" pitchFamily="18" charset="2"/>
              </a:rPr>
              <a:t></a:t>
            </a:r>
            <a:r>
              <a:rPr lang="it-IT" i="1" dirty="0" err="1">
                <a:latin typeface="Book Antiqua" panose="02040602050305030304" pitchFamily="18" charset="0"/>
                <a:ea typeface="Times New Roman" panose="02020603050405020304" pitchFamily="18" charset="0"/>
                <a:cs typeface="Times New Roman" panose="02020603050405020304" pitchFamily="18" charset="0"/>
              </a:rPr>
              <a:t>v</a:t>
            </a:r>
            <a:r>
              <a:rPr lang="it-IT" dirty="0">
                <a:latin typeface="Book Antiqua" panose="02040602050305030304" pitchFamily="18" charset="0"/>
                <a:ea typeface="Times New Roman" panose="02020603050405020304" pitchFamily="18" charset="0"/>
                <a:cs typeface="Times New Roman" panose="02020603050405020304" pitchFamily="18" charset="0"/>
              </a:rPr>
              <a:t>), così da ottenere </a:t>
            </a:r>
            <a:r>
              <a:rPr lang="it-IT" i="1" dirty="0">
                <a:latin typeface="Book Antiqua" panose="02040602050305030304" pitchFamily="18" charset="0"/>
                <a:ea typeface="Times New Roman" panose="02020603050405020304" pitchFamily="18" charset="0"/>
                <a:cs typeface="Times New Roman" panose="02020603050405020304" pitchFamily="18" charset="0"/>
              </a:rPr>
              <a:t>m</a:t>
            </a:r>
            <a:r>
              <a:rPr lang="it-IT" dirty="0">
                <a:latin typeface="Book Antiqua" panose="02040602050305030304" pitchFamily="18" charset="0"/>
                <a:ea typeface="Times New Roman" panose="02020603050405020304" pitchFamily="18" charset="0"/>
                <a:cs typeface="Times New Roman" panose="02020603050405020304" pitchFamily="18" charset="0"/>
              </a:rPr>
              <a:t>/</a:t>
            </a:r>
            <a:r>
              <a:rPr lang="it-IT" i="1" dirty="0">
                <a:latin typeface="Book Antiqua" panose="02040602050305030304" pitchFamily="18" charset="0"/>
                <a:ea typeface="Times New Roman" panose="02020603050405020304" pitchFamily="18" charset="0"/>
                <a:cs typeface="Times New Roman" panose="02020603050405020304" pitchFamily="18" charset="0"/>
              </a:rPr>
              <a:t>V</a:t>
            </a:r>
            <a:r>
              <a:rPr lang="it-IT" dirty="0">
                <a:latin typeface="Book Antiqua" panose="02040602050305030304" pitchFamily="18" charset="0"/>
                <a:ea typeface="Times New Roman" panose="02020603050405020304" pitchFamily="18" charset="0"/>
                <a:cs typeface="Times New Roman" panose="02020603050405020304" pitchFamily="18" charset="0"/>
              </a:rPr>
              <a:t>=</a:t>
            </a:r>
            <a:r>
              <a:rPr lang="it-IT" i="1" dirty="0">
                <a:latin typeface="Book Antiqua" panose="02040602050305030304" pitchFamily="18" charset="0"/>
                <a:ea typeface="Times New Roman" panose="02020603050405020304" pitchFamily="18" charset="0"/>
                <a:cs typeface="Times New Roman" panose="02020603050405020304" pitchFamily="18" charset="0"/>
              </a:rPr>
              <a:t>I</a:t>
            </a:r>
            <a:r>
              <a:rPr lang="it-IT" dirty="0">
                <a:latin typeface="Book Antiqua" panose="02040602050305030304" pitchFamily="18" charset="0"/>
                <a:ea typeface="Times New Roman" panose="02020603050405020304" pitchFamily="18" charset="0"/>
                <a:cs typeface="Times New Roman" panose="02020603050405020304" pitchFamily="18" charset="0"/>
              </a:rPr>
              <a:t>/(</a:t>
            </a:r>
            <a:r>
              <a:rPr lang="it-IT" i="1" dirty="0" err="1">
                <a:latin typeface="Book Antiqua" panose="02040602050305030304" pitchFamily="18" charset="0"/>
                <a:ea typeface="Times New Roman" panose="02020603050405020304" pitchFamily="18" charset="0"/>
                <a:cs typeface="Times New Roman" panose="02020603050405020304" pitchFamily="18" charset="0"/>
              </a:rPr>
              <a:t>v</a:t>
            </a:r>
            <a:r>
              <a:rPr lang="it-IT" dirty="0" err="1">
                <a:latin typeface="Book Antiqua" panose="02040602050305030304" pitchFamily="18" charset="0"/>
                <a:ea typeface="Times New Roman" panose="02020603050405020304" pitchFamily="18" charset="0"/>
                <a:cs typeface="Times New Roman" panose="02020603050405020304" pitchFamily="18" charset="0"/>
                <a:sym typeface="Symbol" panose="05050102010706020507" pitchFamily="18" charset="2"/>
              </a:rPr>
              <a:t></a:t>
            </a:r>
            <a:r>
              <a:rPr lang="it-IT" i="1" dirty="0" err="1">
                <a:latin typeface="Book Antiqua" panose="02040602050305030304" pitchFamily="18" charset="0"/>
                <a:ea typeface="Times New Roman" panose="02020603050405020304" pitchFamily="18" charset="0"/>
                <a:cs typeface="Times New Roman" panose="02020603050405020304" pitchFamily="18" charset="0"/>
              </a:rPr>
              <a:t>g</a:t>
            </a:r>
            <a:r>
              <a:rPr lang="it-IT" dirty="0">
                <a:latin typeface="Book Antiqua" panose="02040602050305030304" pitchFamily="18" charset="0"/>
                <a:ea typeface="Times New Roman" panose="02020603050405020304" pitchFamily="18" charset="0"/>
                <a:cs typeface="Times New Roman" panose="02020603050405020304" pitchFamily="18" charset="0"/>
              </a:rPr>
              <a:t>) </a:t>
            </a:r>
            <a:r>
              <a:rPr lang="it-IT" sz="2800" b="1" i="1" dirty="0" smtClean="0">
                <a:solidFill>
                  <a:srgbClr val="FFFF00"/>
                </a:solidFill>
                <a:latin typeface="Book Antiqua" panose="02040602050305030304" pitchFamily="18" charset="0"/>
                <a:ea typeface="Times New Roman" panose="02020603050405020304" pitchFamily="18" charset="0"/>
                <a:cs typeface="Times New Roman" panose="02020603050405020304" pitchFamily="18" charset="0"/>
              </a:rPr>
              <a:t>m</a:t>
            </a:r>
            <a:r>
              <a:rPr lang="it-IT" sz="2800" b="1" dirty="0" smtClean="0">
                <a:solidFill>
                  <a:srgbClr val="FFFF00"/>
                </a:solidFill>
                <a:latin typeface="Book Antiqua" panose="02040602050305030304" pitchFamily="18" charset="0"/>
                <a:ea typeface="Times New Roman" panose="02020603050405020304" pitchFamily="18" charset="0"/>
                <a:cs typeface="Times New Roman" panose="02020603050405020304" pitchFamily="18" charset="0"/>
              </a:rPr>
              <a:t>=</a:t>
            </a:r>
            <a:r>
              <a:rPr lang="it-IT" sz="2800" b="1" i="1" dirty="0" smtClean="0">
                <a:solidFill>
                  <a:srgbClr val="FFFF00"/>
                </a:solidFill>
                <a:latin typeface="Book Antiqua" panose="02040602050305030304" pitchFamily="18" charset="0"/>
                <a:ea typeface="Times New Roman" panose="02020603050405020304" pitchFamily="18" charset="0"/>
                <a:cs typeface="Times New Roman" panose="02020603050405020304" pitchFamily="18" charset="0"/>
              </a:rPr>
              <a:t>VI</a:t>
            </a:r>
            <a:r>
              <a:rPr lang="it-IT" sz="2800" b="1" dirty="0">
                <a:solidFill>
                  <a:srgbClr val="FFFF00"/>
                </a:solidFill>
                <a:latin typeface="Book Antiqua" panose="02040602050305030304" pitchFamily="18" charset="0"/>
                <a:ea typeface="Times New Roman" panose="02020603050405020304" pitchFamily="18" charset="0"/>
                <a:cs typeface="Times New Roman" panose="02020603050405020304" pitchFamily="18" charset="0"/>
              </a:rPr>
              <a:t>/(</a:t>
            </a:r>
            <a:r>
              <a:rPr lang="it-IT" sz="2800" b="1" i="1" dirty="0" err="1">
                <a:solidFill>
                  <a:srgbClr val="FFFF00"/>
                </a:solidFill>
                <a:latin typeface="Book Antiqua" panose="02040602050305030304" pitchFamily="18" charset="0"/>
                <a:ea typeface="Times New Roman" panose="02020603050405020304" pitchFamily="18" charset="0"/>
                <a:cs typeface="Times New Roman" panose="02020603050405020304" pitchFamily="18" charset="0"/>
              </a:rPr>
              <a:t>vg</a:t>
            </a:r>
            <a:r>
              <a:rPr lang="it-IT" sz="2800" b="1" dirty="0" smtClean="0">
                <a:solidFill>
                  <a:srgbClr val="FFFF00"/>
                </a:solidFill>
                <a:latin typeface="Book Antiqua" panose="02040602050305030304" pitchFamily="18" charset="0"/>
                <a:ea typeface="Times New Roman" panose="02020603050405020304" pitchFamily="18" charset="0"/>
                <a:cs typeface="Times New Roman" panose="02020603050405020304" pitchFamily="18" charset="0"/>
              </a:rPr>
              <a:t>)</a:t>
            </a:r>
            <a:endParaRPr lang="it-IT" sz="2800" dirty="0" smtClean="0">
              <a:latin typeface="Book Antiqua" panose="02040602050305030304" pitchFamily="18" charset="0"/>
              <a:ea typeface="Times New Roman" panose="02020603050405020304" pitchFamily="18" charset="0"/>
              <a:cs typeface="Times New Roman" panose="02020603050405020304" pitchFamily="18" charset="0"/>
            </a:endParaRPr>
          </a:p>
          <a:p>
            <a:endParaRPr lang="it-IT" sz="600" dirty="0" smtClean="0">
              <a:latin typeface="Book Antiqua" panose="02040602050305030304" pitchFamily="18" charset="0"/>
              <a:ea typeface="Times New Roman" panose="02020603050405020304" pitchFamily="18" charset="0"/>
              <a:cs typeface="Times New Roman" panose="02020603050405020304" pitchFamily="18" charset="0"/>
            </a:endParaRPr>
          </a:p>
          <a:p>
            <a:r>
              <a:rPr lang="it-IT" dirty="0" smtClean="0">
                <a:latin typeface="Book Antiqua" panose="02040602050305030304" pitchFamily="18" charset="0"/>
                <a:ea typeface="Times New Roman" panose="02020603050405020304" pitchFamily="18" charset="0"/>
                <a:cs typeface="Times New Roman" panose="02020603050405020304" pitchFamily="18" charset="0"/>
              </a:rPr>
              <a:t>L’equazione </a:t>
            </a:r>
            <a:r>
              <a:rPr lang="it-IT" dirty="0">
                <a:latin typeface="Book Antiqua" panose="02040602050305030304" pitchFamily="18" charset="0"/>
                <a:ea typeface="Times New Roman" panose="02020603050405020304" pitchFamily="18" charset="0"/>
                <a:cs typeface="Times New Roman" panose="02020603050405020304" pitchFamily="18" charset="0"/>
              </a:rPr>
              <a:t>che fornisce la misura di </a:t>
            </a:r>
            <a:r>
              <a:rPr lang="it-IT" i="1" dirty="0">
                <a:latin typeface="Book Antiqua" panose="02040602050305030304" pitchFamily="18" charset="0"/>
                <a:ea typeface="Times New Roman" panose="02020603050405020304" pitchFamily="18" charset="0"/>
                <a:cs typeface="Times New Roman" panose="02020603050405020304" pitchFamily="18" charset="0"/>
              </a:rPr>
              <a:t>m</a:t>
            </a:r>
            <a:r>
              <a:rPr lang="it-IT" dirty="0">
                <a:latin typeface="Book Antiqua" panose="02040602050305030304" pitchFamily="18" charset="0"/>
                <a:ea typeface="Times New Roman" panose="02020603050405020304" pitchFamily="18" charset="0"/>
                <a:cs typeface="Times New Roman" panose="02020603050405020304" pitchFamily="18" charset="0"/>
              </a:rPr>
              <a:t> può essere anche riscritta come </a:t>
            </a:r>
            <a:r>
              <a:rPr lang="it-IT" i="1" dirty="0" err="1">
                <a:latin typeface="Book Antiqua" panose="02040602050305030304" pitchFamily="18" charset="0"/>
                <a:ea typeface="Times New Roman" panose="02020603050405020304" pitchFamily="18" charset="0"/>
                <a:cs typeface="Times New Roman" panose="02020603050405020304" pitchFamily="18" charset="0"/>
              </a:rPr>
              <a:t>mgv</a:t>
            </a:r>
            <a:r>
              <a:rPr lang="it-IT" dirty="0">
                <a:latin typeface="Book Antiqua" panose="02040602050305030304" pitchFamily="18" charset="0"/>
                <a:ea typeface="Times New Roman" panose="02020603050405020304" pitchFamily="18" charset="0"/>
                <a:cs typeface="Times New Roman" panose="02020603050405020304" pitchFamily="18" charset="0"/>
              </a:rPr>
              <a:t>=</a:t>
            </a:r>
            <a:r>
              <a:rPr lang="it-IT" i="1" dirty="0">
                <a:latin typeface="Book Antiqua" panose="02040602050305030304" pitchFamily="18" charset="0"/>
                <a:ea typeface="Times New Roman" panose="02020603050405020304" pitchFamily="18" charset="0"/>
                <a:cs typeface="Times New Roman" panose="02020603050405020304" pitchFamily="18" charset="0"/>
              </a:rPr>
              <a:t>VI</a:t>
            </a:r>
            <a:r>
              <a:rPr lang="it-IT" dirty="0">
                <a:latin typeface="Book Antiqua" panose="02040602050305030304" pitchFamily="18" charset="0"/>
                <a:ea typeface="Times New Roman" panose="02020603050405020304" pitchFamily="18" charset="0"/>
                <a:cs typeface="Times New Roman" panose="02020603050405020304" pitchFamily="18" charset="0"/>
              </a:rPr>
              <a:t>, </a:t>
            </a:r>
            <a:r>
              <a:rPr lang="it-IT" dirty="0" smtClean="0">
                <a:latin typeface="Book Antiqua" panose="02040602050305030304" pitchFamily="18" charset="0"/>
                <a:ea typeface="Times New Roman" panose="02020603050405020304" pitchFamily="18" charset="0"/>
                <a:cs typeface="Times New Roman" panose="02020603050405020304" pitchFamily="18" charset="0"/>
              </a:rPr>
              <a:t>ovvero il </a:t>
            </a:r>
            <a:r>
              <a:rPr lang="it-IT" b="1" dirty="0" smtClean="0">
                <a:solidFill>
                  <a:srgbClr val="FFFF00"/>
                </a:solidFill>
                <a:latin typeface="Book Antiqua" panose="02040602050305030304" pitchFamily="18" charset="0"/>
                <a:ea typeface="Times New Roman" panose="02020603050405020304" pitchFamily="18" charset="0"/>
                <a:cs typeface="Times New Roman" panose="02020603050405020304" pitchFamily="18" charset="0"/>
              </a:rPr>
              <a:t>bilanciamento </a:t>
            </a:r>
            <a:r>
              <a:rPr lang="it-IT" b="1" dirty="0">
                <a:solidFill>
                  <a:srgbClr val="FFFF00"/>
                </a:solidFill>
                <a:latin typeface="Book Antiqua" panose="02040602050305030304" pitchFamily="18" charset="0"/>
                <a:ea typeface="Times New Roman" panose="02020603050405020304" pitchFamily="18" charset="0"/>
                <a:cs typeface="Times New Roman" panose="02020603050405020304" pitchFamily="18" charset="0"/>
              </a:rPr>
              <a:t>tra la potenza meccanica </a:t>
            </a:r>
            <a:r>
              <a:rPr lang="it-IT" b="1" i="1" dirty="0">
                <a:solidFill>
                  <a:srgbClr val="FFFF00"/>
                </a:solidFill>
                <a:latin typeface="Book Antiqua" panose="02040602050305030304" pitchFamily="18" charset="0"/>
                <a:ea typeface="Times New Roman" panose="02020603050405020304" pitchFamily="18" charset="0"/>
                <a:cs typeface="Times New Roman" panose="02020603050405020304" pitchFamily="18" charset="0"/>
              </a:rPr>
              <a:t>P</a:t>
            </a:r>
            <a:r>
              <a:rPr lang="it-IT" b="1" baseline="-25000" dirty="0">
                <a:solidFill>
                  <a:srgbClr val="FFFF00"/>
                </a:solidFill>
                <a:latin typeface="Book Antiqua" panose="02040602050305030304" pitchFamily="18" charset="0"/>
                <a:ea typeface="Times New Roman" panose="02020603050405020304" pitchFamily="18" charset="0"/>
                <a:cs typeface="Times New Roman" panose="02020603050405020304" pitchFamily="18" charset="0"/>
              </a:rPr>
              <a:t>M</a:t>
            </a:r>
            <a:r>
              <a:rPr lang="it-IT" b="1" dirty="0">
                <a:solidFill>
                  <a:srgbClr val="FFFF00"/>
                </a:solidFill>
                <a:latin typeface="Book Antiqua" panose="02040602050305030304" pitchFamily="18" charset="0"/>
                <a:ea typeface="Times New Roman" panose="02020603050405020304" pitchFamily="18" charset="0"/>
                <a:cs typeface="Times New Roman" panose="02020603050405020304" pitchFamily="18" charset="0"/>
              </a:rPr>
              <a:t>=</a:t>
            </a:r>
            <a:r>
              <a:rPr lang="it-IT" b="1" i="1" dirty="0" err="1">
                <a:solidFill>
                  <a:srgbClr val="FFFF00"/>
                </a:solidFill>
                <a:latin typeface="Book Antiqua" panose="02040602050305030304" pitchFamily="18" charset="0"/>
                <a:ea typeface="Times New Roman" panose="02020603050405020304" pitchFamily="18" charset="0"/>
                <a:cs typeface="Times New Roman" panose="02020603050405020304" pitchFamily="18" charset="0"/>
              </a:rPr>
              <a:t>mgv</a:t>
            </a:r>
            <a:r>
              <a:rPr lang="it-IT" b="1" dirty="0">
                <a:latin typeface="Book Antiqua" panose="02040602050305030304" pitchFamily="18" charset="0"/>
                <a:ea typeface="Times New Roman" panose="02020603050405020304" pitchFamily="18" charset="0"/>
                <a:cs typeface="Times New Roman" panose="02020603050405020304" pitchFamily="18" charset="0"/>
              </a:rPr>
              <a:t> </a:t>
            </a:r>
            <a:r>
              <a:rPr lang="it-IT" dirty="0">
                <a:latin typeface="Book Antiqua" panose="02040602050305030304" pitchFamily="18" charset="0"/>
                <a:ea typeface="Times New Roman" panose="02020603050405020304" pitchFamily="18" charset="0"/>
                <a:cs typeface="Times New Roman" panose="02020603050405020304" pitchFamily="18" charset="0"/>
              </a:rPr>
              <a:t>al primo membro dell’equazione </a:t>
            </a:r>
            <a:r>
              <a:rPr lang="it-IT" dirty="0" smtClean="0">
                <a:latin typeface="Book Antiqua" panose="02040602050305030304" pitchFamily="18" charset="0"/>
                <a:ea typeface="Times New Roman" panose="02020603050405020304" pitchFamily="18" charset="0"/>
                <a:cs typeface="Times New Roman" panose="02020603050405020304" pitchFamily="18" charset="0"/>
              </a:rPr>
              <a:t/>
            </a:r>
            <a:br>
              <a:rPr lang="it-IT" dirty="0" smtClean="0">
                <a:latin typeface="Book Antiqua" panose="02040602050305030304" pitchFamily="18" charset="0"/>
                <a:ea typeface="Times New Roman" panose="02020603050405020304" pitchFamily="18" charset="0"/>
                <a:cs typeface="Times New Roman" panose="02020603050405020304" pitchFamily="18" charset="0"/>
              </a:rPr>
            </a:br>
            <a:r>
              <a:rPr lang="it-IT" b="1" dirty="0" smtClean="0">
                <a:solidFill>
                  <a:srgbClr val="FFFF00"/>
                </a:solidFill>
                <a:latin typeface="Book Antiqua" panose="02040602050305030304" pitchFamily="18" charset="0"/>
                <a:ea typeface="Times New Roman" panose="02020603050405020304" pitchFamily="18" charset="0"/>
                <a:cs typeface="Times New Roman" panose="02020603050405020304" pitchFamily="18" charset="0"/>
              </a:rPr>
              <a:t>e </a:t>
            </a:r>
            <a:r>
              <a:rPr lang="it-IT" b="1" dirty="0">
                <a:solidFill>
                  <a:srgbClr val="FFFF00"/>
                </a:solidFill>
                <a:latin typeface="Book Antiqua" panose="02040602050305030304" pitchFamily="18" charset="0"/>
                <a:ea typeface="Times New Roman" panose="02020603050405020304" pitchFamily="18" charset="0"/>
                <a:cs typeface="Times New Roman" panose="02020603050405020304" pitchFamily="18" charset="0"/>
              </a:rPr>
              <a:t>la potenza elettrica </a:t>
            </a:r>
            <a:r>
              <a:rPr lang="it-IT" b="1" i="1" dirty="0">
                <a:solidFill>
                  <a:srgbClr val="FFFF00"/>
                </a:solidFill>
                <a:latin typeface="Book Antiqua" panose="02040602050305030304" pitchFamily="18" charset="0"/>
                <a:ea typeface="Times New Roman" panose="02020603050405020304" pitchFamily="18" charset="0"/>
                <a:cs typeface="Times New Roman" panose="02020603050405020304" pitchFamily="18" charset="0"/>
              </a:rPr>
              <a:t>P</a:t>
            </a:r>
            <a:r>
              <a:rPr lang="it-IT" b="1" baseline="-25000" dirty="0">
                <a:solidFill>
                  <a:srgbClr val="FFFF00"/>
                </a:solidFill>
                <a:latin typeface="Book Antiqua" panose="02040602050305030304" pitchFamily="18" charset="0"/>
                <a:ea typeface="Times New Roman" panose="02020603050405020304" pitchFamily="18" charset="0"/>
                <a:cs typeface="Times New Roman" panose="02020603050405020304" pitchFamily="18" charset="0"/>
              </a:rPr>
              <a:t>E</a:t>
            </a:r>
            <a:r>
              <a:rPr lang="it-IT" b="1" dirty="0">
                <a:solidFill>
                  <a:srgbClr val="FFFF00"/>
                </a:solidFill>
                <a:latin typeface="Book Antiqua" panose="02040602050305030304" pitchFamily="18" charset="0"/>
                <a:ea typeface="Times New Roman" panose="02020603050405020304" pitchFamily="18" charset="0"/>
                <a:cs typeface="Times New Roman" panose="02020603050405020304" pitchFamily="18" charset="0"/>
              </a:rPr>
              <a:t>=</a:t>
            </a:r>
            <a:r>
              <a:rPr lang="it-IT" b="1" i="1" dirty="0">
                <a:solidFill>
                  <a:srgbClr val="FFFF00"/>
                </a:solidFill>
                <a:latin typeface="Book Antiqua" panose="02040602050305030304" pitchFamily="18" charset="0"/>
                <a:ea typeface="Times New Roman" panose="02020603050405020304" pitchFamily="18" charset="0"/>
                <a:cs typeface="Times New Roman" panose="02020603050405020304" pitchFamily="18" charset="0"/>
              </a:rPr>
              <a:t>VI</a:t>
            </a:r>
            <a:r>
              <a:rPr lang="it-IT" b="1" dirty="0">
                <a:latin typeface="Book Antiqua" panose="02040602050305030304" pitchFamily="18" charset="0"/>
                <a:ea typeface="Times New Roman" panose="02020603050405020304" pitchFamily="18" charset="0"/>
                <a:cs typeface="Times New Roman" panose="02020603050405020304" pitchFamily="18" charset="0"/>
              </a:rPr>
              <a:t> </a:t>
            </a:r>
            <a:r>
              <a:rPr lang="it-IT" dirty="0">
                <a:latin typeface="Book Antiqua" panose="02040602050305030304" pitchFamily="18" charset="0"/>
                <a:ea typeface="Times New Roman" panose="02020603050405020304" pitchFamily="18" charset="0"/>
                <a:cs typeface="Times New Roman" panose="02020603050405020304" pitchFamily="18" charset="0"/>
              </a:rPr>
              <a:t>al secondo membro </a:t>
            </a:r>
            <a:r>
              <a:rPr lang="it-IT" dirty="0" smtClean="0">
                <a:latin typeface="Book Antiqua" panose="02040602050305030304" pitchFamily="18" charset="0"/>
                <a:ea typeface="Times New Roman" panose="02020603050405020304" pitchFamily="18" charset="0"/>
                <a:cs typeface="Times New Roman" panose="02020603050405020304" pitchFamily="18" charset="0"/>
              </a:rPr>
              <a:t>dell’equazione.</a:t>
            </a:r>
          </a:p>
          <a:p>
            <a:endParaRPr lang="it-IT" sz="600" dirty="0">
              <a:latin typeface="Book Antiqua" panose="02040602050305030304" pitchFamily="18" charset="0"/>
              <a:ea typeface="Times New Roman" panose="02020603050405020304" pitchFamily="18" charset="0"/>
              <a:cs typeface="Times New Roman" panose="02020603050405020304" pitchFamily="18" charset="0"/>
            </a:endParaRPr>
          </a:p>
          <a:p>
            <a:r>
              <a:rPr lang="it-IT" sz="1600" dirty="0" smtClean="0">
                <a:latin typeface="Book Antiqua" panose="02040602050305030304" pitchFamily="18" charset="0"/>
                <a:ea typeface="Times New Roman" panose="02020603050405020304" pitchFamily="18" charset="0"/>
                <a:cs typeface="Times New Roman" panose="02020603050405020304" pitchFamily="18" charset="0"/>
              </a:rPr>
              <a:t>Da </a:t>
            </a:r>
            <a:r>
              <a:rPr lang="it-IT" sz="1600" dirty="0">
                <a:latin typeface="Book Antiqua" panose="02040602050305030304" pitchFamily="18" charset="0"/>
                <a:ea typeface="Times New Roman" panose="02020603050405020304" pitchFamily="18" charset="0"/>
                <a:cs typeface="Times New Roman" panose="02020603050405020304" pitchFamily="18" charset="0"/>
              </a:rPr>
              <a:t>qui il nome di “bilancia del watt” per </a:t>
            </a:r>
            <a:r>
              <a:rPr lang="it-IT" sz="1600" dirty="0" smtClean="0">
                <a:latin typeface="Book Antiqua" panose="02040602050305030304" pitchFamily="18" charset="0"/>
                <a:ea typeface="Times New Roman" panose="02020603050405020304" pitchFamily="18" charset="0"/>
                <a:cs typeface="Times New Roman" panose="02020603050405020304" pitchFamily="18" charset="0"/>
              </a:rPr>
              <a:t>il metodo </a:t>
            </a:r>
            <a:br>
              <a:rPr lang="it-IT" sz="1600" dirty="0" smtClean="0">
                <a:latin typeface="Book Antiqua" panose="02040602050305030304" pitchFamily="18" charset="0"/>
                <a:ea typeface="Times New Roman" panose="02020603050405020304" pitchFamily="18" charset="0"/>
                <a:cs typeface="Times New Roman" panose="02020603050405020304" pitchFamily="18" charset="0"/>
              </a:rPr>
            </a:br>
            <a:r>
              <a:rPr lang="it-IT" sz="1600" dirty="0" smtClean="0">
                <a:latin typeface="Book Antiqua" panose="02040602050305030304" pitchFamily="18" charset="0"/>
                <a:ea typeface="Times New Roman" panose="02020603050405020304" pitchFamily="18" charset="0"/>
                <a:cs typeface="Times New Roman" panose="02020603050405020304" pitchFamily="18" charset="0"/>
              </a:rPr>
              <a:t>e il complesso strumento metrologico </a:t>
            </a:r>
            <a:br>
              <a:rPr lang="it-IT" sz="1600" dirty="0" smtClean="0">
                <a:latin typeface="Book Antiqua" panose="02040602050305030304" pitchFamily="18" charset="0"/>
                <a:ea typeface="Times New Roman" panose="02020603050405020304" pitchFamily="18" charset="0"/>
                <a:cs typeface="Times New Roman" panose="02020603050405020304" pitchFamily="18" charset="0"/>
              </a:rPr>
            </a:br>
            <a:r>
              <a:rPr lang="it-IT" sz="1600" dirty="0" smtClean="0">
                <a:latin typeface="Book Antiqua" panose="02040602050305030304" pitchFamily="18" charset="0"/>
                <a:ea typeface="Times New Roman" panose="02020603050405020304" pitchFamily="18" charset="0"/>
                <a:cs typeface="Times New Roman" panose="02020603050405020304" pitchFamily="18" charset="0"/>
              </a:rPr>
              <a:t>brillantemente </a:t>
            </a:r>
            <a:r>
              <a:rPr lang="it-IT" sz="1600" dirty="0">
                <a:latin typeface="Book Antiqua" panose="02040602050305030304" pitchFamily="18" charset="0"/>
                <a:ea typeface="Times New Roman" panose="02020603050405020304" pitchFamily="18" charset="0"/>
                <a:cs typeface="Times New Roman" panose="02020603050405020304" pitchFamily="18" charset="0"/>
              </a:rPr>
              <a:t>ideato </a:t>
            </a:r>
            <a:r>
              <a:rPr lang="it-IT" sz="1600" dirty="0" smtClean="0">
                <a:latin typeface="Book Antiqua" panose="02040602050305030304" pitchFamily="18" charset="0"/>
                <a:ea typeface="Times New Roman" panose="02020603050405020304" pitchFamily="18" charset="0"/>
                <a:cs typeface="Times New Roman" panose="02020603050405020304" pitchFamily="18" charset="0"/>
              </a:rPr>
              <a:t>dal </a:t>
            </a:r>
            <a:r>
              <a:rPr lang="it-IT" sz="1600" dirty="0">
                <a:latin typeface="Book Antiqua" panose="02040602050305030304" pitchFamily="18" charset="0"/>
                <a:ea typeface="Times New Roman" panose="02020603050405020304" pitchFamily="18" charset="0"/>
                <a:cs typeface="Times New Roman" panose="02020603050405020304" pitchFamily="18" charset="0"/>
              </a:rPr>
              <a:t>Dr. Bryan Kibble.</a:t>
            </a:r>
            <a:endParaRPr lang="en-US" sz="1600" dirty="0"/>
          </a:p>
        </p:txBody>
      </p:sp>
    </p:spTree>
    <p:extLst>
      <p:ext uri="{BB962C8B-B14F-4D97-AF65-F5344CB8AC3E}">
        <p14:creationId xmlns:p14="http://schemas.microsoft.com/office/powerpoint/2010/main" val="235766085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egnaposto piè di pagina 3"/>
          <p:cNvSpPr>
            <a:spLocks noGrp="1"/>
          </p:cNvSpPr>
          <p:nvPr>
            <p:ph type="ftr" sz="quarter" idx="10"/>
          </p:nvPr>
        </p:nvSpPr>
        <p:spPr/>
        <p:txBody>
          <a:bodyPr/>
          <a:lstStyle/>
          <a:p>
            <a:pPr>
              <a:defRPr/>
            </a:pPr>
            <a:r>
              <a:rPr lang="it-IT" altLang="it-IT"/>
              <a:t>Metrologia e Sistema Internazionale</a:t>
            </a:r>
          </a:p>
        </p:txBody>
      </p:sp>
      <p:sp>
        <p:nvSpPr>
          <p:cNvPr id="97298" name="AutoShape 16"/>
          <p:cNvSpPr>
            <a:spLocks noChangeArrowheads="1"/>
          </p:cNvSpPr>
          <p:nvPr/>
        </p:nvSpPr>
        <p:spPr bwMode="auto">
          <a:xfrm>
            <a:off x="4655153" y="1641415"/>
            <a:ext cx="1309841" cy="639689"/>
          </a:xfrm>
          <a:prstGeom prst="rightArrow">
            <a:avLst>
              <a:gd name="adj1" fmla="val 50000"/>
              <a:gd name="adj2" fmla="val 101055"/>
            </a:avLst>
          </a:prstGeom>
          <a:solidFill>
            <a:srgbClr val="FFFF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sp>
        <p:nvSpPr>
          <p:cNvPr id="22" name="Rectangle 19"/>
          <p:cNvSpPr>
            <a:spLocks noChangeArrowheads="1"/>
          </p:cNvSpPr>
          <p:nvPr/>
        </p:nvSpPr>
        <p:spPr bwMode="auto">
          <a:xfrm>
            <a:off x="617750" y="2691659"/>
            <a:ext cx="5803573" cy="444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sz="2000" b="1" dirty="0" smtClean="0">
                <a:latin typeface="Book Antiqua" panose="02040602050305030304" pitchFamily="18" charset="0"/>
                <a:sym typeface="Symbol" panose="05050102010706020507" pitchFamily="18" charset="2"/>
              </a:rPr>
              <a:t>Si definiva il valore convenzionale di </a:t>
            </a:r>
            <a:r>
              <a:rPr lang="it-IT" altLang="it-IT" sz="2000" b="1" i="1" dirty="0" smtClean="0">
                <a:latin typeface="Book Antiqua" panose="02040602050305030304" pitchFamily="18" charset="0"/>
                <a:sym typeface="Symbol" panose="05050102010706020507" pitchFamily="18" charset="2"/>
              </a:rPr>
              <a:t>h</a:t>
            </a:r>
            <a:r>
              <a:rPr lang="it-IT" altLang="it-IT" sz="2000" b="1" baseline="-25000" dirty="0" smtClean="0">
                <a:latin typeface="Book Antiqua" panose="02040602050305030304" pitchFamily="18" charset="0"/>
                <a:sym typeface="Symbol" panose="05050102010706020507" pitchFamily="18" charset="2"/>
              </a:rPr>
              <a:t>90</a:t>
            </a:r>
            <a:r>
              <a:rPr lang="it-IT" altLang="it-IT" sz="2000" b="1" dirty="0" smtClean="0">
                <a:latin typeface="Book Antiqua" panose="02040602050305030304" pitchFamily="18" charset="0"/>
                <a:sym typeface="Symbol" panose="05050102010706020507" pitchFamily="18" charset="2"/>
              </a:rPr>
              <a:t> come:</a:t>
            </a:r>
          </a:p>
        </p:txBody>
      </p:sp>
      <p:sp>
        <p:nvSpPr>
          <p:cNvPr id="23" name="Rectangle 19"/>
          <p:cNvSpPr>
            <a:spLocks noChangeArrowheads="1"/>
          </p:cNvSpPr>
          <p:nvPr/>
        </p:nvSpPr>
        <p:spPr bwMode="auto">
          <a:xfrm>
            <a:off x="617749" y="3499166"/>
            <a:ext cx="6062600" cy="554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b="1" i="1" dirty="0" smtClean="0">
                <a:latin typeface="Book Antiqua" panose="02040602050305030304" pitchFamily="18" charset="0"/>
                <a:sym typeface="Symbol" panose="05050102010706020507" pitchFamily="18" charset="2"/>
              </a:rPr>
              <a:t>m</a:t>
            </a:r>
            <a:r>
              <a:rPr lang="it-IT" altLang="it-IT" b="1" dirty="0" smtClean="0">
                <a:latin typeface="Book Antiqua" panose="02040602050305030304" pitchFamily="18" charset="0"/>
                <a:sym typeface="Symbol" panose="05050102010706020507" pitchFamily="18" charset="2"/>
              </a:rPr>
              <a:t>  </a:t>
            </a:r>
            <a:r>
              <a:rPr lang="it-IT" altLang="it-IT" b="1" i="1" dirty="0" smtClean="0">
                <a:latin typeface="Book Antiqua" panose="02040602050305030304" pitchFamily="18" charset="0"/>
                <a:sym typeface="Symbol" panose="05050102010706020507" pitchFamily="18" charset="2"/>
              </a:rPr>
              <a:t>g</a:t>
            </a:r>
            <a:r>
              <a:rPr lang="it-IT" altLang="it-IT" b="1" dirty="0" smtClean="0">
                <a:latin typeface="Book Antiqua" panose="02040602050305030304" pitchFamily="18" charset="0"/>
                <a:sym typeface="Symbol" panose="05050102010706020507" pitchFamily="18" charset="2"/>
              </a:rPr>
              <a:t>  </a:t>
            </a:r>
            <a:r>
              <a:rPr lang="it-IT" altLang="it-IT" b="1" i="1" dirty="0" smtClean="0">
                <a:latin typeface="Book Antiqua" panose="02040602050305030304" pitchFamily="18" charset="0"/>
                <a:sym typeface="Symbol" panose="05050102010706020507" pitchFamily="18" charset="2"/>
              </a:rPr>
              <a:t>v</a:t>
            </a:r>
            <a:r>
              <a:rPr lang="it-IT" altLang="it-IT" b="1" dirty="0" smtClean="0">
                <a:latin typeface="Book Antiqua" panose="02040602050305030304" pitchFamily="18" charset="0"/>
                <a:sym typeface="Symbol" panose="05050102010706020507" pitchFamily="18" charset="2"/>
              </a:rPr>
              <a:t>  =  </a:t>
            </a:r>
            <a:r>
              <a:rPr lang="it-IT" altLang="it-IT" b="1" i="1" dirty="0" smtClean="0">
                <a:latin typeface="Book Antiqua" panose="02040602050305030304" pitchFamily="18" charset="0"/>
                <a:sym typeface="Symbol" panose="05050102010706020507" pitchFamily="18" charset="2"/>
              </a:rPr>
              <a:t>V</a:t>
            </a:r>
            <a:r>
              <a:rPr lang="it-IT" altLang="it-IT" b="1" dirty="0" smtClean="0">
                <a:latin typeface="Book Antiqua" panose="02040602050305030304" pitchFamily="18" charset="0"/>
                <a:sym typeface="Symbol" panose="05050102010706020507" pitchFamily="18" charset="2"/>
              </a:rPr>
              <a:t>  </a:t>
            </a:r>
            <a:r>
              <a:rPr lang="it-IT" altLang="it-IT" b="1" i="1" dirty="0" smtClean="0">
                <a:latin typeface="Book Antiqua" panose="02040602050305030304" pitchFamily="18" charset="0"/>
                <a:sym typeface="Symbol" panose="05050102010706020507" pitchFamily="18" charset="2"/>
              </a:rPr>
              <a:t>I</a:t>
            </a:r>
            <a:r>
              <a:rPr lang="it-IT" altLang="it-IT" b="1" dirty="0" smtClean="0">
                <a:latin typeface="Book Antiqua" panose="02040602050305030304" pitchFamily="18" charset="0"/>
                <a:sym typeface="Symbol" panose="05050102010706020507" pitchFamily="18" charset="2"/>
              </a:rPr>
              <a:t>  =  </a:t>
            </a:r>
            <a:r>
              <a:rPr lang="it-IT" altLang="it-IT" b="1" i="1" dirty="0" err="1" smtClean="0">
                <a:latin typeface="Book Antiqua" panose="02040602050305030304" pitchFamily="18" charset="0"/>
                <a:sym typeface="Symbol" panose="05050102010706020507" pitchFamily="18" charset="2"/>
              </a:rPr>
              <a:t>V</a:t>
            </a:r>
            <a:r>
              <a:rPr lang="it-IT" altLang="it-IT" b="1" i="1" baseline="-25000" dirty="0" err="1" smtClean="0">
                <a:latin typeface="Book Antiqua" panose="02040602050305030304" pitchFamily="18" charset="0"/>
                <a:sym typeface="Symbol" panose="05050102010706020507" pitchFamily="18" charset="2"/>
              </a:rPr>
              <a:t>coil</a:t>
            </a:r>
            <a:r>
              <a:rPr lang="it-IT" altLang="it-IT" b="1" dirty="0" smtClean="0">
                <a:latin typeface="Book Antiqua" panose="02040602050305030304" pitchFamily="18" charset="0"/>
                <a:sym typeface="Symbol" panose="05050102010706020507" pitchFamily="18" charset="2"/>
              </a:rPr>
              <a:t>  </a:t>
            </a:r>
            <a:r>
              <a:rPr lang="it-IT" altLang="it-IT" b="1" i="1" dirty="0" smtClean="0">
                <a:latin typeface="Book Antiqua" panose="02040602050305030304" pitchFamily="18" charset="0"/>
                <a:sym typeface="Symbol" panose="05050102010706020507" pitchFamily="18" charset="2"/>
              </a:rPr>
              <a:t>V</a:t>
            </a:r>
            <a:r>
              <a:rPr lang="it-IT" altLang="it-IT" b="1" i="1" baseline="-25000" dirty="0" smtClean="0">
                <a:latin typeface="Book Antiqua" panose="02040602050305030304" pitchFamily="18" charset="0"/>
                <a:sym typeface="Symbol" panose="05050102010706020507" pitchFamily="18" charset="2"/>
              </a:rPr>
              <a:t>R</a:t>
            </a:r>
            <a:r>
              <a:rPr lang="it-IT" altLang="it-IT" b="1" dirty="0" smtClean="0">
                <a:latin typeface="Book Antiqua" panose="02040602050305030304" pitchFamily="18" charset="0"/>
                <a:sym typeface="Symbol" panose="05050102010706020507" pitchFamily="18" charset="2"/>
              </a:rPr>
              <a:t> / </a:t>
            </a:r>
            <a:r>
              <a:rPr lang="it-IT" altLang="it-IT" b="1" i="1" dirty="0" smtClean="0">
                <a:latin typeface="Book Antiqua" panose="02040602050305030304" pitchFamily="18" charset="0"/>
                <a:sym typeface="Symbol" panose="05050102010706020507" pitchFamily="18" charset="2"/>
              </a:rPr>
              <a:t>R</a:t>
            </a:r>
            <a:r>
              <a:rPr lang="it-IT" altLang="it-IT" b="1" dirty="0" smtClean="0">
                <a:latin typeface="Book Antiqua" panose="02040602050305030304" pitchFamily="18" charset="0"/>
                <a:sym typeface="Symbol" panose="05050102010706020507" pitchFamily="18" charset="2"/>
              </a:rPr>
              <a:t>    </a:t>
            </a:r>
            <a:endParaRPr lang="it-IT" altLang="it-IT" b="1" i="1" baseline="-25000" dirty="0" smtClean="0">
              <a:latin typeface="Book Antiqua" panose="02040602050305030304" pitchFamily="18" charset="0"/>
              <a:sym typeface="Symbol" panose="05050102010706020507" pitchFamily="18" charset="2"/>
            </a:endParaRPr>
          </a:p>
        </p:txBody>
      </p:sp>
      <p:sp>
        <p:nvSpPr>
          <p:cNvPr id="24" name="Rectangle 2"/>
          <p:cNvSpPr txBox="1">
            <a:spLocks noChangeArrowheads="1"/>
          </p:cNvSpPr>
          <p:nvPr/>
        </p:nvSpPr>
        <p:spPr bwMode="auto">
          <a:xfrm>
            <a:off x="-175629" y="192754"/>
            <a:ext cx="9144000" cy="105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a:lstStyle>
          <a:p>
            <a:pPr algn="ctr" eaLnBrk="1" hangingPunct="1">
              <a:defRPr/>
            </a:pPr>
            <a:r>
              <a:rPr lang="it-IT" altLang="it-IT" sz="4000" baseline="30000" dirty="0" smtClean="0">
                <a:solidFill>
                  <a:srgbClr val="969696"/>
                </a:solidFill>
                <a:latin typeface="Book Antiqua" panose="02040602050305030304" pitchFamily="18" charset="0"/>
              </a:rPr>
              <a:t>*</a:t>
            </a:r>
            <a:r>
              <a:rPr lang="it-IT" altLang="it-IT" sz="4000" dirty="0" smtClean="0">
                <a:solidFill>
                  <a:srgbClr val="969696"/>
                </a:solidFill>
                <a:latin typeface="Book Antiqua" panose="02040602050305030304" pitchFamily="18" charset="0"/>
              </a:rPr>
              <a:t>DETERMINAZIONE DELLA COSTANTE DI PLANCK (</a:t>
            </a:r>
            <a:r>
              <a:rPr lang="it-IT" altLang="it-IT" sz="4000" i="1" dirty="0" smtClean="0">
                <a:solidFill>
                  <a:srgbClr val="969696"/>
                </a:solidFill>
                <a:latin typeface="Book Antiqua" panose="02040602050305030304" pitchFamily="18" charset="0"/>
              </a:rPr>
              <a:t>h</a:t>
            </a:r>
            <a:r>
              <a:rPr lang="it-IT" altLang="it-IT" sz="4000" dirty="0">
                <a:solidFill>
                  <a:srgbClr val="969696"/>
                </a:solidFill>
                <a:effectLst/>
                <a:latin typeface="Book Antiqua" panose="02040602050305030304" pitchFamily="18" charset="0"/>
                <a:ea typeface="+mn-ea"/>
                <a:cs typeface="+mn-cs"/>
              </a:rPr>
              <a:t>)</a:t>
            </a:r>
            <a:endParaRPr lang="it-IT" altLang="it-IT" sz="2800" i="1" baseline="-25000" dirty="0" smtClean="0">
              <a:solidFill>
                <a:srgbClr val="969696"/>
              </a:solidFill>
              <a:latin typeface="Book Antiqua" panose="02040602050305030304" pitchFamily="18" charset="0"/>
            </a:endParaRPr>
          </a:p>
        </p:txBody>
      </p:sp>
      <p:graphicFrame>
        <p:nvGraphicFramePr>
          <p:cNvPr id="26" name="Object 6"/>
          <p:cNvGraphicFramePr>
            <a:graphicFrameLocks noGrp="1" noChangeAspect="1"/>
          </p:cNvGraphicFramePr>
          <p:nvPr>
            <p:ph sz="half" idx="4294967295"/>
            <p:extLst>
              <p:ext uri="{D42A27DB-BD31-4B8C-83A1-F6EECF244321}">
                <p14:modId xmlns:p14="http://schemas.microsoft.com/office/powerpoint/2010/main" val="1792899089"/>
              </p:ext>
            </p:extLst>
          </p:nvPr>
        </p:nvGraphicFramePr>
        <p:xfrm>
          <a:off x="6524920" y="1450084"/>
          <a:ext cx="1563688" cy="1022350"/>
        </p:xfrm>
        <a:graphic>
          <a:graphicData uri="http://schemas.openxmlformats.org/presentationml/2006/ole">
            <mc:AlternateContent xmlns:mc="http://schemas.openxmlformats.org/markup-compatibility/2006">
              <mc:Choice xmlns:v="urn:schemas-microsoft-com:vml" Requires="v">
                <p:oleObj spid="_x0000_s145605" name="Equation" r:id="rId4" imgW="660240" imgH="431640" progId="Equation.DSMT4">
                  <p:embed/>
                </p:oleObj>
              </mc:Choice>
              <mc:Fallback>
                <p:oleObj name="Equation" r:id="rId4" imgW="660240" imgH="431640" progId="Equation.DSMT4">
                  <p:embed/>
                  <p:pic>
                    <p:nvPicPr>
                      <p:cNvPr id="121863" name="Object 6"/>
                      <p:cNvPicPr>
                        <a:picLocks noChangeAspect="1" noChangeArrowheads="1"/>
                      </p:cNvPicPr>
                      <p:nvPr/>
                    </p:nvPicPr>
                    <p:blipFill>
                      <a:blip r:embed="rId5"/>
                      <a:srcRect/>
                      <a:stretch>
                        <a:fillRect/>
                      </a:stretch>
                    </p:blipFill>
                    <p:spPr bwMode="auto">
                      <a:xfrm>
                        <a:off x="6524920" y="1450084"/>
                        <a:ext cx="1563688" cy="1022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6"/>
          <p:cNvGraphicFramePr>
            <a:graphicFrameLocks noGrp="1" noChangeAspect="1"/>
          </p:cNvGraphicFramePr>
          <p:nvPr>
            <p:ph sz="half" idx="4294967295"/>
            <p:extLst>
              <p:ext uri="{D42A27DB-BD31-4B8C-83A1-F6EECF244321}">
                <p14:modId xmlns:p14="http://schemas.microsoft.com/office/powerpoint/2010/main" val="2004386848"/>
              </p:ext>
            </p:extLst>
          </p:nvPr>
        </p:nvGraphicFramePr>
        <p:xfrm>
          <a:off x="646654" y="1450084"/>
          <a:ext cx="1450975" cy="1022350"/>
        </p:xfrm>
        <a:graphic>
          <a:graphicData uri="http://schemas.openxmlformats.org/presentationml/2006/ole">
            <mc:AlternateContent xmlns:mc="http://schemas.openxmlformats.org/markup-compatibility/2006">
              <mc:Choice xmlns:v="urn:schemas-microsoft-com:vml" Requires="v">
                <p:oleObj spid="_x0000_s145606" name="Equation" r:id="rId6" imgW="558720" imgH="393480" progId="Equation.DSMT4">
                  <p:embed/>
                </p:oleObj>
              </mc:Choice>
              <mc:Fallback>
                <p:oleObj name="Equation" r:id="rId6" imgW="558720" imgH="393480" progId="Equation.DSMT4">
                  <p:embed/>
                  <p:pic>
                    <p:nvPicPr>
                      <p:cNvPr id="26" name="Object 6"/>
                      <p:cNvPicPr>
                        <a:picLocks noChangeAspect="1" noChangeArrowheads="1"/>
                      </p:cNvPicPr>
                      <p:nvPr/>
                    </p:nvPicPr>
                    <p:blipFill>
                      <a:blip r:embed="rId7"/>
                      <a:srcRect/>
                      <a:stretch>
                        <a:fillRect/>
                      </a:stretch>
                    </p:blipFill>
                    <p:spPr bwMode="auto">
                      <a:xfrm>
                        <a:off x="646654" y="1450084"/>
                        <a:ext cx="1450975" cy="1022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 name="Object 6"/>
          <p:cNvGraphicFramePr>
            <a:graphicFrameLocks noGrp="1" noChangeAspect="1"/>
          </p:cNvGraphicFramePr>
          <p:nvPr>
            <p:ph sz="half" idx="4294967295"/>
            <p:extLst>
              <p:ext uri="{D42A27DB-BD31-4B8C-83A1-F6EECF244321}">
                <p14:modId xmlns:p14="http://schemas.microsoft.com/office/powerpoint/2010/main" val="4095101610"/>
              </p:ext>
            </p:extLst>
          </p:nvPr>
        </p:nvGraphicFramePr>
        <p:xfrm>
          <a:off x="2709339" y="1450084"/>
          <a:ext cx="1385888" cy="1022350"/>
        </p:xfrm>
        <a:graphic>
          <a:graphicData uri="http://schemas.openxmlformats.org/presentationml/2006/ole">
            <mc:AlternateContent xmlns:mc="http://schemas.openxmlformats.org/markup-compatibility/2006">
              <mc:Choice xmlns:v="urn:schemas-microsoft-com:vml" Requires="v">
                <p:oleObj spid="_x0000_s145607" name="Equation" r:id="rId8" imgW="533160" imgH="393480" progId="Equation.DSMT4">
                  <p:embed/>
                </p:oleObj>
              </mc:Choice>
              <mc:Fallback>
                <p:oleObj name="Equation" r:id="rId8" imgW="533160" imgH="393480" progId="Equation.DSMT4">
                  <p:embed/>
                  <p:pic>
                    <p:nvPicPr>
                      <p:cNvPr id="29" name="Object 6"/>
                      <p:cNvPicPr>
                        <a:picLocks noChangeAspect="1" noChangeArrowheads="1"/>
                      </p:cNvPicPr>
                      <p:nvPr/>
                    </p:nvPicPr>
                    <p:blipFill>
                      <a:blip r:embed="rId9"/>
                      <a:srcRect/>
                      <a:stretch>
                        <a:fillRect/>
                      </a:stretch>
                    </p:blipFill>
                    <p:spPr bwMode="auto">
                      <a:xfrm>
                        <a:off x="2709339" y="1450084"/>
                        <a:ext cx="1385888" cy="1022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 name="Object 6"/>
          <p:cNvGraphicFramePr>
            <a:graphicFrameLocks noGrp="1" noChangeAspect="1"/>
          </p:cNvGraphicFramePr>
          <p:nvPr>
            <p:ph sz="half" idx="4294967295"/>
            <p:extLst>
              <p:ext uri="{D42A27DB-BD31-4B8C-83A1-F6EECF244321}">
                <p14:modId xmlns:p14="http://schemas.microsoft.com/office/powerpoint/2010/main" val="3674388381"/>
              </p:ext>
            </p:extLst>
          </p:nvPr>
        </p:nvGraphicFramePr>
        <p:xfrm>
          <a:off x="6281279" y="2483547"/>
          <a:ext cx="2050969" cy="849538"/>
        </p:xfrm>
        <a:graphic>
          <a:graphicData uri="http://schemas.openxmlformats.org/presentationml/2006/ole">
            <mc:AlternateContent xmlns:mc="http://schemas.openxmlformats.org/markup-compatibility/2006">
              <mc:Choice xmlns:v="urn:schemas-microsoft-com:vml" Requires="v">
                <p:oleObj spid="_x0000_s145608" name="Equation" r:id="rId10" imgW="1041120" imgH="431640" progId="Equation.DSMT4">
                  <p:embed/>
                </p:oleObj>
              </mc:Choice>
              <mc:Fallback>
                <p:oleObj name="Equation" r:id="rId10" imgW="1041120" imgH="431640" progId="Equation.DSMT4">
                  <p:embed/>
                  <p:pic>
                    <p:nvPicPr>
                      <p:cNvPr id="26" name="Object 6"/>
                      <p:cNvPicPr>
                        <a:picLocks noChangeAspect="1" noChangeArrowheads="1"/>
                      </p:cNvPicPr>
                      <p:nvPr/>
                    </p:nvPicPr>
                    <p:blipFill>
                      <a:blip r:embed="rId11"/>
                      <a:srcRect/>
                      <a:stretch>
                        <a:fillRect/>
                      </a:stretch>
                    </p:blipFill>
                    <p:spPr bwMode="auto">
                      <a:xfrm>
                        <a:off x="6281279" y="2483547"/>
                        <a:ext cx="2050969" cy="849538"/>
                      </a:xfrm>
                      <a:prstGeom prst="rect">
                        <a:avLst/>
                      </a:prstGeom>
                      <a:noFill/>
                      <a:ln>
                        <a:noFill/>
                      </a:ln>
                      <a:effectLst/>
                      <a:extLst/>
                    </p:spPr>
                  </p:pic>
                </p:oleObj>
              </mc:Fallback>
            </mc:AlternateContent>
          </a:graphicData>
        </a:graphic>
      </p:graphicFrame>
      <p:sp>
        <p:nvSpPr>
          <p:cNvPr id="32" name="Rectangle 19"/>
          <p:cNvSpPr>
            <a:spLocks noChangeArrowheads="1"/>
          </p:cNvSpPr>
          <p:nvPr/>
        </p:nvSpPr>
        <p:spPr bwMode="auto">
          <a:xfrm>
            <a:off x="172994" y="4182164"/>
            <a:ext cx="8938054" cy="1454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sz="2400" b="1" dirty="0" smtClean="0">
                <a:latin typeface="Book Antiqua" panose="02040602050305030304" pitchFamily="18" charset="0"/>
                <a:sym typeface="Symbol" panose="05050102010706020507" pitchFamily="18" charset="2"/>
              </a:rPr>
              <a:t>Allora era possibile </a:t>
            </a:r>
            <a:r>
              <a:rPr lang="it-IT" altLang="it-IT" sz="2400" b="1" dirty="0" smtClean="0">
                <a:solidFill>
                  <a:srgbClr val="FFFF00"/>
                </a:solidFill>
                <a:latin typeface="Book Antiqua" panose="02040602050305030304" pitchFamily="18" charset="0"/>
                <a:sym typeface="Symbol" panose="05050102010706020507" pitchFamily="18" charset="2"/>
              </a:rPr>
              <a:t>misurare (=conoscere) </a:t>
            </a:r>
            <a:r>
              <a:rPr lang="it-IT" altLang="it-IT" sz="2400" b="1" i="1" dirty="0" smtClean="0">
                <a:solidFill>
                  <a:srgbClr val="FFFF00"/>
                </a:solidFill>
                <a:latin typeface="Book Antiqua" panose="02040602050305030304" pitchFamily="18" charset="0"/>
                <a:sym typeface="Symbol" panose="05050102010706020507" pitchFamily="18" charset="2"/>
              </a:rPr>
              <a:t>h</a:t>
            </a:r>
            <a:r>
              <a:rPr lang="it-IT" altLang="it-IT" sz="2400" b="1" dirty="0" smtClean="0">
                <a:latin typeface="Book Antiqua" panose="02040602050305030304" pitchFamily="18" charset="0"/>
                <a:sym typeface="Symbol" panose="05050102010706020507" pitchFamily="18" charset="2"/>
              </a:rPr>
              <a:t> dalla precedente conoscenza di grandezze meccaniche (</a:t>
            </a:r>
            <a:r>
              <a:rPr lang="it-IT" altLang="it-IT" sz="2400" b="1" i="1" dirty="0" smtClean="0">
                <a:latin typeface="Book Antiqua" panose="02040602050305030304" pitchFamily="18" charset="0"/>
                <a:sym typeface="Symbol" panose="05050102010706020507" pitchFamily="18" charset="2"/>
              </a:rPr>
              <a:t>m</a:t>
            </a:r>
            <a:r>
              <a:rPr lang="it-IT" altLang="it-IT" sz="2400" b="1" dirty="0" smtClean="0">
                <a:latin typeface="Book Antiqua" panose="02040602050305030304" pitchFamily="18" charset="0"/>
                <a:sym typeface="Symbol" panose="05050102010706020507" pitchFamily="18" charset="2"/>
              </a:rPr>
              <a:t>, </a:t>
            </a:r>
            <a:r>
              <a:rPr lang="it-IT" altLang="it-IT" sz="2400" b="1" i="1" dirty="0" smtClean="0">
                <a:latin typeface="Book Antiqua" panose="02040602050305030304" pitchFamily="18" charset="0"/>
                <a:sym typeface="Symbol" panose="05050102010706020507" pitchFamily="18" charset="2"/>
              </a:rPr>
              <a:t>g</a:t>
            </a:r>
            <a:r>
              <a:rPr lang="it-IT" altLang="it-IT" sz="2400" b="1" dirty="0" smtClean="0">
                <a:latin typeface="Book Antiqua" panose="02040602050305030304" pitchFamily="18" charset="0"/>
                <a:sym typeface="Symbol" panose="05050102010706020507" pitchFamily="18" charset="2"/>
              </a:rPr>
              <a:t>, </a:t>
            </a:r>
            <a:r>
              <a:rPr lang="it-IT" altLang="it-IT" sz="2400" b="1" i="1" dirty="0" smtClean="0">
                <a:latin typeface="Book Antiqua" panose="02040602050305030304" pitchFamily="18" charset="0"/>
                <a:sym typeface="Symbol" panose="05050102010706020507" pitchFamily="18" charset="2"/>
              </a:rPr>
              <a:t>v</a:t>
            </a:r>
            <a:r>
              <a:rPr lang="it-IT" altLang="it-IT" sz="2400" b="1" dirty="0" smtClean="0">
                <a:latin typeface="Book Antiqua" panose="02040602050305030304" pitchFamily="18" charset="0"/>
                <a:sym typeface="Symbol" panose="05050102010706020507" pitchFamily="18" charset="2"/>
              </a:rPr>
              <a:t>) e delle grandezze elettriche (</a:t>
            </a:r>
            <a:r>
              <a:rPr lang="it-IT" altLang="it-IT" sz="2400" b="1" i="1" dirty="0" err="1" smtClean="0">
                <a:latin typeface="Book Antiqua" panose="02040602050305030304" pitchFamily="18" charset="0"/>
                <a:sym typeface="Symbol" panose="05050102010706020507" pitchFamily="18" charset="2"/>
              </a:rPr>
              <a:t>V</a:t>
            </a:r>
            <a:r>
              <a:rPr lang="it-IT" altLang="it-IT" sz="2400" b="1" baseline="-25000" dirty="0" err="1" smtClean="0">
                <a:latin typeface="Book Antiqua" panose="02040602050305030304" pitchFamily="18" charset="0"/>
                <a:sym typeface="Symbol" panose="05050102010706020507" pitchFamily="18" charset="2"/>
              </a:rPr>
              <a:t>coil</a:t>
            </a:r>
            <a:r>
              <a:rPr lang="it-IT" altLang="it-IT" sz="2400" b="1" dirty="0" smtClean="0">
                <a:latin typeface="Book Antiqua" panose="02040602050305030304" pitchFamily="18" charset="0"/>
                <a:sym typeface="Symbol" panose="05050102010706020507" pitchFamily="18" charset="2"/>
              </a:rPr>
              <a:t>, </a:t>
            </a:r>
            <a:r>
              <a:rPr lang="it-IT" altLang="it-IT" sz="2400" b="1" i="1" dirty="0" smtClean="0">
                <a:latin typeface="Book Antiqua" panose="02040602050305030304" pitchFamily="18" charset="0"/>
                <a:sym typeface="Symbol" panose="05050102010706020507" pitchFamily="18" charset="2"/>
              </a:rPr>
              <a:t>V</a:t>
            </a:r>
            <a:r>
              <a:rPr lang="it-IT" altLang="it-IT" sz="2400" b="1" i="1" baseline="-25000" dirty="0" smtClean="0">
                <a:latin typeface="Book Antiqua" panose="02040602050305030304" pitchFamily="18" charset="0"/>
                <a:sym typeface="Symbol" panose="05050102010706020507" pitchFamily="18" charset="2"/>
              </a:rPr>
              <a:t>R</a:t>
            </a:r>
            <a:r>
              <a:rPr lang="it-IT" altLang="it-IT" sz="2400" b="1" dirty="0" smtClean="0">
                <a:latin typeface="Book Antiqua" panose="02040602050305030304" pitchFamily="18" charset="0"/>
                <a:sym typeface="Symbol" panose="05050102010706020507" pitchFamily="18" charset="2"/>
              </a:rPr>
              <a:t>, </a:t>
            </a:r>
            <a:r>
              <a:rPr lang="it-IT" altLang="it-IT" sz="2400" b="1" i="1" dirty="0" smtClean="0">
                <a:latin typeface="Book Antiqua" panose="02040602050305030304" pitchFamily="18" charset="0"/>
                <a:sym typeface="Symbol" panose="05050102010706020507" pitchFamily="18" charset="2"/>
              </a:rPr>
              <a:t>R</a:t>
            </a:r>
            <a:r>
              <a:rPr lang="it-IT" altLang="it-IT" sz="2400" b="1" dirty="0" smtClean="0">
                <a:latin typeface="Book Antiqua" panose="02040602050305030304" pitchFamily="18" charset="0"/>
                <a:sym typeface="Symbol" panose="05050102010706020507" pitchFamily="18" charset="2"/>
              </a:rPr>
              <a:t>). Le ultime erano di fatto misurate riferendosi ai valori convenzionali di </a:t>
            </a:r>
            <a:r>
              <a:rPr lang="it-IT" altLang="it-IT" sz="2400" b="1" i="1" dirty="0" smtClean="0">
                <a:latin typeface="Book Antiqua" panose="02040602050305030304" pitchFamily="18" charset="0"/>
                <a:sym typeface="Symbol" panose="05050102010706020507" pitchFamily="18" charset="2"/>
              </a:rPr>
              <a:t>K</a:t>
            </a:r>
            <a:r>
              <a:rPr lang="it-IT" altLang="it-IT" sz="2400" b="1" i="1" baseline="-25000" dirty="0" smtClean="0">
                <a:latin typeface="Book Antiqua" panose="02040602050305030304" pitchFamily="18" charset="0"/>
                <a:sym typeface="Symbol" panose="05050102010706020507" pitchFamily="18" charset="2"/>
              </a:rPr>
              <a:t>J</a:t>
            </a:r>
            <a:r>
              <a:rPr lang="it-IT" altLang="it-IT" sz="2400" b="1" baseline="-25000" dirty="0" smtClean="0">
                <a:latin typeface="Book Antiqua" panose="02040602050305030304" pitchFamily="18" charset="0"/>
                <a:sym typeface="Symbol" panose="05050102010706020507" pitchFamily="18" charset="2"/>
              </a:rPr>
              <a:t>-90</a:t>
            </a:r>
            <a:r>
              <a:rPr lang="it-IT" altLang="it-IT" sz="2400" b="1" dirty="0" smtClean="0">
                <a:latin typeface="Book Antiqua" panose="02040602050305030304" pitchFamily="18" charset="0"/>
                <a:sym typeface="Symbol" panose="05050102010706020507" pitchFamily="18" charset="2"/>
              </a:rPr>
              <a:t> e </a:t>
            </a:r>
            <a:r>
              <a:rPr lang="it-IT" altLang="it-IT" sz="2400" b="1" i="1" dirty="0" smtClean="0">
                <a:latin typeface="Book Antiqua" panose="02040602050305030304" pitchFamily="18" charset="0"/>
                <a:sym typeface="Symbol" panose="05050102010706020507" pitchFamily="18" charset="2"/>
              </a:rPr>
              <a:t>R</a:t>
            </a:r>
            <a:r>
              <a:rPr lang="it-IT" altLang="it-IT" sz="2400" b="1" i="1" baseline="-25000" dirty="0" smtClean="0">
                <a:latin typeface="Book Antiqua" panose="02040602050305030304" pitchFamily="18" charset="0"/>
                <a:sym typeface="Symbol" panose="05050102010706020507" pitchFamily="18" charset="2"/>
              </a:rPr>
              <a:t>K</a:t>
            </a:r>
            <a:r>
              <a:rPr lang="it-IT" altLang="it-IT" sz="2400" b="1" baseline="-25000" dirty="0" smtClean="0">
                <a:latin typeface="Book Antiqua" panose="02040602050305030304" pitchFamily="18" charset="0"/>
                <a:sym typeface="Symbol" panose="05050102010706020507" pitchFamily="18" charset="2"/>
              </a:rPr>
              <a:t>-90</a:t>
            </a:r>
            <a:endParaRPr lang="it-IT" altLang="it-IT" sz="2400" b="1" dirty="0" smtClean="0">
              <a:latin typeface="Book Antiqua" panose="02040602050305030304" pitchFamily="18" charset="0"/>
              <a:sym typeface="Symbol" panose="05050102010706020507" pitchFamily="18" charset="2"/>
            </a:endParaRPr>
          </a:p>
        </p:txBody>
      </p:sp>
      <p:sp>
        <p:nvSpPr>
          <p:cNvPr id="33" name="Rectangle 19"/>
          <p:cNvSpPr>
            <a:spLocks noChangeArrowheads="1"/>
          </p:cNvSpPr>
          <p:nvPr/>
        </p:nvSpPr>
        <p:spPr bwMode="auto">
          <a:xfrm>
            <a:off x="617749" y="3187583"/>
            <a:ext cx="5803573" cy="444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sz="2000" b="1" dirty="0" smtClean="0">
                <a:latin typeface="Book Antiqua" panose="02040602050305030304" pitchFamily="18" charset="0"/>
                <a:sym typeface="Symbol" panose="05050102010706020507" pitchFamily="18" charset="2"/>
              </a:rPr>
              <a:t>Dalla bilancia di </a:t>
            </a:r>
            <a:r>
              <a:rPr lang="it-IT" altLang="it-IT" sz="2000" b="1" dirty="0" err="1" smtClean="0">
                <a:latin typeface="Book Antiqua" panose="02040602050305030304" pitchFamily="18" charset="0"/>
                <a:sym typeface="Symbol" panose="05050102010706020507" pitchFamily="18" charset="2"/>
              </a:rPr>
              <a:t>Kibble</a:t>
            </a:r>
            <a:endParaRPr lang="it-IT" altLang="it-IT" sz="2000" b="1" dirty="0" smtClean="0">
              <a:latin typeface="Book Antiqua" panose="02040602050305030304" pitchFamily="18" charset="0"/>
              <a:sym typeface="Symbol" panose="05050102010706020507" pitchFamily="18" charset="2"/>
            </a:endParaRPr>
          </a:p>
        </p:txBody>
      </p:sp>
      <p:graphicFrame>
        <p:nvGraphicFramePr>
          <p:cNvPr id="34" name="Object 6"/>
          <p:cNvGraphicFramePr>
            <a:graphicFrameLocks noGrp="1" noChangeAspect="1"/>
          </p:cNvGraphicFramePr>
          <p:nvPr>
            <p:ph sz="half" idx="4294967295"/>
            <p:extLst>
              <p:ext uri="{D42A27DB-BD31-4B8C-83A1-F6EECF244321}">
                <p14:modId xmlns:p14="http://schemas.microsoft.com/office/powerpoint/2010/main" val="3936805446"/>
              </p:ext>
            </p:extLst>
          </p:nvPr>
        </p:nvGraphicFramePr>
        <p:xfrm>
          <a:off x="239439" y="5513058"/>
          <a:ext cx="4357275" cy="1217473"/>
        </p:xfrm>
        <a:graphic>
          <a:graphicData uri="http://schemas.openxmlformats.org/presentationml/2006/ole">
            <mc:AlternateContent xmlns:mc="http://schemas.openxmlformats.org/markup-compatibility/2006">
              <mc:Choice xmlns:v="urn:schemas-microsoft-com:vml" Requires="v">
                <p:oleObj spid="_x0000_s145609" name="Equation" r:id="rId12" imgW="1638000" imgH="457200" progId="Equation.DSMT4">
                  <p:embed/>
                </p:oleObj>
              </mc:Choice>
              <mc:Fallback>
                <p:oleObj name="Equation" r:id="rId12" imgW="1638000" imgH="457200" progId="Equation.DSMT4">
                  <p:embed/>
                  <p:pic>
                    <p:nvPicPr>
                      <p:cNvPr id="31" name="Object 6"/>
                      <p:cNvPicPr>
                        <a:picLocks noChangeAspect="1" noChangeArrowheads="1"/>
                      </p:cNvPicPr>
                      <p:nvPr/>
                    </p:nvPicPr>
                    <p:blipFill>
                      <a:blip r:embed="rId13"/>
                      <a:srcRect/>
                      <a:stretch>
                        <a:fillRect/>
                      </a:stretch>
                    </p:blipFill>
                    <p:spPr bwMode="auto">
                      <a:xfrm>
                        <a:off x="239439" y="5513058"/>
                        <a:ext cx="4357275" cy="1217473"/>
                      </a:xfrm>
                      <a:prstGeom prst="rect">
                        <a:avLst/>
                      </a:prstGeom>
                      <a:noFill/>
                      <a:ln>
                        <a:noFill/>
                      </a:ln>
                      <a:effectLst/>
                      <a:extLst/>
                    </p:spPr>
                  </p:pic>
                </p:oleObj>
              </mc:Fallback>
            </mc:AlternateContent>
          </a:graphicData>
        </a:graphic>
      </p:graphicFrame>
      <p:sp>
        <p:nvSpPr>
          <p:cNvPr id="35" name="Rectangle 19"/>
          <p:cNvSpPr>
            <a:spLocks noChangeArrowheads="1"/>
          </p:cNvSpPr>
          <p:nvPr/>
        </p:nvSpPr>
        <p:spPr bwMode="auto">
          <a:xfrm>
            <a:off x="5443556" y="5637163"/>
            <a:ext cx="3649362" cy="1334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sz="2200" b="1" dirty="0" smtClean="0">
                <a:solidFill>
                  <a:srgbClr val="FFFF00"/>
                </a:solidFill>
                <a:latin typeface="Book Antiqua" panose="02040602050305030304" pitchFamily="18" charset="0"/>
                <a:sym typeface="Symbol" panose="05050102010706020507" pitchFamily="18" charset="2"/>
              </a:rPr>
              <a:t>relazione che </a:t>
            </a:r>
            <a:r>
              <a:rPr lang="it-IT" altLang="it-IT" sz="2200" b="1" u="sng" dirty="0" smtClean="0">
                <a:solidFill>
                  <a:srgbClr val="FFFF00"/>
                </a:solidFill>
                <a:latin typeface="Book Antiqua" panose="02040602050305030304" pitchFamily="18" charset="0"/>
                <a:sym typeface="Symbol" panose="05050102010706020507" pitchFamily="18" charset="2"/>
              </a:rPr>
              <a:t>lega</a:t>
            </a:r>
            <a:r>
              <a:rPr lang="it-IT" altLang="it-IT" sz="2200" b="1" dirty="0" smtClean="0">
                <a:latin typeface="Book Antiqua" panose="02040602050305030304" pitchFamily="18" charset="0"/>
                <a:sym typeface="Symbol" panose="05050102010706020507" pitchFamily="18" charset="2"/>
              </a:rPr>
              <a:t> </a:t>
            </a:r>
            <a:r>
              <a:rPr lang="it-IT" altLang="it-IT" sz="2200" b="1" i="1" dirty="0" smtClean="0">
                <a:latin typeface="Book Antiqua" panose="02040602050305030304" pitchFamily="18" charset="0"/>
                <a:sym typeface="Symbol" panose="05050102010706020507" pitchFamily="18" charset="2"/>
              </a:rPr>
              <a:t>h</a:t>
            </a:r>
            <a:r>
              <a:rPr lang="it-IT" altLang="it-IT" sz="2200" b="1" dirty="0" smtClean="0">
                <a:latin typeface="Book Antiqua" panose="02040602050305030304" pitchFamily="18" charset="0"/>
                <a:sym typeface="Symbol" panose="05050102010706020507" pitchFamily="18" charset="2"/>
              </a:rPr>
              <a:t> ad </a:t>
            </a:r>
            <a:r>
              <a:rPr lang="it-IT" altLang="it-IT" sz="2200" b="1" i="1" dirty="0" smtClean="0">
                <a:latin typeface="Book Antiqua" panose="02040602050305030304" pitchFamily="18" charset="0"/>
                <a:sym typeface="Symbol" panose="05050102010706020507" pitchFamily="18" charset="2"/>
              </a:rPr>
              <a:t>m</a:t>
            </a:r>
            <a:r>
              <a:rPr lang="it-IT" altLang="it-IT" sz="2200" b="1" dirty="0" smtClean="0">
                <a:latin typeface="Book Antiqua" panose="02040602050305030304" pitchFamily="18" charset="0"/>
                <a:sym typeface="Symbol" panose="05050102010706020507" pitchFamily="18" charset="2"/>
              </a:rPr>
              <a:t> ma anche</a:t>
            </a:r>
            <a:r>
              <a:rPr lang="it-IT" altLang="it-IT" sz="2200" b="1" dirty="0" smtClean="0">
                <a:solidFill>
                  <a:srgbClr val="FFFF00"/>
                </a:solidFill>
                <a:latin typeface="Book Antiqua" panose="02040602050305030304" pitchFamily="18" charset="0"/>
                <a:sym typeface="Symbol" panose="05050102010706020507" pitchFamily="18" charset="2"/>
              </a:rPr>
              <a:t> </a:t>
            </a:r>
            <a:r>
              <a:rPr lang="it-IT" altLang="it-IT" sz="2200" b="1" i="1" u="sng" dirty="0" smtClean="0">
                <a:solidFill>
                  <a:srgbClr val="FFFF00"/>
                </a:solidFill>
                <a:latin typeface="Book Antiqua" panose="02040602050305030304" pitchFamily="18" charset="0"/>
                <a:sym typeface="Symbol" panose="05050102010706020507" pitchFamily="18" charset="2"/>
              </a:rPr>
              <a:t>m</a:t>
            </a:r>
            <a:r>
              <a:rPr lang="it-IT" altLang="it-IT" sz="2200" b="1" u="sng" dirty="0" smtClean="0">
                <a:solidFill>
                  <a:srgbClr val="FFFF00"/>
                </a:solidFill>
                <a:latin typeface="Book Antiqua" panose="02040602050305030304" pitchFamily="18" charset="0"/>
                <a:sym typeface="Symbol" panose="05050102010706020507" pitchFamily="18" charset="2"/>
              </a:rPr>
              <a:t> ad </a:t>
            </a:r>
            <a:r>
              <a:rPr lang="it-IT" altLang="it-IT" sz="2200" b="1" i="1" u="sng" dirty="0" smtClean="0">
                <a:solidFill>
                  <a:srgbClr val="FFFF00"/>
                </a:solidFill>
                <a:latin typeface="Book Antiqua" panose="02040602050305030304" pitchFamily="18" charset="0"/>
                <a:sym typeface="Symbol" panose="05050102010706020507" pitchFamily="18" charset="2"/>
              </a:rPr>
              <a:t>h</a:t>
            </a:r>
            <a:r>
              <a:rPr lang="it-IT" altLang="it-IT" sz="2200" b="1" u="sng" dirty="0" smtClean="0">
                <a:solidFill>
                  <a:srgbClr val="FFFF00"/>
                </a:solidFill>
                <a:latin typeface="Book Antiqua" panose="02040602050305030304" pitchFamily="18" charset="0"/>
                <a:sym typeface="Symbol" panose="05050102010706020507" pitchFamily="18" charset="2"/>
              </a:rPr>
              <a:t> una volta noti il metro e il secondo</a:t>
            </a:r>
            <a:r>
              <a:rPr lang="it-IT" altLang="it-IT" sz="2200" b="1" dirty="0" smtClean="0">
                <a:solidFill>
                  <a:srgbClr val="FFFF00"/>
                </a:solidFill>
                <a:latin typeface="Book Antiqua" panose="02040602050305030304" pitchFamily="18" charset="0"/>
                <a:sym typeface="Symbol" panose="05050102010706020507" pitchFamily="18" charset="2"/>
              </a:rPr>
              <a:t>…</a:t>
            </a:r>
          </a:p>
        </p:txBody>
      </p:sp>
      <p:sp>
        <p:nvSpPr>
          <p:cNvPr id="8" name="Freccia bidirezionale orizzontale 7"/>
          <p:cNvSpPr/>
          <p:nvPr/>
        </p:nvSpPr>
        <p:spPr bwMode="auto">
          <a:xfrm>
            <a:off x="4663159" y="5962182"/>
            <a:ext cx="788403" cy="322648"/>
          </a:xfrm>
          <a:prstGeom prst="leftRightArrow">
            <a:avLst/>
          </a:prstGeom>
          <a:solidFill>
            <a:srgbClr val="FFFF00"/>
          </a:solid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800" b="0" i="0" u="sng" strike="noStrike" cap="none" normalizeH="0" baseline="0" smtClean="0">
              <a:ln>
                <a:noFill/>
              </a:ln>
              <a:solidFill>
                <a:schemeClr val="tx1"/>
              </a:solidFill>
              <a:effectLst/>
              <a:latin typeface="Tahoma" panose="020B0604030504040204" pitchFamily="34" charset="0"/>
            </a:endParaRPr>
          </a:p>
        </p:txBody>
      </p:sp>
    </p:spTree>
    <p:extLst>
      <p:ext uri="{BB962C8B-B14F-4D97-AF65-F5344CB8AC3E}">
        <p14:creationId xmlns:p14="http://schemas.microsoft.com/office/powerpoint/2010/main" val="92909235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p:cNvSpPr>
            <a:spLocks noGrp="1"/>
          </p:cNvSpPr>
          <p:nvPr>
            <p:ph type="ftr" sz="quarter" idx="10"/>
          </p:nvPr>
        </p:nvSpPr>
        <p:spPr/>
        <p:txBody>
          <a:bodyPr/>
          <a:lstStyle/>
          <a:p>
            <a:pPr>
              <a:defRPr/>
            </a:pPr>
            <a:r>
              <a:rPr lang="it-IT" altLang="it-IT" smtClean="0"/>
              <a:t>Metrologia e Sistema Internazionale</a:t>
            </a:r>
            <a:endParaRPr lang="it-IT" altLang="it-IT"/>
          </a:p>
        </p:txBody>
      </p:sp>
      <p:sp>
        <p:nvSpPr>
          <p:cNvPr id="8" name="Rectangle 2"/>
          <p:cNvSpPr>
            <a:spLocks noChangeArrowheads="1"/>
          </p:cNvSpPr>
          <p:nvPr/>
        </p:nvSpPr>
        <p:spPr bwMode="auto">
          <a:xfrm>
            <a:off x="-222250" y="-56644"/>
            <a:ext cx="9575800" cy="105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2"/>
                </a:solidFill>
                <a:latin typeface="Tahoma" panose="020B0604030504040204" pitchFamily="34" charset="0"/>
              </a:defRPr>
            </a:lvl1pPr>
            <a:lvl2pPr>
              <a:defRPr sz="4400">
                <a:solidFill>
                  <a:schemeClr val="tx2"/>
                </a:solidFill>
                <a:latin typeface="Tahoma" panose="020B0604030504040204" pitchFamily="34" charset="0"/>
              </a:defRPr>
            </a:lvl2pPr>
            <a:lvl3pPr>
              <a:defRPr sz="4400">
                <a:solidFill>
                  <a:schemeClr val="tx2"/>
                </a:solidFill>
                <a:latin typeface="Tahoma" panose="020B0604030504040204" pitchFamily="34" charset="0"/>
              </a:defRPr>
            </a:lvl3pPr>
            <a:lvl4pPr>
              <a:defRPr sz="4400">
                <a:solidFill>
                  <a:schemeClr val="tx2"/>
                </a:solidFill>
                <a:latin typeface="Tahoma" panose="020B0604030504040204" pitchFamily="34" charset="0"/>
              </a:defRPr>
            </a:lvl4pPr>
            <a:lvl5pPr>
              <a:defRPr sz="4400">
                <a:solidFill>
                  <a:schemeClr val="tx2"/>
                </a:solidFill>
                <a:latin typeface="Tahoma" panose="020B0604030504040204" pitchFamily="34" charset="0"/>
              </a:defRPr>
            </a:lvl5pPr>
            <a:lvl6pPr marL="457200" eaLnBrk="0" fontAlgn="base" hangingPunct="0">
              <a:spcBef>
                <a:spcPct val="0"/>
              </a:spcBef>
              <a:spcAft>
                <a:spcPct val="0"/>
              </a:spcAft>
              <a:defRPr sz="4400">
                <a:solidFill>
                  <a:schemeClr val="tx2"/>
                </a:solidFill>
                <a:latin typeface="Tahoma" panose="020B0604030504040204" pitchFamily="34" charset="0"/>
              </a:defRPr>
            </a:lvl6pPr>
            <a:lvl7pPr marL="914400" eaLnBrk="0" fontAlgn="base" hangingPunct="0">
              <a:spcBef>
                <a:spcPct val="0"/>
              </a:spcBef>
              <a:spcAft>
                <a:spcPct val="0"/>
              </a:spcAft>
              <a:defRPr sz="4400">
                <a:solidFill>
                  <a:schemeClr val="tx2"/>
                </a:solidFill>
                <a:latin typeface="Tahoma" panose="020B0604030504040204" pitchFamily="34" charset="0"/>
              </a:defRPr>
            </a:lvl7pPr>
            <a:lvl8pPr marL="1371600" eaLnBrk="0" fontAlgn="base" hangingPunct="0">
              <a:spcBef>
                <a:spcPct val="0"/>
              </a:spcBef>
              <a:spcAft>
                <a:spcPct val="0"/>
              </a:spcAft>
              <a:defRPr sz="4400">
                <a:solidFill>
                  <a:schemeClr val="tx2"/>
                </a:solidFill>
                <a:latin typeface="Tahoma" panose="020B0604030504040204" pitchFamily="34" charset="0"/>
              </a:defRPr>
            </a:lvl8pPr>
            <a:lvl9pPr marL="1828800" eaLnBrk="0" fontAlgn="base" hangingPunct="0">
              <a:spcBef>
                <a:spcPct val="0"/>
              </a:spcBef>
              <a:spcAft>
                <a:spcPct val="0"/>
              </a:spcAft>
              <a:defRPr sz="4400">
                <a:solidFill>
                  <a:schemeClr val="tx2"/>
                </a:solidFill>
                <a:latin typeface="Tahoma" panose="020B0604030504040204" pitchFamily="34" charset="0"/>
              </a:defRPr>
            </a:lvl9pPr>
          </a:lstStyle>
          <a:p>
            <a:pPr algn="ctr" eaLnBrk="1" hangingPunct="1">
              <a:defRPr/>
            </a:pPr>
            <a:r>
              <a:rPr lang="it-IT" altLang="it-IT" sz="4000" dirty="0" smtClean="0">
                <a:solidFill>
                  <a:schemeClr val="tx1"/>
                </a:solidFill>
                <a:effectLst>
                  <a:outerShdw blurRad="38100" dist="38100" dir="2700000" algn="tl">
                    <a:srgbClr val="000000"/>
                  </a:outerShdw>
                </a:effectLst>
                <a:latin typeface="Book Antiqua" panose="02040602050305030304" pitchFamily="18" charset="0"/>
              </a:rPr>
              <a:t>RI-DEFINIZIONE DEL SI (2018-2019)</a:t>
            </a:r>
          </a:p>
        </p:txBody>
      </p:sp>
      <p:sp>
        <p:nvSpPr>
          <p:cNvPr id="13" name="Rectangle 3"/>
          <p:cNvSpPr>
            <a:spLocks noChangeArrowheads="1"/>
          </p:cNvSpPr>
          <p:nvPr/>
        </p:nvSpPr>
        <p:spPr bwMode="auto">
          <a:xfrm>
            <a:off x="619457" y="779054"/>
            <a:ext cx="8251494" cy="1413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sz="2400" b="1" dirty="0" smtClean="0">
                <a:solidFill>
                  <a:srgbClr val="FFFF00"/>
                </a:solidFill>
                <a:latin typeface="Book Antiqua" panose="02040602050305030304" pitchFamily="18" charset="0"/>
                <a:sym typeface="Symbol" panose="05050102010706020507" pitchFamily="18" charset="2"/>
              </a:rPr>
              <a:t>Il 2018.11.16, nella 26-esima CGPM</a:t>
            </a:r>
            <a:r>
              <a:rPr lang="it-IT" altLang="it-IT" sz="2400" b="1" dirty="0" smtClean="0">
                <a:latin typeface="Book Antiqua" panose="02040602050305030304" pitchFamily="18" charset="0"/>
                <a:sym typeface="Symbol" panose="05050102010706020507" pitchFamily="18" charset="2"/>
              </a:rPr>
              <a:t>, gli Stati membri </a:t>
            </a:r>
            <a:br>
              <a:rPr lang="it-IT" altLang="it-IT" sz="2400" b="1" dirty="0" smtClean="0">
                <a:latin typeface="Book Antiqua" panose="02040602050305030304" pitchFamily="18" charset="0"/>
                <a:sym typeface="Symbol" panose="05050102010706020507" pitchFamily="18" charset="2"/>
              </a:rPr>
            </a:br>
            <a:r>
              <a:rPr lang="it-IT" altLang="it-IT" sz="2400" b="1" dirty="0" smtClean="0">
                <a:solidFill>
                  <a:srgbClr val="FFFF00"/>
                </a:solidFill>
                <a:latin typeface="Book Antiqua" panose="02040602050305030304" pitchFamily="18" charset="0"/>
                <a:sym typeface="Symbol" panose="05050102010706020507" pitchFamily="18" charset="2"/>
              </a:rPr>
              <a:t>votano all’unanimità una profonda </a:t>
            </a:r>
            <a:r>
              <a:rPr lang="it-IT" altLang="it-IT" sz="2400" b="1" u="sng" dirty="0" smtClean="0">
                <a:solidFill>
                  <a:srgbClr val="FFFF00"/>
                </a:solidFill>
                <a:latin typeface="Book Antiqua" panose="02040602050305030304" pitchFamily="18" charset="0"/>
                <a:sym typeface="Symbol" panose="05050102010706020507" pitchFamily="18" charset="2"/>
              </a:rPr>
              <a:t>revisione del SI</a:t>
            </a:r>
            <a:r>
              <a:rPr lang="it-IT" altLang="it-IT" sz="2400" b="1" dirty="0" smtClean="0">
                <a:solidFill>
                  <a:srgbClr val="FFFF00"/>
                </a:solidFill>
                <a:latin typeface="Book Antiqua" panose="02040602050305030304" pitchFamily="18" charset="0"/>
                <a:sym typeface="Symbol" panose="05050102010706020507" pitchFamily="18" charset="2"/>
              </a:rPr>
              <a:t> </a:t>
            </a:r>
            <a:br>
              <a:rPr lang="it-IT" altLang="it-IT" sz="2400" b="1" dirty="0" smtClean="0">
                <a:solidFill>
                  <a:srgbClr val="FFFF00"/>
                </a:solidFill>
                <a:latin typeface="Book Antiqua" panose="02040602050305030304" pitchFamily="18" charset="0"/>
                <a:sym typeface="Symbol" panose="05050102010706020507" pitchFamily="18" charset="2"/>
              </a:rPr>
            </a:br>
            <a:r>
              <a:rPr lang="it-IT" altLang="it-IT" sz="2400" b="1" dirty="0" smtClean="0">
                <a:latin typeface="Book Antiqua" panose="02040602050305030304" pitchFamily="18" charset="0"/>
                <a:sym typeface="Symbol" panose="05050102010706020507" pitchFamily="18" charset="2"/>
              </a:rPr>
              <a:t>(che vigeva dal 1971) </a:t>
            </a:r>
            <a:r>
              <a:rPr lang="it-IT" altLang="it-IT" sz="2400" b="1" dirty="0" smtClean="0">
                <a:solidFill>
                  <a:srgbClr val="FFFF00"/>
                </a:solidFill>
                <a:latin typeface="Book Antiqua" panose="02040602050305030304" pitchFamily="18" charset="0"/>
                <a:sym typeface="Symbol" panose="05050102010706020507" pitchFamily="18" charset="2"/>
              </a:rPr>
              <a:t>cambiando le definizioni </a:t>
            </a:r>
            <a:r>
              <a:rPr lang="it-IT" altLang="it-IT" sz="2400" b="1" dirty="0" smtClean="0">
                <a:latin typeface="Book Antiqua" panose="02040602050305030304" pitchFamily="18" charset="0"/>
                <a:sym typeface="Symbol" panose="05050102010706020507" pitchFamily="18" charset="2"/>
              </a:rPr>
              <a:t>di 4 su 7 </a:t>
            </a:r>
            <a:br>
              <a:rPr lang="it-IT" altLang="it-IT" sz="2400" b="1" dirty="0" smtClean="0">
                <a:latin typeface="Book Antiqua" panose="02040602050305030304" pitchFamily="18" charset="0"/>
                <a:sym typeface="Symbol" panose="05050102010706020507" pitchFamily="18" charset="2"/>
              </a:rPr>
            </a:br>
            <a:r>
              <a:rPr lang="it-IT" altLang="it-IT" sz="2400" b="1" dirty="0" smtClean="0">
                <a:latin typeface="Book Antiqua" panose="02040602050305030304" pitchFamily="18" charset="0"/>
                <a:sym typeface="Symbol" panose="05050102010706020507" pitchFamily="18" charset="2"/>
              </a:rPr>
              <a:t>unità di base: </a:t>
            </a:r>
            <a:r>
              <a:rPr lang="it-IT" altLang="it-IT" sz="2400" b="1" dirty="0" smtClean="0">
                <a:solidFill>
                  <a:srgbClr val="FFFF00"/>
                </a:solidFill>
                <a:latin typeface="Book Antiqua" panose="02040602050305030304" pitchFamily="18" charset="0"/>
                <a:sym typeface="Symbol" panose="05050102010706020507" pitchFamily="18" charset="2"/>
              </a:rPr>
              <a:t>kilogrammo, ampere, kelvin, e mole</a:t>
            </a:r>
            <a:endParaRPr lang="it-IT" altLang="it-IT" sz="2400" dirty="0" smtClean="0">
              <a:latin typeface="Book Antiqua" panose="02040602050305030304" pitchFamily="18" charset="0"/>
              <a:sym typeface="Symbol" panose="05050102010706020507" pitchFamily="18" charset="2"/>
            </a:endParaRPr>
          </a:p>
        </p:txBody>
      </p:sp>
      <p:grpSp>
        <p:nvGrpSpPr>
          <p:cNvPr id="7" name="Gruppo 6"/>
          <p:cNvGrpSpPr/>
          <p:nvPr/>
        </p:nvGrpSpPr>
        <p:grpSpPr>
          <a:xfrm>
            <a:off x="191112" y="2192163"/>
            <a:ext cx="8753684" cy="3314700"/>
            <a:chOff x="191112" y="2192163"/>
            <a:chExt cx="8753684" cy="3314700"/>
          </a:xfrm>
        </p:grpSpPr>
        <p:pic>
          <p:nvPicPr>
            <p:cNvPr id="2" name="Immagine 1"/>
            <p:cNvPicPr>
              <a:picLocks noChangeAspect="1"/>
            </p:cNvPicPr>
            <p:nvPr/>
          </p:nvPicPr>
          <p:blipFill>
            <a:blip r:embed="rId2"/>
            <a:stretch>
              <a:fillRect/>
            </a:stretch>
          </p:blipFill>
          <p:spPr>
            <a:xfrm>
              <a:off x="191112" y="2192163"/>
              <a:ext cx="5686801" cy="3314700"/>
            </a:xfrm>
            <a:prstGeom prst="rect">
              <a:avLst/>
            </a:prstGeom>
          </p:spPr>
        </p:pic>
        <p:pic>
          <p:nvPicPr>
            <p:cNvPr id="3" name="Immagine 2"/>
            <p:cNvPicPr>
              <a:picLocks noChangeAspect="1"/>
            </p:cNvPicPr>
            <p:nvPr/>
          </p:nvPicPr>
          <p:blipFill>
            <a:blip r:embed="rId3"/>
            <a:stretch>
              <a:fillRect/>
            </a:stretch>
          </p:blipFill>
          <p:spPr>
            <a:xfrm>
              <a:off x="5872908" y="2192163"/>
              <a:ext cx="3071888" cy="3314700"/>
            </a:xfrm>
            <a:prstGeom prst="rect">
              <a:avLst/>
            </a:prstGeom>
          </p:spPr>
        </p:pic>
        <p:sp>
          <p:nvSpPr>
            <p:cNvPr id="6" name="Rettangolo 5"/>
            <p:cNvSpPr/>
            <p:nvPr/>
          </p:nvSpPr>
          <p:spPr bwMode="auto">
            <a:xfrm>
              <a:off x="2234030" y="3258377"/>
              <a:ext cx="3638878" cy="139498"/>
            </a:xfrm>
            <a:prstGeom prst="rect">
              <a:avLst/>
            </a:prstGeom>
            <a:solidFill>
              <a:srgbClr val="FFFF00">
                <a:alpha val="25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800" b="0" i="0" u="sng" strike="noStrike" cap="none" normalizeH="0" baseline="0" smtClean="0">
                <a:ln>
                  <a:noFill/>
                </a:ln>
                <a:solidFill>
                  <a:schemeClr val="tx1"/>
                </a:solidFill>
                <a:effectLst/>
                <a:latin typeface="Tahoma" panose="020B0604030504040204" pitchFamily="34" charset="0"/>
              </a:endParaRPr>
            </a:p>
          </p:txBody>
        </p:sp>
        <p:sp>
          <p:nvSpPr>
            <p:cNvPr id="10" name="Rettangolo 9"/>
            <p:cNvSpPr/>
            <p:nvPr/>
          </p:nvSpPr>
          <p:spPr bwMode="auto">
            <a:xfrm>
              <a:off x="222690" y="3382108"/>
              <a:ext cx="2812172" cy="173016"/>
            </a:xfrm>
            <a:prstGeom prst="rect">
              <a:avLst/>
            </a:prstGeom>
            <a:solidFill>
              <a:srgbClr val="FFFF00">
                <a:alpha val="25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800" b="0" i="0" u="sng" strike="noStrike" cap="none" normalizeH="0" baseline="0" smtClean="0">
                <a:ln>
                  <a:noFill/>
                </a:ln>
                <a:solidFill>
                  <a:schemeClr val="tx1"/>
                </a:solidFill>
                <a:effectLst/>
                <a:latin typeface="Tahoma" panose="020B0604030504040204" pitchFamily="34" charset="0"/>
              </a:endParaRPr>
            </a:p>
          </p:txBody>
        </p:sp>
      </p:grpSp>
      <p:grpSp>
        <p:nvGrpSpPr>
          <p:cNvPr id="9" name="Gruppo 8"/>
          <p:cNvGrpSpPr/>
          <p:nvPr/>
        </p:nvGrpSpPr>
        <p:grpSpPr>
          <a:xfrm>
            <a:off x="64736" y="5533527"/>
            <a:ext cx="9050645" cy="1107197"/>
            <a:chOff x="64736" y="5533527"/>
            <a:chExt cx="9050645" cy="1107197"/>
          </a:xfrm>
        </p:grpSpPr>
        <p:sp>
          <p:nvSpPr>
            <p:cNvPr id="12" name="Rectangle 12"/>
            <p:cNvSpPr>
              <a:spLocks noChangeArrowheads="1"/>
            </p:cNvSpPr>
            <p:nvPr/>
          </p:nvSpPr>
          <p:spPr bwMode="auto">
            <a:xfrm>
              <a:off x="2384686" y="5533527"/>
              <a:ext cx="49169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spcBef>
                  <a:spcPct val="0"/>
                </a:spcBef>
                <a:buClrTx/>
                <a:buSzTx/>
                <a:buFontTx/>
                <a:buNone/>
              </a:pPr>
              <a:r>
                <a:rPr lang="en-US" altLang="it-IT" sz="1800" u="sng" dirty="0"/>
                <a:t>https://www.bipm.org/en/measurement-units/</a:t>
              </a:r>
            </a:p>
          </p:txBody>
        </p:sp>
        <p:pic>
          <p:nvPicPr>
            <p:cNvPr id="5" name="Immagine 4"/>
            <p:cNvPicPr>
              <a:picLocks noChangeAspect="1"/>
            </p:cNvPicPr>
            <p:nvPr/>
          </p:nvPicPr>
          <p:blipFill>
            <a:blip r:embed="rId4"/>
            <a:stretch>
              <a:fillRect/>
            </a:stretch>
          </p:blipFill>
          <p:spPr>
            <a:xfrm>
              <a:off x="64736" y="5929524"/>
              <a:ext cx="9050645" cy="711200"/>
            </a:xfrm>
            <a:prstGeom prst="rect">
              <a:avLst/>
            </a:prstGeom>
          </p:spPr>
        </p:pic>
        <p:sp>
          <p:nvSpPr>
            <p:cNvPr id="14" name="Rettangolo 13"/>
            <p:cNvSpPr/>
            <p:nvPr/>
          </p:nvSpPr>
          <p:spPr bwMode="auto">
            <a:xfrm>
              <a:off x="64736" y="5941748"/>
              <a:ext cx="8637830" cy="167390"/>
            </a:xfrm>
            <a:prstGeom prst="rect">
              <a:avLst/>
            </a:prstGeom>
            <a:solidFill>
              <a:srgbClr val="FFFF00">
                <a:alpha val="25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800" b="0" i="0" u="sng" strike="noStrike" cap="none" normalizeH="0" baseline="0" smtClean="0">
                <a:ln>
                  <a:noFill/>
                </a:ln>
                <a:solidFill>
                  <a:schemeClr val="tx1"/>
                </a:solidFill>
                <a:effectLst/>
                <a:latin typeface="Tahoma" panose="020B0604030504040204" pitchFamily="34" charset="0"/>
              </a:endParaRPr>
            </a:p>
          </p:txBody>
        </p:sp>
        <p:sp>
          <p:nvSpPr>
            <p:cNvPr id="15" name="Rettangolo 14"/>
            <p:cNvSpPr/>
            <p:nvPr/>
          </p:nvSpPr>
          <p:spPr bwMode="auto">
            <a:xfrm>
              <a:off x="622738" y="6421451"/>
              <a:ext cx="4501055" cy="215777"/>
            </a:xfrm>
            <a:prstGeom prst="rect">
              <a:avLst/>
            </a:prstGeom>
            <a:solidFill>
              <a:srgbClr val="FFFF00">
                <a:alpha val="25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800" b="0" i="0" u="sng" strike="noStrike" cap="none" normalizeH="0" baseline="0" smtClean="0">
                <a:ln>
                  <a:noFill/>
                </a:ln>
                <a:solidFill>
                  <a:schemeClr val="tx1"/>
                </a:solidFill>
                <a:effectLst/>
                <a:latin typeface="Tahoma" panose="020B0604030504040204" pitchFamily="34" charset="0"/>
              </a:endParaRPr>
            </a:p>
          </p:txBody>
        </p:sp>
      </p:grpSp>
    </p:spTree>
    <p:extLst>
      <p:ext uri="{BB962C8B-B14F-4D97-AF65-F5344CB8AC3E}">
        <p14:creationId xmlns:p14="http://schemas.microsoft.com/office/powerpoint/2010/main" val="583677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p:cNvSpPr>
            <a:spLocks noGrp="1"/>
          </p:cNvSpPr>
          <p:nvPr>
            <p:ph type="ftr" sz="quarter" idx="10"/>
          </p:nvPr>
        </p:nvSpPr>
        <p:spPr/>
        <p:txBody>
          <a:bodyPr/>
          <a:lstStyle/>
          <a:p>
            <a:pPr>
              <a:defRPr/>
            </a:pPr>
            <a:r>
              <a:rPr lang="it-IT" altLang="it-IT" smtClean="0"/>
              <a:t>Metrologia e Sistema Internazionale</a:t>
            </a:r>
            <a:endParaRPr lang="it-IT" altLang="it-IT"/>
          </a:p>
        </p:txBody>
      </p:sp>
      <p:sp>
        <p:nvSpPr>
          <p:cNvPr id="8" name="Rectangle 2"/>
          <p:cNvSpPr>
            <a:spLocks noChangeArrowheads="1"/>
          </p:cNvSpPr>
          <p:nvPr/>
        </p:nvSpPr>
        <p:spPr bwMode="auto">
          <a:xfrm>
            <a:off x="-222250" y="-56644"/>
            <a:ext cx="9575800" cy="105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2"/>
                </a:solidFill>
                <a:latin typeface="Tahoma" panose="020B0604030504040204" pitchFamily="34" charset="0"/>
              </a:defRPr>
            </a:lvl1pPr>
            <a:lvl2pPr>
              <a:defRPr sz="4400">
                <a:solidFill>
                  <a:schemeClr val="tx2"/>
                </a:solidFill>
                <a:latin typeface="Tahoma" panose="020B0604030504040204" pitchFamily="34" charset="0"/>
              </a:defRPr>
            </a:lvl2pPr>
            <a:lvl3pPr>
              <a:defRPr sz="4400">
                <a:solidFill>
                  <a:schemeClr val="tx2"/>
                </a:solidFill>
                <a:latin typeface="Tahoma" panose="020B0604030504040204" pitchFamily="34" charset="0"/>
              </a:defRPr>
            </a:lvl3pPr>
            <a:lvl4pPr>
              <a:defRPr sz="4400">
                <a:solidFill>
                  <a:schemeClr val="tx2"/>
                </a:solidFill>
                <a:latin typeface="Tahoma" panose="020B0604030504040204" pitchFamily="34" charset="0"/>
              </a:defRPr>
            </a:lvl4pPr>
            <a:lvl5pPr>
              <a:defRPr sz="4400">
                <a:solidFill>
                  <a:schemeClr val="tx2"/>
                </a:solidFill>
                <a:latin typeface="Tahoma" panose="020B0604030504040204" pitchFamily="34" charset="0"/>
              </a:defRPr>
            </a:lvl5pPr>
            <a:lvl6pPr marL="457200" eaLnBrk="0" fontAlgn="base" hangingPunct="0">
              <a:spcBef>
                <a:spcPct val="0"/>
              </a:spcBef>
              <a:spcAft>
                <a:spcPct val="0"/>
              </a:spcAft>
              <a:defRPr sz="4400">
                <a:solidFill>
                  <a:schemeClr val="tx2"/>
                </a:solidFill>
                <a:latin typeface="Tahoma" panose="020B0604030504040204" pitchFamily="34" charset="0"/>
              </a:defRPr>
            </a:lvl6pPr>
            <a:lvl7pPr marL="914400" eaLnBrk="0" fontAlgn="base" hangingPunct="0">
              <a:spcBef>
                <a:spcPct val="0"/>
              </a:spcBef>
              <a:spcAft>
                <a:spcPct val="0"/>
              </a:spcAft>
              <a:defRPr sz="4400">
                <a:solidFill>
                  <a:schemeClr val="tx2"/>
                </a:solidFill>
                <a:latin typeface="Tahoma" panose="020B0604030504040204" pitchFamily="34" charset="0"/>
              </a:defRPr>
            </a:lvl7pPr>
            <a:lvl8pPr marL="1371600" eaLnBrk="0" fontAlgn="base" hangingPunct="0">
              <a:spcBef>
                <a:spcPct val="0"/>
              </a:spcBef>
              <a:spcAft>
                <a:spcPct val="0"/>
              </a:spcAft>
              <a:defRPr sz="4400">
                <a:solidFill>
                  <a:schemeClr val="tx2"/>
                </a:solidFill>
                <a:latin typeface="Tahoma" panose="020B0604030504040204" pitchFamily="34" charset="0"/>
              </a:defRPr>
            </a:lvl8pPr>
            <a:lvl9pPr marL="1828800" eaLnBrk="0" fontAlgn="base" hangingPunct="0">
              <a:spcBef>
                <a:spcPct val="0"/>
              </a:spcBef>
              <a:spcAft>
                <a:spcPct val="0"/>
              </a:spcAft>
              <a:defRPr sz="4400">
                <a:solidFill>
                  <a:schemeClr val="tx2"/>
                </a:solidFill>
                <a:latin typeface="Tahoma" panose="020B0604030504040204" pitchFamily="34" charset="0"/>
              </a:defRPr>
            </a:lvl9pPr>
          </a:lstStyle>
          <a:p>
            <a:pPr algn="ctr" eaLnBrk="1" hangingPunct="1">
              <a:defRPr/>
            </a:pPr>
            <a:r>
              <a:rPr lang="it-IT" altLang="it-IT" sz="4000" dirty="0" smtClean="0">
                <a:solidFill>
                  <a:schemeClr val="tx1"/>
                </a:solidFill>
                <a:effectLst>
                  <a:outerShdw blurRad="38100" dist="38100" dir="2700000" algn="tl">
                    <a:srgbClr val="000000"/>
                  </a:outerShdw>
                </a:effectLst>
                <a:latin typeface="Book Antiqua" panose="02040602050305030304" pitchFamily="18" charset="0"/>
              </a:rPr>
              <a:t>RI-DEFINIZIONE DEL SI (2018-2019)</a:t>
            </a:r>
          </a:p>
        </p:txBody>
      </p:sp>
      <p:sp>
        <p:nvSpPr>
          <p:cNvPr id="13" name="Rectangle 3"/>
          <p:cNvSpPr>
            <a:spLocks noChangeArrowheads="1"/>
          </p:cNvSpPr>
          <p:nvPr/>
        </p:nvSpPr>
        <p:spPr bwMode="auto">
          <a:xfrm>
            <a:off x="82378" y="820244"/>
            <a:ext cx="9119287" cy="110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sz="2400" b="1" dirty="0" smtClean="0">
                <a:solidFill>
                  <a:srgbClr val="FFFF00"/>
                </a:solidFill>
                <a:latin typeface="Book Antiqua" panose="02040602050305030304" pitchFamily="18" charset="0"/>
                <a:sym typeface="Symbol" panose="05050102010706020507" pitchFamily="18" charset="2"/>
              </a:rPr>
              <a:t>L’intero SI è ora</a:t>
            </a:r>
            <a:r>
              <a:rPr lang="it-IT" altLang="it-IT" sz="2400" b="1" baseline="30000" dirty="0" smtClean="0">
                <a:solidFill>
                  <a:srgbClr val="FFFF00"/>
                </a:solidFill>
                <a:latin typeface="Book Antiqua" panose="02040602050305030304" pitchFamily="18" charset="0"/>
                <a:sym typeface="Symbol" panose="05050102010706020507" pitchFamily="18" charset="2"/>
              </a:rPr>
              <a:t>*</a:t>
            </a:r>
            <a:r>
              <a:rPr lang="it-IT" altLang="it-IT" sz="2400" b="1" dirty="0" smtClean="0">
                <a:solidFill>
                  <a:srgbClr val="FFFF00"/>
                </a:solidFill>
                <a:latin typeface="Book Antiqua" panose="02040602050305030304" pitchFamily="18" charset="0"/>
                <a:sym typeface="Symbol" panose="05050102010706020507" pitchFamily="18" charset="2"/>
              </a:rPr>
              <a:t> basato sulla definizione di </a:t>
            </a:r>
            <a:r>
              <a:rPr lang="it-IT" altLang="it-IT" sz="2400" b="1" u="sng" dirty="0" smtClean="0">
                <a:solidFill>
                  <a:srgbClr val="FFFF00"/>
                </a:solidFill>
                <a:latin typeface="Book Antiqua" panose="02040602050305030304" pitchFamily="18" charset="0"/>
                <a:sym typeface="Symbol" panose="05050102010706020507" pitchFamily="18" charset="2"/>
              </a:rPr>
              <a:t>7 costanti di natura</a:t>
            </a:r>
            <a:r>
              <a:rPr lang="it-IT" altLang="it-IT" sz="2400" b="1" dirty="0" smtClean="0">
                <a:solidFill>
                  <a:srgbClr val="FFFF00"/>
                </a:solidFill>
                <a:latin typeface="Book Antiqua" panose="02040602050305030304" pitchFamily="18" charset="0"/>
                <a:sym typeface="Symbol" panose="05050102010706020507" pitchFamily="18" charset="2"/>
              </a:rPr>
              <a:t>, per le quali sono stabiliti </a:t>
            </a:r>
            <a:r>
              <a:rPr lang="it-IT" altLang="it-IT" sz="2400" b="1" u="sng" dirty="0" smtClean="0">
                <a:solidFill>
                  <a:srgbClr val="FFFF00"/>
                </a:solidFill>
                <a:latin typeface="Book Antiqua" panose="02040602050305030304" pitchFamily="18" charset="0"/>
                <a:sym typeface="Symbol" panose="05050102010706020507" pitchFamily="18" charset="2"/>
              </a:rPr>
              <a:t>valori numerici ‘’esatti’’</a:t>
            </a:r>
            <a:r>
              <a:rPr lang="it-IT" altLang="it-IT" sz="2400" b="1" dirty="0" smtClean="0">
                <a:solidFill>
                  <a:srgbClr val="FFFF00"/>
                </a:solidFill>
                <a:latin typeface="Book Antiqua" panose="02040602050305030304" pitchFamily="18" charset="0"/>
                <a:sym typeface="Symbol" panose="05050102010706020507" pitchFamily="18" charset="2"/>
              </a:rPr>
              <a:t> </a:t>
            </a:r>
            <a:br>
              <a:rPr lang="it-IT" altLang="it-IT" sz="2400" b="1" dirty="0" smtClean="0">
                <a:solidFill>
                  <a:srgbClr val="FFFF00"/>
                </a:solidFill>
                <a:latin typeface="Book Antiqua" panose="02040602050305030304" pitchFamily="18" charset="0"/>
                <a:sym typeface="Symbol" panose="05050102010706020507" pitchFamily="18" charset="2"/>
              </a:rPr>
            </a:br>
            <a:r>
              <a:rPr lang="it-IT" altLang="it-IT" sz="2400" b="1" dirty="0" smtClean="0">
                <a:solidFill>
                  <a:srgbClr val="FFFF00"/>
                </a:solidFill>
                <a:latin typeface="Book Antiqua" panose="02040602050305030304" pitchFamily="18" charset="0"/>
                <a:sym typeface="Symbol" panose="05050102010706020507" pitchFamily="18" charset="2"/>
              </a:rPr>
              <a:t>esprimendo le costanti </a:t>
            </a:r>
            <a:r>
              <a:rPr lang="it-IT" altLang="it-IT" sz="2400" b="1" u="sng" dirty="0" smtClean="0">
                <a:solidFill>
                  <a:srgbClr val="FFFF00"/>
                </a:solidFill>
                <a:latin typeface="Book Antiqua" panose="02040602050305030304" pitchFamily="18" charset="0"/>
                <a:sym typeface="Symbol" panose="05050102010706020507" pitchFamily="18" charset="2"/>
              </a:rPr>
              <a:t>nelle corrette unità di misura SI</a:t>
            </a:r>
            <a:endParaRPr lang="it-IT" altLang="it-IT" sz="2400" dirty="0" smtClean="0">
              <a:latin typeface="Book Antiqua" panose="02040602050305030304" pitchFamily="18" charset="0"/>
              <a:sym typeface="Symbol" panose="05050102010706020507" pitchFamily="18" charset="2"/>
            </a:endParaRPr>
          </a:p>
        </p:txBody>
      </p:sp>
      <p:sp>
        <p:nvSpPr>
          <p:cNvPr id="9" name="Rectangle 3"/>
          <p:cNvSpPr>
            <a:spLocks noChangeArrowheads="1"/>
          </p:cNvSpPr>
          <p:nvPr/>
        </p:nvSpPr>
        <p:spPr bwMode="auto">
          <a:xfrm>
            <a:off x="232568" y="5219537"/>
            <a:ext cx="8751887" cy="1520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sz="2400" b="1" dirty="0" smtClean="0">
                <a:solidFill>
                  <a:srgbClr val="FFFF00"/>
                </a:solidFill>
                <a:latin typeface="Book Antiqua" panose="02040602050305030304" pitchFamily="18" charset="0"/>
                <a:sym typeface="Symbol" panose="05050102010706020507" pitchFamily="18" charset="2"/>
              </a:rPr>
              <a:t>Da</a:t>
            </a:r>
            <a:r>
              <a:rPr lang="it-IT" altLang="it-IT" sz="2400" b="1" dirty="0" smtClean="0">
                <a:latin typeface="Book Antiqua" panose="02040602050305030304" pitchFamily="18" charset="0"/>
                <a:sym typeface="Symbol" panose="05050102010706020507" pitchFamily="18" charset="2"/>
              </a:rPr>
              <a:t>i valori e unità delle costanti fondanti/definenti dell’SI</a:t>
            </a:r>
            <a:r>
              <a:rPr lang="it-IT" altLang="it-IT" sz="2400" b="1" dirty="0" smtClean="0">
                <a:solidFill>
                  <a:srgbClr val="FFFF00"/>
                </a:solidFill>
                <a:latin typeface="Book Antiqua" panose="02040602050305030304" pitchFamily="18" charset="0"/>
                <a:sym typeface="Symbol" panose="05050102010706020507" pitchFamily="18" charset="2"/>
              </a:rPr>
              <a:t> </a:t>
            </a:r>
            <a:br>
              <a:rPr lang="it-IT" altLang="it-IT" sz="2400" b="1" dirty="0" smtClean="0">
                <a:solidFill>
                  <a:srgbClr val="FFFF00"/>
                </a:solidFill>
                <a:latin typeface="Book Antiqua" panose="02040602050305030304" pitchFamily="18" charset="0"/>
                <a:sym typeface="Symbol" panose="05050102010706020507" pitchFamily="18" charset="2"/>
              </a:rPr>
            </a:br>
            <a:r>
              <a:rPr lang="it-IT" altLang="it-IT" sz="2400" b="1" dirty="0" smtClean="0">
                <a:solidFill>
                  <a:srgbClr val="FFFF00"/>
                </a:solidFill>
                <a:latin typeface="Book Antiqua" panose="02040602050305030304" pitchFamily="18" charset="0"/>
                <a:sym typeface="Symbol" panose="05050102010706020507" pitchFamily="18" charset="2"/>
              </a:rPr>
              <a:t>(</a:t>
            </a:r>
            <a:r>
              <a:rPr lang="it-IT" altLang="it-IT" sz="2400" b="1" i="1" dirty="0" smtClean="0">
                <a:solidFill>
                  <a:srgbClr val="FFFF00"/>
                </a:solidFill>
                <a:latin typeface="Book Antiqua" panose="02040602050305030304" pitchFamily="18" charset="0"/>
                <a:sym typeface="Symbol" panose="05050102010706020507" pitchFamily="18" charset="2"/>
              </a:rPr>
              <a:t></a:t>
            </a:r>
            <a:r>
              <a:rPr lang="it-IT" altLang="it-IT" sz="2400" b="1" baseline="-25000" dirty="0" smtClean="0">
                <a:solidFill>
                  <a:srgbClr val="FFFF00"/>
                </a:solidFill>
                <a:latin typeface="Book Antiqua" panose="02040602050305030304" pitchFamily="18" charset="0"/>
                <a:sym typeface="Symbol" panose="05050102010706020507" pitchFamily="18" charset="2"/>
              </a:rPr>
              <a:t>Cs</a:t>
            </a:r>
            <a:r>
              <a:rPr lang="it-IT" altLang="it-IT" sz="2400" b="1" dirty="0" smtClean="0">
                <a:solidFill>
                  <a:srgbClr val="FFFF00"/>
                </a:solidFill>
                <a:latin typeface="Book Antiqua" panose="02040602050305030304" pitchFamily="18" charset="0"/>
                <a:sym typeface="Symbol" panose="05050102010706020507" pitchFamily="18" charset="2"/>
              </a:rPr>
              <a:t>, </a:t>
            </a:r>
            <a:r>
              <a:rPr lang="it-IT" altLang="it-IT" sz="2400" b="1" i="1" dirty="0" smtClean="0">
                <a:solidFill>
                  <a:srgbClr val="FFFF00"/>
                </a:solidFill>
                <a:latin typeface="Book Antiqua" panose="02040602050305030304" pitchFamily="18" charset="0"/>
                <a:sym typeface="Symbol" panose="05050102010706020507" pitchFamily="18" charset="2"/>
              </a:rPr>
              <a:t>c</a:t>
            </a:r>
            <a:r>
              <a:rPr lang="it-IT" altLang="it-IT" sz="2400" b="1" dirty="0" smtClean="0">
                <a:solidFill>
                  <a:srgbClr val="FFFF00"/>
                </a:solidFill>
                <a:latin typeface="Book Antiqua" panose="02040602050305030304" pitchFamily="18" charset="0"/>
                <a:sym typeface="Symbol" panose="05050102010706020507" pitchFamily="18" charset="2"/>
              </a:rPr>
              <a:t>, </a:t>
            </a:r>
            <a:r>
              <a:rPr lang="it-IT" altLang="it-IT" sz="2400" b="1" i="1" dirty="0" smtClean="0">
                <a:solidFill>
                  <a:srgbClr val="FFFF00"/>
                </a:solidFill>
                <a:latin typeface="Book Antiqua" panose="02040602050305030304" pitchFamily="18" charset="0"/>
                <a:sym typeface="Symbol" panose="05050102010706020507" pitchFamily="18" charset="2"/>
              </a:rPr>
              <a:t>h</a:t>
            </a:r>
            <a:r>
              <a:rPr lang="it-IT" altLang="it-IT" sz="2400" b="1" dirty="0" smtClean="0">
                <a:solidFill>
                  <a:srgbClr val="FFFF00"/>
                </a:solidFill>
                <a:latin typeface="Book Antiqua" panose="02040602050305030304" pitchFamily="18" charset="0"/>
                <a:sym typeface="Symbol" panose="05050102010706020507" pitchFamily="18" charset="2"/>
              </a:rPr>
              <a:t>, </a:t>
            </a:r>
            <a:r>
              <a:rPr lang="it-IT" altLang="it-IT" sz="2400" b="1" i="1" dirty="0" smtClean="0">
                <a:solidFill>
                  <a:srgbClr val="FFFF00"/>
                </a:solidFill>
                <a:latin typeface="Book Antiqua" panose="02040602050305030304" pitchFamily="18" charset="0"/>
                <a:sym typeface="Symbol" panose="05050102010706020507" pitchFamily="18" charset="2"/>
              </a:rPr>
              <a:t>e</a:t>
            </a:r>
            <a:r>
              <a:rPr lang="it-IT" altLang="it-IT" sz="2400" b="1" dirty="0" smtClean="0">
                <a:solidFill>
                  <a:srgbClr val="FFFF00"/>
                </a:solidFill>
                <a:latin typeface="Book Antiqua" panose="02040602050305030304" pitchFamily="18" charset="0"/>
                <a:sym typeface="Symbol" panose="05050102010706020507" pitchFamily="18" charset="2"/>
              </a:rPr>
              <a:t>, </a:t>
            </a:r>
            <a:r>
              <a:rPr lang="it-IT" altLang="it-IT" sz="2400" b="1" i="1" dirty="0" smtClean="0">
                <a:solidFill>
                  <a:srgbClr val="FFFF00"/>
                </a:solidFill>
                <a:latin typeface="Book Antiqua" panose="02040602050305030304" pitchFamily="18" charset="0"/>
                <a:sym typeface="Symbol" panose="05050102010706020507" pitchFamily="18" charset="2"/>
              </a:rPr>
              <a:t>k</a:t>
            </a:r>
            <a:r>
              <a:rPr lang="it-IT" altLang="it-IT" sz="2400" b="1" dirty="0" smtClean="0">
                <a:solidFill>
                  <a:srgbClr val="FFFF00"/>
                </a:solidFill>
                <a:latin typeface="Book Antiqua" panose="02040602050305030304" pitchFamily="18" charset="0"/>
                <a:sym typeface="Symbol" panose="05050102010706020507" pitchFamily="18" charset="2"/>
              </a:rPr>
              <a:t>, </a:t>
            </a:r>
            <a:r>
              <a:rPr lang="it-IT" altLang="it-IT" sz="2400" b="1" i="1" dirty="0" smtClean="0">
                <a:solidFill>
                  <a:srgbClr val="FFFF00"/>
                </a:solidFill>
                <a:latin typeface="Book Antiqua" panose="02040602050305030304" pitchFamily="18" charset="0"/>
                <a:sym typeface="Symbol" panose="05050102010706020507" pitchFamily="18" charset="2"/>
              </a:rPr>
              <a:t>N</a:t>
            </a:r>
            <a:r>
              <a:rPr lang="it-IT" altLang="it-IT" sz="2400" b="1" baseline="-25000" dirty="0" smtClean="0">
                <a:solidFill>
                  <a:srgbClr val="FFFF00"/>
                </a:solidFill>
                <a:latin typeface="Book Antiqua" panose="02040602050305030304" pitchFamily="18" charset="0"/>
                <a:sym typeface="Symbol" panose="05050102010706020507" pitchFamily="18" charset="2"/>
              </a:rPr>
              <a:t>A</a:t>
            </a:r>
            <a:r>
              <a:rPr lang="it-IT" altLang="it-IT" sz="2400" b="1" dirty="0" smtClean="0">
                <a:solidFill>
                  <a:srgbClr val="FFFF00"/>
                </a:solidFill>
                <a:latin typeface="Book Antiqua" panose="02040602050305030304" pitchFamily="18" charset="0"/>
                <a:sym typeface="Symbol" panose="05050102010706020507" pitchFamily="18" charset="2"/>
              </a:rPr>
              <a:t>, </a:t>
            </a:r>
            <a:r>
              <a:rPr lang="it-IT" altLang="it-IT" sz="2400" b="1" i="1" dirty="0" err="1" smtClean="0">
                <a:solidFill>
                  <a:srgbClr val="FFFF00"/>
                </a:solidFill>
                <a:latin typeface="Book Antiqua" panose="02040602050305030304" pitchFamily="18" charset="0"/>
                <a:sym typeface="Symbol" panose="05050102010706020507" pitchFamily="18" charset="2"/>
              </a:rPr>
              <a:t>K</a:t>
            </a:r>
            <a:r>
              <a:rPr lang="it-IT" altLang="it-IT" sz="2400" b="1" baseline="-25000" dirty="0" err="1" smtClean="0">
                <a:solidFill>
                  <a:srgbClr val="FFFF00"/>
                </a:solidFill>
                <a:latin typeface="Book Antiqua" panose="02040602050305030304" pitchFamily="18" charset="0"/>
                <a:sym typeface="Symbol" panose="05050102010706020507" pitchFamily="18" charset="2"/>
              </a:rPr>
              <a:t>cd</a:t>
            </a:r>
            <a:r>
              <a:rPr lang="it-IT" altLang="it-IT" sz="2400" b="1" dirty="0" smtClean="0">
                <a:solidFill>
                  <a:srgbClr val="FFFF00"/>
                </a:solidFill>
                <a:latin typeface="Book Antiqua" panose="02040602050305030304" pitchFamily="18" charset="0"/>
                <a:sym typeface="Symbol" panose="05050102010706020507" pitchFamily="18" charset="2"/>
              </a:rPr>
              <a:t>) </a:t>
            </a:r>
            <a:r>
              <a:rPr lang="it-IT" altLang="it-IT" sz="2400" b="1" dirty="0" smtClean="0">
                <a:latin typeface="Book Antiqua" panose="02040602050305030304" pitchFamily="18" charset="0"/>
                <a:sym typeface="Symbol" panose="05050102010706020507" pitchFamily="18" charset="2"/>
              </a:rPr>
              <a:t>è ora possibile </a:t>
            </a:r>
            <a:r>
              <a:rPr lang="it-IT" altLang="it-IT" sz="2400" b="1" dirty="0" smtClean="0">
                <a:solidFill>
                  <a:srgbClr val="FFFF00"/>
                </a:solidFill>
                <a:latin typeface="Book Antiqua" panose="02040602050305030304" pitchFamily="18" charset="0"/>
                <a:sym typeface="Symbol" panose="05050102010706020507" pitchFamily="18" charset="2"/>
              </a:rPr>
              <a:t>definire e ricavare </a:t>
            </a:r>
            <a:br>
              <a:rPr lang="it-IT" altLang="it-IT" sz="2400" b="1" dirty="0" smtClean="0">
                <a:solidFill>
                  <a:srgbClr val="FFFF00"/>
                </a:solidFill>
                <a:latin typeface="Book Antiqua" panose="02040602050305030304" pitchFamily="18" charset="0"/>
                <a:sym typeface="Symbol" panose="05050102010706020507" pitchFamily="18" charset="2"/>
              </a:rPr>
            </a:br>
            <a:r>
              <a:rPr lang="it-IT" altLang="it-IT" sz="2400" b="1" dirty="0" smtClean="0">
                <a:solidFill>
                  <a:srgbClr val="FFFF00"/>
                </a:solidFill>
                <a:latin typeface="Book Antiqua" panose="02040602050305030304" pitchFamily="18" charset="0"/>
                <a:sym typeface="Symbol" panose="05050102010706020507" pitchFamily="18" charset="2"/>
              </a:rPr>
              <a:t>le 7 unità di misura principali dell’SI (s, m, kg, A, K, </a:t>
            </a:r>
            <a:r>
              <a:rPr lang="it-IT" altLang="it-IT" sz="2400" b="1" dirty="0" err="1" smtClean="0">
                <a:solidFill>
                  <a:srgbClr val="FFFF00"/>
                </a:solidFill>
                <a:latin typeface="Book Antiqua" panose="02040602050305030304" pitchFamily="18" charset="0"/>
                <a:sym typeface="Symbol" panose="05050102010706020507" pitchFamily="18" charset="2"/>
              </a:rPr>
              <a:t>mol</a:t>
            </a:r>
            <a:r>
              <a:rPr lang="it-IT" altLang="it-IT" sz="2400" b="1" dirty="0" smtClean="0">
                <a:solidFill>
                  <a:srgbClr val="FFFF00"/>
                </a:solidFill>
                <a:latin typeface="Book Antiqua" panose="02040602050305030304" pitchFamily="18" charset="0"/>
                <a:sym typeface="Symbol" panose="05050102010706020507" pitchFamily="18" charset="2"/>
              </a:rPr>
              <a:t>, cd) </a:t>
            </a:r>
            <a:r>
              <a:rPr lang="it-IT" altLang="it-IT" sz="2400" b="1" dirty="0" smtClean="0">
                <a:latin typeface="Book Antiqua" panose="02040602050305030304" pitchFamily="18" charset="0"/>
                <a:sym typeface="Symbol" panose="05050102010706020507" pitchFamily="18" charset="2"/>
              </a:rPr>
              <a:t>e da esse tutte le rimanenti unità di misura secondarie</a:t>
            </a:r>
            <a:endParaRPr lang="it-IT" altLang="it-IT" sz="2400" dirty="0" smtClean="0">
              <a:latin typeface="Book Antiqua" panose="02040602050305030304" pitchFamily="18" charset="0"/>
              <a:sym typeface="Symbol" panose="05050102010706020507" pitchFamily="18" charset="2"/>
            </a:endParaRPr>
          </a:p>
        </p:txBody>
      </p:sp>
      <p:pic>
        <p:nvPicPr>
          <p:cNvPr id="2" name="Immagine 1"/>
          <p:cNvPicPr>
            <a:picLocks noChangeAspect="1"/>
          </p:cNvPicPr>
          <p:nvPr/>
        </p:nvPicPr>
        <p:blipFill>
          <a:blip r:embed="rId2"/>
          <a:stretch>
            <a:fillRect/>
          </a:stretch>
        </p:blipFill>
        <p:spPr>
          <a:xfrm>
            <a:off x="2803343" y="2346503"/>
            <a:ext cx="2255457" cy="2241375"/>
          </a:xfrm>
          <a:prstGeom prst="rect">
            <a:avLst/>
          </a:prstGeom>
        </p:spPr>
      </p:pic>
      <p:pic>
        <p:nvPicPr>
          <p:cNvPr id="3" name="Immagine 2"/>
          <p:cNvPicPr>
            <a:picLocks noChangeAspect="1"/>
          </p:cNvPicPr>
          <p:nvPr/>
        </p:nvPicPr>
        <p:blipFill>
          <a:blip r:embed="rId3"/>
          <a:stretch>
            <a:fillRect/>
          </a:stretch>
        </p:blipFill>
        <p:spPr>
          <a:xfrm>
            <a:off x="181132" y="2357580"/>
            <a:ext cx="2250902" cy="2241374"/>
          </a:xfrm>
          <a:prstGeom prst="rect">
            <a:avLst/>
          </a:prstGeom>
        </p:spPr>
      </p:pic>
      <p:pic>
        <p:nvPicPr>
          <p:cNvPr id="5" name="Immagine 4"/>
          <p:cNvPicPr>
            <a:picLocks noChangeAspect="1"/>
          </p:cNvPicPr>
          <p:nvPr/>
        </p:nvPicPr>
        <p:blipFill>
          <a:blip r:embed="rId4"/>
          <a:stretch>
            <a:fillRect/>
          </a:stretch>
        </p:blipFill>
        <p:spPr>
          <a:xfrm>
            <a:off x="5650007" y="1949296"/>
            <a:ext cx="3261928" cy="3248600"/>
          </a:xfrm>
          <a:prstGeom prst="rect">
            <a:avLst/>
          </a:prstGeom>
        </p:spPr>
      </p:pic>
      <p:sp>
        <p:nvSpPr>
          <p:cNvPr id="6" name="Freccia circolare in su 5"/>
          <p:cNvSpPr/>
          <p:nvPr/>
        </p:nvSpPr>
        <p:spPr bwMode="auto">
          <a:xfrm>
            <a:off x="1241739" y="4675600"/>
            <a:ext cx="2762702" cy="425668"/>
          </a:xfrm>
          <a:prstGeom prst="curved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800" b="0" i="0" u="sng" strike="noStrike" cap="none" normalizeH="0" baseline="0" smtClean="0">
              <a:ln>
                <a:noFill/>
              </a:ln>
              <a:solidFill>
                <a:schemeClr val="tx1"/>
              </a:solidFill>
              <a:effectLst/>
              <a:latin typeface="Tahoma" panose="020B0604030504040204" pitchFamily="34" charset="0"/>
            </a:endParaRPr>
          </a:p>
        </p:txBody>
      </p:sp>
      <p:sp>
        <p:nvSpPr>
          <p:cNvPr id="7" name="Freccia a destra 6"/>
          <p:cNvSpPr/>
          <p:nvPr/>
        </p:nvSpPr>
        <p:spPr bwMode="auto">
          <a:xfrm>
            <a:off x="5225303" y="3069297"/>
            <a:ext cx="258200" cy="96169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800" b="0" i="0" u="sng" strike="noStrike" cap="none" normalizeH="0" baseline="0" smtClean="0">
              <a:ln>
                <a:noFill/>
              </a:ln>
              <a:solidFill>
                <a:schemeClr val="tx1"/>
              </a:solidFill>
              <a:effectLst/>
              <a:latin typeface="Tahoma" panose="020B0604030504040204" pitchFamily="34" charset="0"/>
            </a:endParaRPr>
          </a:p>
        </p:txBody>
      </p:sp>
      <p:sp>
        <p:nvSpPr>
          <p:cNvPr id="11" name="Rectangle 3"/>
          <p:cNvSpPr>
            <a:spLocks noChangeArrowheads="1"/>
          </p:cNvSpPr>
          <p:nvPr/>
        </p:nvSpPr>
        <p:spPr bwMode="auto">
          <a:xfrm>
            <a:off x="82378" y="1943377"/>
            <a:ext cx="4976422" cy="34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sz="1600" b="1" dirty="0" smtClean="0">
                <a:solidFill>
                  <a:srgbClr val="FFFF00"/>
                </a:solidFill>
                <a:latin typeface="Book Antiqua" panose="02040602050305030304" pitchFamily="18" charset="0"/>
                <a:sym typeface="Symbol" panose="05050102010706020507" pitchFamily="18" charset="2"/>
              </a:rPr>
              <a:t>* dal 2019.05.20 Giornata della Misurazione</a:t>
            </a:r>
            <a:endParaRPr lang="it-IT" altLang="it-IT" sz="1600" dirty="0" smtClean="0">
              <a:latin typeface="Book Antiqua" panose="02040602050305030304" pitchFamily="18" charset="0"/>
              <a:sym typeface="Symbol" panose="05050102010706020507" pitchFamily="18" charset="2"/>
            </a:endParaRPr>
          </a:p>
        </p:txBody>
      </p:sp>
      <p:sp>
        <p:nvSpPr>
          <p:cNvPr id="12" name="Rectangle 3"/>
          <p:cNvSpPr>
            <a:spLocks noChangeArrowheads="1"/>
          </p:cNvSpPr>
          <p:nvPr/>
        </p:nvSpPr>
        <p:spPr bwMode="auto">
          <a:xfrm>
            <a:off x="454161" y="4811128"/>
            <a:ext cx="1977873" cy="423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sz="2400" b="1" dirty="0" smtClean="0">
                <a:solidFill>
                  <a:srgbClr val="FF99FF"/>
                </a:solidFill>
                <a:latin typeface="Book Antiqua" panose="02040602050305030304" pitchFamily="18" charset="0"/>
                <a:sym typeface="Symbol" panose="05050102010706020507" pitchFamily="18" charset="2"/>
              </a:rPr>
              <a:t>COSTANTI</a:t>
            </a:r>
            <a:endParaRPr lang="it-IT" altLang="it-IT" sz="2400" dirty="0" smtClean="0">
              <a:solidFill>
                <a:srgbClr val="FF99FF"/>
              </a:solidFill>
              <a:latin typeface="Book Antiqua" panose="02040602050305030304" pitchFamily="18" charset="0"/>
              <a:sym typeface="Symbol" panose="05050102010706020507" pitchFamily="18" charset="2"/>
            </a:endParaRPr>
          </a:p>
        </p:txBody>
      </p:sp>
      <p:sp>
        <p:nvSpPr>
          <p:cNvPr id="14" name="Rectangle 3"/>
          <p:cNvSpPr>
            <a:spLocks noChangeArrowheads="1"/>
          </p:cNvSpPr>
          <p:nvPr/>
        </p:nvSpPr>
        <p:spPr bwMode="auto">
          <a:xfrm>
            <a:off x="3277632" y="4811129"/>
            <a:ext cx="1453618" cy="423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sz="2400" b="1" dirty="0" smtClean="0">
                <a:solidFill>
                  <a:srgbClr val="FF99FF"/>
                </a:solidFill>
                <a:latin typeface="Book Antiqua" panose="02040602050305030304" pitchFamily="18" charset="0"/>
                <a:sym typeface="Symbol" panose="05050102010706020507" pitchFamily="18" charset="2"/>
              </a:rPr>
              <a:t>UNITA’</a:t>
            </a:r>
            <a:endParaRPr lang="it-IT" altLang="it-IT" sz="2400" dirty="0" smtClean="0">
              <a:solidFill>
                <a:srgbClr val="FF99FF"/>
              </a:solidFill>
              <a:latin typeface="Book Antiqua" panose="02040602050305030304" pitchFamily="18" charset="0"/>
              <a:sym typeface="Symbol" panose="05050102010706020507" pitchFamily="18" charset="2"/>
            </a:endParaRPr>
          </a:p>
        </p:txBody>
      </p:sp>
    </p:spTree>
    <p:extLst>
      <p:ext uri="{BB962C8B-B14F-4D97-AF65-F5344CB8AC3E}">
        <p14:creationId xmlns:p14="http://schemas.microsoft.com/office/powerpoint/2010/main" val="1412582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2000"/>
                                        <p:tgtEl>
                                          <p:spTgt spid="5"/>
                                        </p:tgtEl>
                                      </p:cBhvr>
                                    </p:animEffect>
                                    <p:anim calcmode="lin" valueType="num">
                                      <p:cBhvr>
                                        <p:cTn id="25" dur="2000" fill="hold"/>
                                        <p:tgtEl>
                                          <p:spTgt spid="5"/>
                                        </p:tgtEl>
                                        <p:attrNameLst>
                                          <p:attrName>ppt_w</p:attrName>
                                        </p:attrNameLst>
                                      </p:cBhvr>
                                      <p:tavLst>
                                        <p:tav tm="0" fmla="#ppt_w*sin(2.5*pi*$)">
                                          <p:val>
                                            <p:fltVal val="0"/>
                                          </p:val>
                                        </p:tav>
                                        <p:tav tm="100000">
                                          <p:val>
                                            <p:fltVal val="1"/>
                                          </p:val>
                                        </p:tav>
                                      </p:tavLst>
                                    </p:anim>
                                    <p:anim calcmode="lin" valueType="num">
                                      <p:cBhvr>
                                        <p:cTn id="26"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animBg="1"/>
      <p:bldP spid="7" grpId="0" animBg="1"/>
      <p:bldP spid="1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p:cNvSpPr>
            <a:spLocks noGrp="1"/>
          </p:cNvSpPr>
          <p:nvPr>
            <p:ph type="ftr" sz="quarter" idx="10"/>
          </p:nvPr>
        </p:nvSpPr>
        <p:spPr/>
        <p:txBody>
          <a:bodyPr/>
          <a:lstStyle/>
          <a:p>
            <a:pPr>
              <a:defRPr/>
            </a:pPr>
            <a:r>
              <a:rPr lang="it-IT" altLang="it-IT" smtClean="0"/>
              <a:t>Metrologia e Sistema Internazionale</a:t>
            </a:r>
            <a:endParaRPr lang="it-IT" altLang="it-IT"/>
          </a:p>
        </p:txBody>
      </p:sp>
      <p:sp>
        <p:nvSpPr>
          <p:cNvPr id="6" name="Rectangle 3"/>
          <p:cNvSpPr>
            <a:spLocks noChangeArrowheads="1"/>
          </p:cNvSpPr>
          <p:nvPr/>
        </p:nvSpPr>
        <p:spPr bwMode="auto">
          <a:xfrm>
            <a:off x="0" y="15430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sp>
        <p:nvSpPr>
          <p:cNvPr id="7" name="AutoShape 4" descr="Risultati immagini per avogadro project"/>
          <p:cNvSpPr>
            <a:spLocks noChangeAspect="1" noChangeArrowheads="1"/>
          </p:cNvSpPr>
          <p:nvPr/>
        </p:nvSpPr>
        <p:spPr bwMode="auto">
          <a:xfrm>
            <a:off x="4076700" y="3089275"/>
            <a:ext cx="990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sp>
        <p:nvSpPr>
          <p:cNvPr id="8" name="Rectangle 2"/>
          <p:cNvSpPr>
            <a:spLocks noChangeArrowheads="1"/>
          </p:cNvSpPr>
          <p:nvPr/>
        </p:nvSpPr>
        <p:spPr bwMode="auto">
          <a:xfrm>
            <a:off x="-222250" y="0"/>
            <a:ext cx="9575800" cy="105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2"/>
                </a:solidFill>
                <a:latin typeface="Tahoma" panose="020B0604030504040204" pitchFamily="34" charset="0"/>
              </a:defRPr>
            </a:lvl1pPr>
            <a:lvl2pPr>
              <a:defRPr sz="4400">
                <a:solidFill>
                  <a:schemeClr val="tx2"/>
                </a:solidFill>
                <a:latin typeface="Tahoma" panose="020B0604030504040204" pitchFamily="34" charset="0"/>
              </a:defRPr>
            </a:lvl2pPr>
            <a:lvl3pPr>
              <a:defRPr sz="4400">
                <a:solidFill>
                  <a:schemeClr val="tx2"/>
                </a:solidFill>
                <a:latin typeface="Tahoma" panose="020B0604030504040204" pitchFamily="34" charset="0"/>
              </a:defRPr>
            </a:lvl3pPr>
            <a:lvl4pPr>
              <a:defRPr sz="4400">
                <a:solidFill>
                  <a:schemeClr val="tx2"/>
                </a:solidFill>
                <a:latin typeface="Tahoma" panose="020B0604030504040204" pitchFamily="34" charset="0"/>
              </a:defRPr>
            </a:lvl4pPr>
            <a:lvl5pPr>
              <a:defRPr sz="4400">
                <a:solidFill>
                  <a:schemeClr val="tx2"/>
                </a:solidFill>
                <a:latin typeface="Tahoma" panose="020B0604030504040204" pitchFamily="34" charset="0"/>
              </a:defRPr>
            </a:lvl5pPr>
            <a:lvl6pPr marL="457200" eaLnBrk="0" fontAlgn="base" hangingPunct="0">
              <a:spcBef>
                <a:spcPct val="0"/>
              </a:spcBef>
              <a:spcAft>
                <a:spcPct val="0"/>
              </a:spcAft>
              <a:defRPr sz="4400">
                <a:solidFill>
                  <a:schemeClr val="tx2"/>
                </a:solidFill>
                <a:latin typeface="Tahoma" panose="020B0604030504040204" pitchFamily="34" charset="0"/>
              </a:defRPr>
            </a:lvl6pPr>
            <a:lvl7pPr marL="914400" eaLnBrk="0" fontAlgn="base" hangingPunct="0">
              <a:spcBef>
                <a:spcPct val="0"/>
              </a:spcBef>
              <a:spcAft>
                <a:spcPct val="0"/>
              </a:spcAft>
              <a:defRPr sz="4400">
                <a:solidFill>
                  <a:schemeClr val="tx2"/>
                </a:solidFill>
                <a:latin typeface="Tahoma" panose="020B0604030504040204" pitchFamily="34" charset="0"/>
              </a:defRPr>
            </a:lvl7pPr>
            <a:lvl8pPr marL="1371600" eaLnBrk="0" fontAlgn="base" hangingPunct="0">
              <a:spcBef>
                <a:spcPct val="0"/>
              </a:spcBef>
              <a:spcAft>
                <a:spcPct val="0"/>
              </a:spcAft>
              <a:defRPr sz="4400">
                <a:solidFill>
                  <a:schemeClr val="tx2"/>
                </a:solidFill>
                <a:latin typeface="Tahoma" panose="020B0604030504040204" pitchFamily="34" charset="0"/>
              </a:defRPr>
            </a:lvl8pPr>
            <a:lvl9pPr marL="1828800" eaLnBrk="0" fontAlgn="base" hangingPunct="0">
              <a:spcBef>
                <a:spcPct val="0"/>
              </a:spcBef>
              <a:spcAft>
                <a:spcPct val="0"/>
              </a:spcAft>
              <a:defRPr sz="4400">
                <a:solidFill>
                  <a:schemeClr val="tx2"/>
                </a:solidFill>
                <a:latin typeface="Tahoma" panose="020B0604030504040204" pitchFamily="34" charset="0"/>
              </a:defRPr>
            </a:lvl9pPr>
          </a:lstStyle>
          <a:p>
            <a:pPr algn="ctr" eaLnBrk="1" hangingPunct="1">
              <a:defRPr/>
            </a:pPr>
            <a:r>
              <a:rPr lang="it-IT" altLang="it-IT" sz="4000" dirty="0" smtClean="0">
                <a:solidFill>
                  <a:schemeClr val="tx1"/>
                </a:solidFill>
                <a:effectLst>
                  <a:outerShdw blurRad="38100" dist="38100" dir="2700000" algn="tl">
                    <a:srgbClr val="000000"/>
                  </a:outerShdw>
                </a:effectLst>
                <a:latin typeface="Book Antiqua" panose="02040602050305030304" pitchFamily="18" charset="0"/>
              </a:rPr>
              <a:t>LE 7 COSTANTI DEFINENTI</a:t>
            </a:r>
          </a:p>
        </p:txBody>
      </p:sp>
      <p:sp>
        <p:nvSpPr>
          <p:cNvPr id="10" name="AutoShape 14" descr="Units and defining constants of the new SI."/>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spcBef>
                <a:spcPct val="0"/>
              </a:spcBef>
              <a:buClrTx/>
              <a:buSzTx/>
              <a:buFontTx/>
              <a:buNone/>
            </a:pPr>
            <a:endParaRPr lang="it-IT" altLang="it-IT" sz="1800"/>
          </a:p>
        </p:txBody>
      </p:sp>
      <p:sp>
        <p:nvSpPr>
          <p:cNvPr id="11" name="Rectangle 3"/>
          <p:cNvSpPr>
            <a:spLocks noChangeArrowheads="1"/>
          </p:cNvSpPr>
          <p:nvPr/>
        </p:nvSpPr>
        <p:spPr bwMode="auto">
          <a:xfrm>
            <a:off x="140948" y="930438"/>
            <a:ext cx="8820806" cy="1413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sz="2400" dirty="0" smtClean="0">
                <a:latin typeface="Book Antiqua" panose="02040602050305030304" pitchFamily="18" charset="0"/>
                <a:sym typeface="Symbol" panose="05050102010706020507" pitchFamily="18" charset="2"/>
              </a:rPr>
              <a:t>Fissando il valore numerico esatto delle 7 costanti definenti l’SI, anche le </a:t>
            </a:r>
            <a:r>
              <a:rPr lang="it-IT" altLang="it-IT" sz="2400" dirty="0" smtClean="0">
                <a:solidFill>
                  <a:srgbClr val="FFFF00"/>
                </a:solidFill>
                <a:latin typeface="Book Antiqua" panose="02040602050305030304" pitchFamily="18" charset="0"/>
                <a:sym typeface="Symbol" panose="05050102010706020507" pitchFamily="18" charset="2"/>
              </a:rPr>
              <a:t>unità corrispondenti rimangono esattamente definite: </a:t>
            </a:r>
            <a:r>
              <a:rPr lang="it-IT" altLang="it-IT" sz="2400" dirty="0">
                <a:solidFill>
                  <a:srgbClr val="FFFF00"/>
                </a:solidFill>
                <a:latin typeface="Book Antiqua" panose="02040602050305030304" pitchFamily="18" charset="0"/>
                <a:sym typeface="Symbol" panose="05050102010706020507" pitchFamily="18" charset="2"/>
              </a:rPr>
              <a:t/>
            </a:r>
            <a:br>
              <a:rPr lang="it-IT" altLang="it-IT" sz="2400" dirty="0">
                <a:solidFill>
                  <a:srgbClr val="FFFF00"/>
                </a:solidFill>
                <a:latin typeface="Book Antiqua" panose="02040602050305030304" pitchFamily="18" charset="0"/>
                <a:sym typeface="Symbol" panose="05050102010706020507" pitchFamily="18" charset="2"/>
              </a:rPr>
            </a:br>
            <a:r>
              <a:rPr lang="it-IT" altLang="it-IT" sz="2400" i="1" dirty="0" smtClean="0">
                <a:solidFill>
                  <a:srgbClr val="FFFF00"/>
                </a:solidFill>
                <a:latin typeface="Book Antiqua" panose="02040602050305030304" pitchFamily="18" charset="0"/>
                <a:sym typeface="Symbol" panose="05050102010706020507" pitchFamily="18" charset="2"/>
              </a:rPr>
              <a:t>noto il prodotto del valore numerico della costante per la sua unità, allora </a:t>
            </a:r>
            <a:r>
              <a:rPr lang="it-IT" altLang="it-IT" sz="2400" i="1" u="sng" dirty="0" smtClean="0">
                <a:solidFill>
                  <a:srgbClr val="FFFF00"/>
                </a:solidFill>
                <a:latin typeface="Book Antiqua" panose="02040602050305030304" pitchFamily="18" charset="0"/>
                <a:sym typeface="Symbol" panose="05050102010706020507" pitchFamily="18" charset="2"/>
              </a:rPr>
              <a:t>si può ricavare il valore o scala dell’unità</a:t>
            </a:r>
            <a:endParaRPr lang="it-IT" altLang="it-IT" sz="2400" u="sng" dirty="0" smtClean="0">
              <a:solidFill>
                <a:srgbClr val="FFFF00"/>
              </a:solidFill>
              <a:latin typeface="Book Antiqua" panose="02040602050305030304" pitchFamily="18" charset="0"/>
              <a:sym typeface="Symbol" panose="05050102010706020507" pitchFamily="18" charset="2"/>
            </a:endParaRPr>
          </a:p>
        </p:txBody>
      </p:sp>
      <p:pic>
        <p:nvPicPr>
          <p:cNvPr id="3" name="Immagine 2"/>
          <p:cNvPicPr>
            <a:picLocks noChangeAspect="1"/>
          </p:cNvPicPr>
          <p:nvPr/>
        </p:nvPicPr>
        <p:blipFill>
          <a:blip r:embed="rId2"/>
          <a:stretch>
            <a:fillRect/>
          </a:stretch>
        </p:blipFill>
        <p:spPr>
          <a:xfrm>
            <a:off x="38100" y="4225965"/>
            <a:ext cx="9060663" cy="2114400"/>
          </a:xfrm>
          <a:prstGeom prst="rect">
            <a:avLst/>
          </a:prstGeom>
        </p:spPr>
      </p:pic>
      <p:sp>
        <p:nvSpPr>
          <p:cNvPr id="14" name="Rectangle 3"/>
          <p:cNvSpPr>
            <a:spLocks noChangeArrowheads="1"/>
          </p:cNvSpPr>
          <p:nvPr/>
        </p:nvSpPr>
        <p:spPr bwMode="auto">
          <a:xfrm>
            <a:off x="140948" y="2525439"/>
            <a:ext cx="9065172" cy="1413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sz="2400" dirty="0" smtClean="0">
                <a:latin typeface="Book Antiqua" panose="02040602050305030304" pitchFamily="18" charset="0"/>
                <a:sym typeface="Symbol" panose="05050102010706020507" pitchFamily="18" charset="2"/>
              </a:rPr>
              <a:t>Le 7 costanti sono scelte in modo che </a:t>
            </a:r>
            <a:r>
              <a:rPr lang="it-IT" altLang="it-IT" sz="2400" dirty="0" smtClean="0">
                <a:solidFill>
                  <a:srgbClr val="FFFF00"/>
                </a:solidFill>
                <a:latin typeface="Book Antiqua" panose="02040602050305030304" pitchFamily="18" charset="0"/>
                <a:sym typeface="Symbol" panose="05050102010706020507" pitchFamily="18" charset="2"/>
              </a:rPr>
              <a:t>qualunque unità del SI può essere espressa attraverso una produttoria generalizzata delle costanti definenti</a:t>
            </a:r>
            <a:r>
              <a:rPr lang="it-IT" altLang="it-IT" sz="2400" dirty="0" smtClean="0">
                <a:latin typeface="Book Antiqua" panose="02040602050305030304" pitchFamily="18" charset="0"/>
                <a:sym typeface="Symbol" panose="05050102010706020507" pitchFamily="18" charset="2"/>
              </a:rPr>
              <a:t> (produttoria con esponenti interi… </a:t>
            </a:r>
            <a:r>
              <a:rPr lang="it-IT" altLang="it-IT" sz="1800" dirty="0" smtClean="0">
                <a:latin typeface="Book Antiqua" panose="02040602050305030304" pitchFamily="18" charset="0"/>
                <a:sym typeface="Symbol" panose="05050102010706020507" pitchFamily="18" charset="2"/>
              </a:rPr>
              <a:t>come avveniva per la combinazione delle 7 unità di base per ricavare una unità derivata</a:t>
            </a:r>
            <a:r>
              <a:rPr lang="it-IT" altLang="it-IT" sz="2400" dirty="0" smtClean="0">
                <a:latin typeface="Book Antiqua" panose="02040602050305030304" pitchFamily="18" charset="0"/>
                <a:sym typeface="Symbol" panose="05050102010706020507" pitchFamily="18" charset="2"/>
              </a:rPr>
              <a:t>)</a:t>
            </a:r>
          </a:p>
        </p:txBody>
      </p:sp>
      <p:sp>
        <p:nvSpPr>
          <p:cNvPr id="15" name="Rettangolo 14"/>
          <p:cNvSpPr/>
          <p:nvPr/>
        </p:nvSpPr>
        <p:spPr bwMode="auto">
          <a:xfrm>
            <a:off x="38100" y="4233942"/>
            <a:ext cx="5519245" cy="268444"/>
          </a:xfrm>
          <a:prstGeom prst="rect">
            <a:avLst/>
          </a:prstGeom>
          <a:solidFill>
            <a:srgbClr val="FFFF00">
              <a:alpha val="25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800" b="0" i="0" u="sng" strike="noStrike" cap="none" normalizeH="0" baseline="0" smtClean="0">
              <a:ln>
                <a:noFill/>
              </a:ln>
              <a:solidFill>
                <a:schemeClr val="tx1"/>
              </a:solidFill>
              <a:effectLst/>
              <a:latin typeface="Tahoma" panose="020B0604030504040204" pitchFamily="34" charset="0"/>
            </a:endParaRPr>
          </a:p>
        </p:txBody>
      </p:sp>
      <p:sp>
        <p:nvSpPr>
          <p:cNvPr id="16" name="Rettangolo 15"/>
          <p:cNvSpPr/>
          <p:nvPr/>
        </p:nvSpPr>
        <p:spPr bwMode="auto">
          <a:xfrm>
            <a:off x="298231" y="4597070"/>
            <a:ext cx="8800532" cy="268444"/>
          </a:xfrm>
          <a:prstGeom prst="rect">
            <a:avLst/>
          </a:prstGeom>
          <a:solidFill>
            <a:srgbClr val="FFFF00">
              <a:alpha val="25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800" b="0" i="0" u="sng" strike="noStrike" cap="none" normalizeH="0" baseline="0" smtClean="0">
              <a:ln>
                <a:noFill/>
              </a:ln>
              <a:solidFill>
                <a:schemeClr val="tx1"/>
              </a:solidFill>
              <a:effectLst/>
              <a:latin typeface="Tahoma" panose="020B0604030504040204" pitchFamily="34" charset="0"/>
            </a:endParaRPr>
          </a:p>
        </p:txBody>
      </p:sp>
      <p:sp>
        <p:nvSpPr>
          <p:cNvPr id="17" name="Rettangolo 16"/>
          <p:cNvSpPr/>
          <p:nvPr/>
        </p:nvSpPr>
        <p:spPr bwMode="auto">
          <a:xfrm>
            <a:off x="298231" y="4865514"/>
            <a:ext cx="4121369" cy="268444"/>
          </a:xfrm>
          <a:prstGeom prst="rect">
            <a:avLst/>
          </a:prstGeom>
          <a:solidFill>
            <a:srgbClr val="FFFF00">
              <a:alpha val="25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800" b="0" i="0" u="sng" strike="noStrike" cap="none" normalizeH="0" baseline="0" smtClean="0">
              <a:ln>
                <a:noFill/>
              </a:ln>
              <a:solidFill>
                <a:schemeClr val="tx1"/>
              </a:solidFill>
              <a:effectLst/>
              <a:latin typeface="Tahoma" panose="020B0604030504040204" pitchFamily="34" charset="0"/>
            </a:endParaRPr>
          </a:p>
        </p:txBody>
      </p:sp>
      <p:sp>
        <p:nvSpPr>
          <p:cNvPr id="18" name="Rettangolo 17"/>
          <p:cNvSpPr/>
          <p:nvPr/>
        </p:nvSpPr>
        <p:spPr bwMode="auto">
          <a:xfrm>
            <a:off x="298231" y="5133957"/>
            <a:ext cx="4121369" cy="240075"/>
          </a:xfrm>
          <a:prstGeom prst="rect">
            <a:avLst/>
          </a:prstGeom>
          <a:solidFill>
            <a:srgbClr val="FFFF00">
              <a:alpha val="25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800" b="0" i="0" u="sng" strike="noStrike" cap="none" normalizeH="0" baseline="0" smtClean="0">
              <a:ln>
                <a:noFill/>
              </a:ln>
              <a:solidFill>
                <a:schemeClr val="tx1"/>
              </a:solidFill>
              <a:effectLst/>
              <a:latin typeface="Tahoma" panose="020B0604030504040204" pitchFamily="34" charset="0"/>
            </a:endParaRPr>
          </a:p>
        </p:txBody>
      </p:sp>
      <p:sp>
        <p:nvSpPr>
          <p:cNvPr id="19" name="Rettangolo 18"/>
          <p:cNvSpPr/>
          <p:nvPr/>
        </p:nvSpPr>
        <p:spPr bwMode="auto">
          <a:xfrm>
            <a:off x="298231" y="5373209"/>
            <a:ext cx="4234356" cy="240075"/>
          </a:xfrm>
          <a:prstGeom prst="rect">
            <a:avLst/>
          </a:prstGeom>
          <a:solidFill>
            <a:srgbClr val="FFFF00">
              <a:alpha val="25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800" b="0" i="0" u="sng" strike="noStrike" cap="none" normalizeH="0" baseline="0" smtClean="0">
              <a:ln>
                <a:noFill/>
              </a:ln>
              <a:solidFill>
                <a:schemeClr val="tx1"/>
              </a:solidFill>
              <a:effectLst/>
              <a:latin typeface="Tahoma" panose="020B0604030504040204" pitchFamily="34" charset="0"/>
            </a:endParaRPr>
          </a:p>
        </p:txBody>
      </p:sp>
      <p:sp>
        <p:nvSpPr>
          <p:cNvPr id="20" name="Rettangolo 19"/>
          <p:cNvSpPr/>
          <p:nvPr/>
        </p:nvSpPr>
        <p:spPr bwMode="auto">
          <a:xfrm>
            <a:off x="298231" y="5613283"/>
            <a:ext cx="4121369" cy="207683"/>
          </a:xfrm>
          <a:prstGeom prst="rect">
            <a:avLst/>
          </a:prstGeom>
          <a:solidFill>
            <a:srgbClr val="FFFF00">
              <a:alpha val="25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800" b="0" i="0" u="sng" strike="noStrike" cap="none" normalizeH="0" baseline="0" smtClean="0">
              <a:ln>
                <a:noFill/>
              </a:ln>
              <a:solidFill>
                <a:schemeClr val="tx1"/>
              </a:solidFill>
              <a:effectLst/>
              <a:latin typeface="Tahoma" panose="020B0604030504040204" pitchFamily="34" charset="0"/>
            </a:endParaRPr>
          </a:p>
        </p:txBody>
      </p:sp>
      <p:sp>
        <p:nvSpPr>
          <p:cNvPr id="21" name="Rettangolo 20"/>
          <p:cNvSpPr/>
          <p:nvPr/>
        </p:nvSpPr>
        <p:spPr bwMode="auto">
          <a:xfrm>
            <a:off x="298231" y="5820966"/>
            <a:ext cx="4526182" cy="240075"/>
          </a:xfrm>
          <a:prstGeom prst="rect">
            <a:avLst/>
          </a:prstGeom>
          <a:solidFill>
            <a:srgbClr val="FFFF00">
              <a:alpha val="25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800" b="0" i="0" u="sng" strike="noStrike" cap="none" normalizeH="0" baseline="0" smtClean="0">
              <a:ln>
                <a:noFill/>
              </a:ln>
              <a:solidFill>
                <a:schemeClr val="tx1"/>
              </a:solidFill>
              <a:effectLst/>
              <a:latin typeface="Tahoma" panose="020B0604030504040204" pitchFamily="34" charset="0"/>
            </a:endParaRPr>
          </a:p>
        </p:txBody>
      </p:sp>
      <p:sp>
        <p:nvSpPr>
          <p:cNvPr id="22" name="Rettangolo 21"/>
          <p:cNvSpPr/>
          <p:nvPr/>
        </p:nvSpPr>
        <p:spPr bwMode="auto">
          <a:xfrm>
            <a:off x="298230" y="6061041"/>
            <a:ext cx="7495601" cy="240075"/>
          </a:xfrm>
          <a:prstGeom prst="rect">
            <a:avLst/>
          </a:prstGeom>
          <a:solidFill>
            <a:srgbClr val="FFFF00">
              <a:alpha val="25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800" b="0" i="0" u="sng" strike="noStrike" cap="none" normalizeH="0" baseline="0" smtClean="0">
              <a:ln>
                <a:noFill/>
              </a:ln>
              <a:solidFill>
                <a:schemeClr val="tx1"/>
              </a:solidFill>
              <a:effectLst/>
              <a:latin typeface="Tahoma" panose="020B0604030504040204" pitchFamily="34" charset="0"/>
            </a:endParaRPr>
          </a:p>
        </p:txBody>
      </p:sp>
    </p:spTree>
    <p:extLst>
      <p:ext uri="{BB962C8B-B14F-4D97-AF65-F5344CB8AC3E}">
        <p14:creationId xmlns:p14="http://schemas.microsoft.com/office/powerpoint/2010/main" val="397683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16" grpId="0" animBg="1"/>
      <p:bldP spid="17" grpId="0" animBg="1"/>
      <p:bldP spid="18" grpId="0" animBg="1"/>
      <p:bldP spid="19" grpId="0" animBg="1"/>
      <p:bldP spid="20" grpId="0" animBg="1"/>
      <p:bldP spid="21" grpId="0" animBg="1"/>
      <p:bldP spid="2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p:cNvSpPr>
            <a:spLocks noGrp="1"/>
          </p:cNvSpPr>
          <p:nvPr>
            <p:ph type="ftr" sz="quarter" idx="10"/>
          </p:nvPr>
        </p:nvSpPr>
        <p:spPr/>
        <p:txBody>
          <a:bodyPr/>
          <a:lstStyle/>
          <a:p>
            <a:pPr>
              <a:defRPr/>
            </a:pPr>
            <a:r>
              <a:rPr lang="it-IT" altLang="it-IT" smtClean="0"/>
              <a:t>Metrologia e Sistema Internazionale</a:t>
            </a:r>
            <a:endParaRPr lang="it-IT" altLang="it-IT"/>
          </a:p>
        </p:txBody>
      </p:sp>
      <p:sp>
        <p:nvSpPr>
          <p:cNvPr id="6" name="Rectangle 3"/>
          <p:cNvSpPr>
            <a:spLocks noChangeArrowheads="1"/>
          </p:cNvSpPr>
          <p:nvPr/>
        </p:nvSpPr>
        <p:spPr bwMode="auto">
          <a:xfrm>
            <a:off x="0" y="15430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sp>
        <p:nvSpPr>
          <p:cNvPr id="7" name="AutoShape 4" descr="Risultati immagini per avogadro project"/>
          <p:cNvSpPr>
            <a:spLocks noChangeAspect="1" noChangeArrowheads="1"/>
          </p:cNvSpPr>
          <p:nvPr/>
        </p:nvSpPr>
        <p:spPr bwMode="auto">
          <a:xfrm>
            <a:off x="4076700" y="3089275"/>
            <a:ext cx="990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sp>
        <p:nvSpPr>
          <p:cNvPr id="8" name="Rectangle 2"/>
          <p:cNvSpPr>
            <a:spLocks noChangeArrowheads="1"/>
          </p:cNvSpPr>
          <p:nvPr/>
        </p:nvSpPr>
        <p:spPr bwMode="auto">
          <a:xfrm>
            <a:off x="-222250" y="0"/>
            <a:ext cx="9575800" cy="105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2"/>
                </a:solidFill>
                <a:latin typeface="Tahoma" panose="020B0604030504040204" pitchFamily="34" charset="0"/>
              </a:defRPr>
            </a:lvl1pPr>
            <a:lvl2pPr>
              <a:defRPr sz="4400">
                <a:solidFill>
                  <a:schemeClr val="tx2"/>
                </a:solidFill>
                <a:latin typeface="Tahoma" panose="020B0604030504040204" pitchFamily="34" charset="0"/>
              </a:defRPr>
            </a:lvl2pPr>
            <a:lvl3pPr>
              <a:defRPr sz="4400">
                <a:solidFill>
                  <a:schemeClr val="tx2"/>
                </a:solidFill>
                <a:latin typeface="Tahoma" panose="020B0604030504040204" pitchFamily="34" charset="0"/>
              </a:defRPr>
            </a:lvl3pPr>
            <a:lvl4pPr>
              <a:defRPr sz="4400">
                <a:solidFill>
                  <a:schemeClr val="tx2"/>
                </a:solidFill>
                <a:latin typeface="Tahoma" panose="020B0604030504040204" pitchFamily="34" charset="0"/>
              </a:defRPr>
            </a:lvl4pPr>
            <a:lvl5pPr>
              <a:defRPr sz="4400">
                <a:solidFill>
                  <a:schemeClr val="tx2"/>
                </a:solidFill>
                <a:latin typeface="Tahoma" panose="020B0604030504040204" pitchFamily="34" charset="0"/>
              </a:defRPr>
            </a:lvl5pPr>
            <a:lvl6pPr marL="457200" eaLnBrk="0" fontAlgn="base" hangingPunct="0">
              <a:spcBef>
                <a:spcPct val="0"/>
              </a:spcBef>
              <a:spcAft>
                <a:spcPct val="0"/>
              </a:spcAft>
              <a:defRPr sz="4400">
                <a:solidFill>
                  <a:schemeClr val="tx2"/>
                </a:solidFill>
                <a:latin typeface="Tahoma" panose="020B0604030504040204" pitchFamily="34" charset="0"/>
              </a:defRPr>
            </a:lvl6pPr>
            <a:lvl7pPr marL="914400" eaLnBrk="0" fontAlgn="base" hangingPunct="0">
              <a:spcBef>
                <a:spcPct val="0"/>
              </a:spcBef>
              <a:spcAft>
                <a:spcPct val="0"/>
              </a:spcAft>
              <a:defRPr sz="4400">
                <a:solidFill>
                  <a:schemeClr val="tx2"/>
                </a:solidFill>
                <a:latin typeface="Tahoma" panose="020B0604030504040204" pitchFamily="34" charset="0"/>
              </a:defRPr>
            </a:lvl7pPr>
            <a:lvl8pPr marL="1371600" eaLnBrk="0" fontAlgn="base" hangingPunct="0">
              <a:spcBef>
                <a:spcPct val="0"/>
              </a:spcBef>
              <a:spcAft>
                <a:spcPct val="0"/>
              </a:spcAft>
              <a:defRPr sz="4400">
                <a:solidFill>
                  <a:schemeClr val="tx2"/>
                </a:solidFill>
                <a:latin typeface="Tahoma" panose="020B0604030504040204" pitchFamily="34" charset="0"/>
              </a:defRPr>
            </a:lvl8pPr>
            <a:lvl9pPr marL="1828800" eaLnBrk="0" fontAlgn="base" hangingPunct="0">
              <a:spcBef>
                <a:spcPct val="0"/>
              </a:spcBef>
              <a:spcAft>
                <a:spcPct val="0"/>
              </a:spcAft>
              <a:defRPr sz="4400">
                <a:solidFill>
                  <a:schemeClr val="tx2"/>
                </a:solidFill>
                <a:latin typeface="Tahoma" panose="020B0604030504040204" pitchFamily="34" charset="0"/>
              </a:defRPr>
            </a:lvl9pPr>
          </a:lstStyle>
          <a:p>
            <a:pPr algn="ctr" eaLnBrk="1" hangingPunct="1">
              <a:defRPr/>
            </a:pPr>
            <a:r>
              <a:rPr lang="it-IT" altLang="it-IT" sz="4000" dirty="0" smtClean="0">
                <a:solidFill>
                  <a:schemeClr val="tx1"/>
                </a:solidFill>
                <a:effectLst>
                  <a:outerShdw blurRad="38100" dist="38100" dir="2700000" algn="tl">
                    <a:srgbClr val="000000"/>
                  </a:outerShdw>
                </a:effectLst>
                <a:latin typeface="Book Antiqua" panose="02040602050305030304" pitchFamily="18" charset="0"/>
              </a:rPr>
              <a:t>SECONDO</a:t>
            </a:r>
          </a:p>
        </p:txBody>
      </p:sp>
      <p:sp>
        <p:nvSpPr>
          <p:cNvPr id="10" name="AutoShape 14" descr="Units and defining constants of the new SI."/>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spcBef>
                <a:spcPct val="0"/>
              </a:spcBef>
              <a:buClrTx/>
              <a:buSzTx/>
              <a:buFontTx/>
              <a:buNone/>
            </a:pPr>
            <a:endParaRPr lang="it-IT" altLang="it-IT" sz="1800"/>
          </a:p>
        </p:txBody>
      </p:sp>
      <p:pic>
        <p:nvPicPr>
          <p:cNvPr id="2" name="Immagine 1"/>
          <p:cNvPicPr>
            <a:picLocks noChangeAspect="1"/>
          </p:cNvPicPr>
          <p:nvPr/>
        </p:nvPicPr>
        <p:blipFill>
          <a:blip r:embed="rId2"/>
          <a:stretch>
            <a:fillRect/>
          </a:stretch>
        </p:blipFill>
        <p:spPr>
          <a:xfrm>
            <a:off x="-8849" y="1773272"/>
            <a:ext cx="9144000" cy="3694085"/>
          </a:xfrm>
          <a:prstGeom prst="rect">
            <a:avLst/>
          </a:prstGeom>
        </p:spPr>
      </p:pic>
      <p:sp>
        <p:nvSpPr>
          <p:cNvPr id="3" name="Rettangolo 2"/>
          <p:cNvSpPr/>
          <p:nvPr/>
        </p:nvSpPr>
        <p:spPr bwMode="auto">
          <a:xfrm>
            <a:off x="6416703" y="4277802"/>
            <a:ext cx="174928" cy="29419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800" b="0" i="0" u="sng" strike="noStrike" cap="none" normalizeH="0" baseline="0" smtClean="0">
              <a:ln>
                <a:noFill/>
              </a:ln>
              <a:solidFill>
                <a:schemeClr val="tx1"/>
              </a:solidFill>
              <a:effectLst/>
              <a:latin typeface="Tahoma" panose="020B0604030504040204" pitchFamily="34" charset="0"/>
            </a:endParaRPr>
          </a:p>
        </p:txBody>
      </p:sp>
    </p:spTree>
    <p:extLst>
      <p:ext uri="{BB962C8B-B14F-4D97-AF65-F5344CB8AC3E}">
        <p14:creationId xmlns:p14="http://schemas.microsoft.com/office/powerpoint/2010/main" val="832308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p:cNvSpPr>
            <a:spLocks noGrp="1"/>
          </p:cNvSpPr>
          <p:nvPr>
            <p:ph type="ftr" sz="quarter" idx="10"/>
          </p:nvPr>
        </p:nvSpPr>
        <p:spPr/>
        <p:txBody>
          <a:bodyPr/>
          <a:lstStyle/>
          <a:p>
            <a:pPr>
              <a:defRPr/>
            </a:pPr>
            <a:r>
              <a:rPr lang="it-IT" altLang="it-IT" smtClean="0"/>
              <a:t>Metrologia e Sistema Internazionale</a:t>
            </a:r>
            <a:endParaRPr lang="it-IT" altLang="it-IT"/>
          </a:p>
        </p:txBody>
      </p:sp>
      <p:sp>
        <p:nvSpPr>
          <p:cNvPr id="6" name="Rectangle 3"/>
          <p:cNvSpPr>
            <a:spLocks noChangeArrowheads="1"/>
          </p:cNvSpPr>
          <p:nvPr/>
        </p:nvSpPr>
        <p:spPr bwMode="auto">
          <a:xfrm>
            <a:off x="0" y="15430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sp>
        <p:nvSpPr>
          <p:cNvPr id="7" name="AutoShape 4" descr="Risultati immagini per avogadro project"/>
          <p:cNvSpPr>
            <a:spLocks noChangeAspect="1" noChangeArrowheads="1"/>
          </p:cNvSpPr>
          <p:nvPr/>
        </p:nvSpPr>
        <p:spPr bwMode="auto">
          <a:xfrm>
            <a:off x="4076700" y="3089275"/>
            <a:ext cx="990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sp>
        <p:nvSpPr>
          <p:cNvPr id="8" name="Rectangle 2"/>
          <p:cNvSpPr>
            <a:spLocks noChangeArrowheads="1"/>
          </p:cNvSpPr>
          <p:nvPr/>
        </p:nvSpPr>
        <p:spPr bwMode="auto">
          <a:xfrm>
            <a:off x="-222250" y="0"/>
            <a:ext cx="9575800" cy="105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2"/>
                </a:solidFill>
                <a:latin typeface="Tahoma" panose="020B0604030504040204" pitchFamily="34" charset="0"/>
              </a:defRPr>
            </a:lvl1pPr>
            <a:lvl2pPr>
              <a:defRPr sz="4400">
                <a:solidFill>
                  <a:schemeClr val="tx2"/>
                </a:solidFill>
                <a:latin typeface="Tahoma" panose="020B0604030504040204" pitchFamily="34" charset="0"/>
              </a:defRPr>
            </a:lvl2pPr>
            <a:lvl3pPr>
              <a:defRPr sz="4400">
                <a:solidFill>
                  <a:schemeClr val="tx2"/>
                </a:solidFill>
                <a:latin typeface="Tahoma" panose="020B0604030504040204" pitchFamily="34" charset="0"/>
              </a:defRPr>
            </a:lvl3pPr>
            <a:lvl4pPr>
              <a:defRPr sz="4400">
                <a:solidFill>
                  <a:schemeClr val="tx2"/>
                </a:solidFill>
                <a:latin typeface="Tahoma" panose="020B0604030504040204" pitchFamily="34" charset="0"/>
              </a:defRPr>
            </a:lvl4pPr>
            <a:lvl5pPr>
              <a:defRPr sz="4400">
                <a:solidFill>
                  <a:schemeClr val="tx2"/>
                </a:solidFill>
                <a:latin typeface="Tahoma" panose="020B0604030504040204" pitchFamily="34" charset="0"/>
              </a:defRPr>
            </a:lvl5pPr>
            <a:lvl6pPr marL="457200" eaLnBrk="0" fontAlgn="base" hangingPunct="0">
              <a:spcBef>
                <a:spcPct val="0"/>
              </a:spcBef>
              <a:spcAft>
                <a:spcPct val="0"/>
              </a:spcAft>
              <a:defRPr sz="4400">
                <a:solidFill>
                  <a:schemeClr val="tx2"/>
                </a:solidFill>
                <a:latin typeface="Tahoma" panose="020B0604030504040204" pitchFamily="34" charset="0"/>
              </a:defRPr>
            </a:lvl6pPr>
            <a:lvl7pPr marL="914400" eaLnBrk="0" fontAlgn="base" hangingPunct="0">
              <a:spcBef>
                <a:spcPct val="0"/>
              </a:spcBef>
              <a:spcAft>
                <a:spcPct val="0"/>
              </a:spcAft>
              <a:defRPr sz="4400">
                <a:solidFill>
                  <a:schemeClr val="tx2"/>
                </a:solidFill>
                <a:latin typeface="Tahoma" panose="020B0604030504040204" pitchFamily="34" charset="0"/>
              </a:defRPr>
            </a:lvl7pPr>
            <a:lvl8pPr marL="1371600" eaLnBrk="0" fontAlgn="base" hangingPunct="0">
              <a:spcBef>
                <a:spcPct val="0"/>
              </a:spcBef>
              <a:spcAft>
                <a:spcPct val="0"/>
              </a:spcAft>
              <a:defRPr sz="4400">
                <a:solidFill>
                  <a:schemeClr val="tx2"/>
                </a:solidFill>
                <a:latin typeface="Tahoma" panose="020B0604030504040204" pitchFamily="34" charset="0"/>
              </a:defRPr>
            </a:lvl8pPr>
            <a:lvl9pPr marL="1828800" eaLnBrk="0" fontAlgn="base" hangingPunct="0">
              <a:spcBef>
                <a:spcPct val="0"/>
              </a:spcBef>
              <a:spcAft>
                <a:spcPct val="0"/>
              </a:spcAft>
              <a:defRPr sz="4400">
                <a:solidFill>
                  <a:schemeClr val="tx2"/>
                </a:solidFill>
                <a:latin typeface="Tahoma" panose="020B0604030504040204" pitchFamily="34" charset="0"/>
              </a:defRPr>
            </a:lvl9pPr>
          </a:lstStyle>
          <a:p>
            <a:pPr algn="ctr" eaLnBrk="1" hangingPunct="1">
              <a:defRPr/>
            </a:pPr>
            <a:r>
              <a:rPr lang="it-IT" altLang="it-IT" sz="4000" dirty="0" smtClean="0">
                <a:solidFill>
                  <a:schemeClr val="tx1"/>
                </a:solidFill>
                <a:effectLst>
                  <a:outerShdw blurRad="38100" dist="38100" dir="2700000" algn="tl">
                    <a:srgbClr val="000000"/>
                  </a:outerShdw>
                </a:effectLst>
                <a:latin typeface="Book Antiqua" panose="02040602050305030304" pitchFamily="18" charset="0"/>
              </a:rPr>
              <a:t>METRO</a:t>
            </a:r>
          </a:p>
        </p:txBody>
      </p:sp>
      <p:sp>
        <p:nvSpPr>
          <p:cNvPr id="10" name="AutoShape 14" descr="Units and defining constants of the new SI."/>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spcBef>
                <a:spcPct val="0"/>
              </a:spcBef>
              <a:buClrTx/>
              <a:buSzTx/>
              <a:buFontTx/>
              <a:buNone/>
            </a:pPr>
            <a:endParaRPr lang="it-IT" altLang="it-IT" sz="1800"/>
          </a:p>
        </p:txBody>
      </p:sp>
      <p:pic>
        <p:nvPicPr>
          <p:cNvPr id="3" name="Immagine 2"/>
          <p:cNvPicPr>
            <a:picLocks noChangeAspect="1"/>
          </p:cNvPicPr>
          <p:nvPr/>
        </p:nvPicPr>
        <p:blipFill>
          <a:blip r:embed="rId2"/>
          <a:stretch>
            <a:fillRect/>
          </a:stretch>
        </p:blipFill>
        <p:spPr>
          <a:xfrm>
            <a:off x="-6350" y="1832078"/>
            <a:ext cx="9144000" cy="3463163"/>
          </a:xfrm>
          <a:prstGeom prst="rect">
            <a:avLst/>
          </a:prstGeom>
        </p:spPr>
      </p:pic>
      <p:sp>
        <p:nvSpPr>
          <p:cNvPr id="9" name="Rettangolo 8"/>
          <p:cNvSpPr/>
          <p:nvPr/>
        </p:nvSpPr>
        <p:spPr bwMode="auto">
          <a:xfrm>
            <a:off x="8245503" y="3799426"/>
            <a:ext cx="174928" cy="294198"/>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800" b="0" i="0" u="sng" strike="noStrike" cap="none" normalizeH="0" baseline="0" smtClean="0">
              <a:ln>
                <a:noFill/>
              </a:ln>
              <a:solidFill>
                <a:schemeClr val="tx1"/>
              </a:solidFill>
              <a:effectLst/>
              <a:latin typeface="Tahoma" panose="020B0604030504040204" pitchFamily="34" charset="0"/>
            </a:endParaRPr>
          </a:p>
        </p:txBody>
      </p:sp>
      <p:sp>
        <p:nvSpPr>
          <p:cNvPr id="11" name="Rectangle 3"/>
          <p:cNvSpPr>
            <a:spLocks noChangeArrowheads="1"/>
          </p:cNvSpPr>
          <p:nvPr/>
        </p:nvSpPr>
        <p:spPr bwMode="auto">
          <a:xfrm>
            <a:off x="6945409" y="3858738"/>
            <a:ext cx="330315" cy="518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sz="1800" b="1" dirty="0" smtClean="0">
                <a:solidFill>
                  <a:srgbClr val="000000"/>
                </a:solidFill>
                <a:latin typeface="Book Antiqua" panose="02040602050305030304" pitchFamily="18" charset="0"/>
                <a:sym typeface="Symbol" panose="05050102010706020507" pitchFamily="18" charset="2"/>
              </a:rPr>
              <a:t>.</a:t>
            </a:r>
            <a:endParaRPr lang="it-IT" altLang="it-IT" sz="1800" dirty="0" smtClean="0">
              <a:solidFill>
                <a:srgbClr val="000000"/>
              </a:solidFill>
              <a:latin typeface="Book Antiqua" panose="02040602050305030304" pitchFamily="18" charset="0"/>
              <a:sym typeface="Symbol" panose="05050102010706020507" pitchFamily="18" charset="2"/>
            </a:endParaRPr>
          </a:p>
        </p:txBody>
      </p:sp>
    </p:spTree>
    <p:extLst>
      <p:ext uri="{BB962C8B-B14F-4D97-AF65-F5344CB8AC3E}">
        <p14:creationId xmlns:p14="http://schemas.microsoft.com/office/powerpoint/2010/main" val="130632520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p:cNvSpPr>
            <a:spLocks noGrp="1"/>
          </p:cNvSpPr>
          <p:nvPr>
            <p:ph type="ftr" sz="quarter" idx="10"/>
          </p:nvPr>
        </p:nvSpPr>
        <p:spPr/>
        <p:txBody>
          <a:bodyPr/>
          <a:lstStyle/>
          <a:p>
            <a:pPr>
              <a:defRPr/>
            </a:pPr>
            <a:r>
              <a:rPr lang="it-IT" altLang="it-IT" smtClean="0"/>
              <a:t>Metrologia e Sistema Internazionale</a:t>
            </a:r>
            <a:endParaRPr lang="it-IT" altLang="it-IT"/>
          </a:p>
        </p:txBody>
      </p:sp>
      <p:sp>
        <p:nvSpPr>
          <p:cNvPr id="6" name="Rectangle 3"/>
          <p:cNvSpPr>
            <a:spLocks noChangeArrowheads="1"/>
          </p:cNvSpPr>
          <p:nvPr/>
        </p:nvSpPr>
        <p:spPr bwMode="auto">
          <a:xfrm>
            <a:off x="0" y="15430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sp>
        <p:nvSpPr>
          <p:cNvPr id="7" name="AutoShape 4" descr="Risultati immagini per avogadro project"/>
          <p:cNvSpPr>
            <a:spLocks noChangeAspect="1" noChangeArrowheads="1"/>
          </p:cNvSpPr>
          <p:nvPr/>
        </p:nvSpPr>
        <p:spPr bwMode="auto">
          <a:xfrm>
            <a:off x="4076700" y="3089275"/>
            <a:ext cx="990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sp>
        <p:nvSpPr>
          <p:cNvPr id="8" name="Rectangle 2"/>
          <p:cNvSpPr>
            <a:spLocks noChangeArrowheads="1"/>
          </p:cNvSpPr>
          <p:nvPr/>
        </p:nvSpPr>
        <p:spPr bwMode="auto">
          <a:xfrm>
            <a:off x="-222250" y="0"/>
            <a:ext cx="9575800" cy="105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2"/>
                </a:solidFill>
                <a:latin typeface="Tahoma" panose="020B0604030504040204" pitchFamily="34" charset="0"/>
              </a:defRPr>
            </a:lvl1pPr>
            <a:lvl2pPr>
              <a:defRPr sz="4400">
                <a:solidFill>
                  <a:schemeClr val="tx2"/>
                </a:solidFill>
                <a:latin typeface="Tahoma" panose="020B0604030504040204" pitchFamily="34" charset="0"/>
              </a:defRPr>
            </a:lvl2pPr>
            <a:lvl3pPr>
              <a:defRPr sz="4400">
                <a:solidFill>
                  <a:schemeClr val="tx2"/>
                </a:solidFill>
                <a:latin typeface="Tahoma" panose="020B0604030504040204" pitchFamily="34" charset="0"/>
              </a:defRPr>
            </a:lvl3pPr>
            <a:lvl4pPr>
              <a:defRPr sz="4400">
                <a:solidFill>
                  <a:schemeClr val="tx2"/>
                </a:solidFill>
                <a:latin typeface="Tahoma" panose="020B0604030504040204" pitchFamily="34" charset="0"/>
              </a:defRPr>
            </a:lvl4pPr>
            <a:lvl5pPr>
              <a:defRPr sz="4400">
                <a:solidFill>
                  <a:schemeClr val="tx2"/>
                </a:solidFill>
                <a:latin typeface="Tahoma" panose="020B0604030504040204" pitchFamily="34" charset="0"/>
              </a:defRPr>
            </a:lvl5pPr>
            <a:lvl6pPr marL="457200" eaLnBrk="0" fontAlgn="base" hangingPunct="0">
              <a:spcBef>
                <a:spcPct val="0"/>
              </a:spcBef>
              <a:spcAft>
                <a:spcPct val="0"/>
              </a:spcAft>
              <a:defRPr sz="4400">
                <a:solidFill>
                  <a:schemeClr val="tx2"/>
                </a:solidFill>
                <a:latin typeface="Tahoma" panose="020B0604030504040204" pitchFamily="34" charset="0"/>
              </a:defRPr>
            </a:lvl6pPr>
            <a:lvl7pPr marL="914400" eaLnBrk="0" fontAlgn="base" hangingPunct="0">
              <a:spcBef>
                <a:spcPct val="0"/>
              </a:spcBef>
              <a:spcAft>
                <a:spcPct val="0"/>
              </a:spcAft>
              <a:defRPr sz="4400">
                <a:solidFill>
                  <a:schemeClr val="tx2"/>
                </a:solidFill>
                <a:latin typeface="Tahoma" panose="020B0604030504040204" pitchFamily="34" charset="0"/>
              </a:defRPr>
            </a:lvl7pPr>
            <a:lvl8pPr marL="1371600" eaLnBrk="0" fontAlgn="base" hangingPunct="0">
              <a:spcBef>
                <a:spcPct val="0"/>
              </a:spcBef>
              <a:spcAft>
                <a:spcPct val="0"/>
              </a:spcAft>
              <a:defRPr sz="4400">
                <a:solidFill>
                  <a:schemeClr val="tx2"/>
                </a:solidFill>
                <a:latin typeface="Tahoma" panose="020B0604030504040204" pitchFamily="34" charset="0"/>
              </a:defRPr>
            </a:lvl8pPr>
            <a:lvl9pPr marL="1828800" eaLnBrk="0" fontAlgn="base" hangingPunct="0">
              <a:spcBef>
                <a:spcPct val="0"/>
              </a:spcBef>
              <a:spcAft>
                <a:spcPct val="0"/>
              </a:spcAft>
              <a:defRPr sz="4400">
                <a:solidFill>
                  <a:schemeClr val="tx2"/>
                </a:solidFill>
                <a:latin typeface="Tahoma" panose="020B0604030504040204" pitchFamily="34" charset="0"/>
              </a:defRPr>
            </a:lvl9pPr>
          </a:lstStyle>
          <a:p>
            <a:pPr algn="ctr" eaLnBrk="1" hangingPunct="1">
              <a:defRPr/>
            </a:pPr>
            <a:r>
              <a:rPr lang="it-IT" altLang="it-IT" sz="4000" dirty="0" smtClean="0">
                <a:solidFill>
                  <a:schemeClr val="tx1"/>
                </a:solidFill>
                <a:effectLst>
                  <a:outerShdw blurRad="38100" dist="38100" dir="2700000" algn="tl">
                    <a:srgbClr val="000000"/>
                  </a:outerShdw>
                </a:effectLst>
                <a:latin typeface="Book Antiqua" panose="02040602050305030304" pitchFamily="18" charset="0"/>
              </a:rPr>
              <a:t>KILOGRAMMO</a:t>
            </a:r>
          </a:p>
        </p:txBody>
      </p:sp>
      <p:sp>
        <p:nvSpPr>
          <p:cNvPr id="10" name="AutoShape 14" descr="Units and defining constants of the new SI."/>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spcBef>
                <a:spcPct val="0"/>
              </a:spcBef>
              <a:buClrTx/>
              <a:buSzTx/>
              <a:buFontTx/>
              <a:buNone/>
            </a:pPr>
            <a:endParaRPr lang="it-IT" altLang="it-IT" sz="1800"/>
          </a:p>
        </p:txBody>
      </p:sp>
      <p:pic>
        <p:nvPicPr>
          <p:cNvPr id="2" name="Immagine 1"/>
          <p:cNvPicPr>
            <a:picLocks noChangeAspect="1"/>
          </p:cNvPicPr>
          <p:nvPr/>
        </p:nvPicPr>
        <p:blipFill>
          <a:blip r:embed="rId2"/>
          <a:stretch>
            <a:fillRect/>
          </a:stretch>
        </p:blipFill>
        <p:spPr>
          <a:xfrm>
            <a:off x="-6350" y="1543050"/>
            <a:ext cx="9144000" cy="4159119"/>
          </a:xfrm>
          <a:prstGeom prst="rect">
            <a:avLst/>
          </a:prstGeom>
        </p:spPr>
      </p:pic>
    </p:spTree>
    <p:extLst>
      <p:ext uri="{BB962C8B-B14F-4D97-AF65-F5344CB8AC3E}">
        <p14:creationId xmlns:p14="http://schemas.microsoft.com/office/powerpoint/2010/main" val="14709506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gnaposto piè di pagina 3"/>
          <p:cNvSpPr>
            <a:spLocks noGrp="1"/>
          </p:cNvSpPr>
          <p:nvPr>
            <p:ph type="ftr" sz="quarter" idx="10"/>
          </p:nvPr>
        </p:nvSpPr>
        <p:spPr/>
        <p:txBody>
          <a:bodyPr/>
          <a:lstStyle/>
          <a:p>
            <a:pPr>
              <a:defRPr/>
            </a:pPr>
            <a:r>
              <a:rPr lang="it-IT" altLang="it-IT"/>
              <a:t>Metrologia e Sistema Internazionale</a:t>
            </a:r>
          </a:p>
        </p:txBody>
      </p:sp>
      <p:sp>
        <p:nvSpPr>
          <p:cNvPr id="97282" name="Rectangle 2"/>
          <p:cNvSpPr>
            <a:spLocks noGrp="1" noChangeArrowheads="1"/>
          </p:cNvSpPr>
          <p:nvPr>
            <p:ph type="title"/>
          </p:nvPr>
        </p:nvSpPr>
        <p:spPr>
          <a:xfrm>
            <a:off x="461963" y="0"/>
            <a:ext cx="8053387" cy="1058863"/>
          </a:xfrm>
        </p:spPr>
        <p:txBody>
          <a:bodyPr/>
          <a:lstStyle/>
          <a:p>
            <a:pPr algn="ctr" eaLnBrk="1" hangingPunct="1">
              <a:defRPr/>
            </a:pPr>
            <a:r>
              <a:rPr lang="it-IT" altLang="it-IT" dirty="0" smtClean="0">
                <a:solidFill>
                  <a:schemeClr val="tx1"/>
                </a:solidFill>
                <a:latin typeface="Book Antiqua" panose="02040602050305030304" pitchFamily="18" charset="0"/>
              </a:rPr>
              <a:t>CENNI STORICI (3/3)</a:t>
            </a:r>
          </a:p>
        </p:txBody>
      </p:sp>
      <p:sp>
        <p:nvSpPr>
          <p:cNvPr id="97283" name="Rectangle 3"/>
          <p:cNvSpPr>
            <a:spLocks noChangeArrowheads="1"/>
          </p:cNvSpPr>
          <p:nvPr/>
        </p:nvSpPr>
        <p:spPr bwMode="auto">
          <a:xfrm>
            <a:off x="265113" y="1020763"/>
            <a:ext cx="8653462"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smtClean="0">
                <a:solidFill>
                  <a:srgbClr val="FFFF00"/>
                </a:solidFill>
                <a:latin typeface="Book Antiqua" panose="02040602050305030304" pitchFamily="18" charset="0"/>
              </a:rPr>
              <a:t>1960 definizione del metro attraverso la radiazione della lampada al krypton (</a:t>
            </a:r>
            <a:r>
              <a:rPr lang="it-IT" altLang="it-IT" baseline="30000" smtClean="0">
                <a:solidFill>
                  <a:srgbClr val="FFFF00"/>
                </a:solidFill>
                <a:latin typeface="Book Antiqua" panose="02040602050305030304" pitchFamily="18" charset="0"/>
              </a:rPr>
              <a:t>86</a:t>
            </a:r>
            <a:r>
              <a:rPr lang="it-IT" altLang="it-IT" smtClean="0">
                <a:solidFill>
                  <a:srgbClr val="FFFF00"/>
                </a:solidFill>
                <a:latin typeface="Book Antiqua" panose="02040602050305030304" pitchFamily="18" charset="0"/>
              </a:rPr>
              <a:t>Kr)</a:t>
            </a:r>
          </a:p>
        </p:txBody>
      </p:sp>
      <p:sp>
        <p:nvSpPr>
          <p:cNvPr id="97284" name="Rectangle 4"/>
          <p:cNvSpPr>
            <a:spLocks noChangeArrowheads="1"/>
          </p:cNvSpPr>
          <p:nvPr/>
        </p:nvSpPr>
        <p:spPr bwMode="auto">
          <a:xfrm>
            <a:off x="252413" y="3565525"/>
            <a:ext cx="8378825" cy="284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80000"/>
              </a:lnSpc>
              <a:spcBef>
                <a:spcPct val="10000"/>
              </a:spcBef>
              <a:buClr>
                <a:schemeClr val="tx1"/>
              </a:buClr>
              <a:buFontTx/>
              <a:buNone/>
              <a:defRPr/>
            </a:pPr>
            <a:r>
              <a:rPr lang="it-IT" altLang="it-IT" dirty="0" smtClean="0">
                <a:latin typeface="Book Antiqua" panose="02040602050305030304" pitchFamily="18" charset="0"/>
              </a:rPr>
              <a:t>Conoscenza della Fisica, principi relativistici ed effetti quantizzati macroscopici o di natura quantistica consentono di individuare alcune </a:t>
            </a:r>
            <a:r>
              <a:rPr lang="it-IT" altLang="it-IT" b="1" dirty="0" smtClean="0">
                <a:solidFill>
                  <a:srgbClr val="FFFF00"/>
                </a:solidFill>
                <a:latin typeface="Book Antiqua" panose="02040602050305030304" pitchFamily="18" charset="0"/>
              </a:rPr>
              <a:t>costanti di natura</a:t>
            </a:r>
            <a:r>
              <a:rPr lang="it-IT" altLang="it-IT" dirty="0" smtClean="0">
                <a:latin typeface="Book Antiqua" panose="02040602050305030304" pitchFamily="18" charset="0"/>
              </a:rPr>
              <a:t> (</a:t>
            </a:r>
            <a:r>
              <a:rPr lang="it-IT" altLang="it-IT" sz="1000" dirty="0" smtClean="0">
                <a:latin typeface="Book Antiqua" panose="02040602050305030304" pitchFamily="18" charset="0"/>
              </a:rPr>
              <a:t> </a:t>
            </a:r>
            <a:r>
              <a:rPr lang="it-IT" altLang="it-IT" i="1" dirty="0" smtClean="0">
                <a:latin typeface="Book Antiqua" panose="02040602050305030304" pitchFamily="18" charset="0"/>
              </a:rPr>
              <a:t>e</a:t>
            </a:r>
            <a:r>
              <a:rPr lang="it-IT" altLang="it-IT" dirty="0" smtClean="0">
                <a:latin typeface="Book Antiqua" panose="02040602050305030304" pitchFamily="18" charset="0"/>
              </a:rPr>
              <a:t>.</a:t>
            </a:r>
            <a:r>
              <a:rPr lang="it-IT" altLang="it-IT" i="1" dirty="0" smtClean="0">
                <a:latin typeface="Book Antiqua" panose="02040602050305030304" pitchFamily="18" charset="0"/>
              </a:rPr>
              <a:t>g</a:t>
            </a:r>
            <a:r>
              <a:rPr lang="it-IT" altLang="it-IT" dirty="0" smtClean="0">
                <a:latin typeface="Book Antiqua" panose="02040602050305030304" pitchFamily="18" charset="0"/>
              </a:rPr>
              <a:t>. velocità della luce nel vuoto </a:t>
            </a:r>
            <a:r>
              <a:rPr lang="it-IT" altLang="it-IT" i="1" dirty="0" smtClean="0">
                <a:latin typeface="Book Antiqua" panose="02040602050305030304" pitchFamily="18" charset="0"/>
              </a:rPr>
              <a:t>c</a:t>
            </a:r>
            <a:r>
              <a:rPr lang="it-IT" altLang="it-IT" dirty="0" smtClean="0">
                <a:latin typeface="Book Antiqua" panose="02040602050305030304" pitchFamily="18" charset="0"/>
              </a:rPr>
              <a:t> oppure </a:t>
            </a:r>
            <a:r>
              <a:rPr lang="it-IT" altLang="it-IT" i="1" dirty="0" smtClean="0">
                <a:latin typeface="Book Antiqua" panose="02040602050305030304" pitchFamily="18" charset="0"/>
              </a:rPr>
              <a:t>k</a:t>
            </a:r>
            <a:r>
              <a:rPr lang="it-IT" altLang="it-IT" baseline="-25000" dirty="0" smtClean="0">
                <a:latin typeface="Book Antiqua" panose="02040602050305030304" pitchFamily="18" charset="0"/>
              </a:rPr>
              <a:t>B</a:t>
            </a:r>
            <a:r>
              <a:rPr lang="it-IT" altLang="it-IT" dirty="0" smtClean="0">
                <a:latin typeface="Book Antiqua" panose="02040602050305030304" pitchFamily="18" charset="0"/>
              </a:rPr>
              <a:t> o </a:t>
            </a:r>
            <a:r>
              <a:rPr lang="it-IT" altLang="it-IT" i="1" dirty="0" smtClean="0">
                <a:latin typeface="Book Antiqua" panose="02040602050305030304" pitchFamily="18" charset="0"/>
              </a:rPr>
              <a:t>h</a:t>
            </a:r>
            <a:r>
              <a:rPr lang="it-IT" altLang="it-IT" sz="1000" dirty="0" smtClean="0">
                <a:latin typeface="Book Antiqua" panose="02040602050305030304" pitchFamily="18" charset="0"/>
              </a:rPr>
              <a:t> </a:t>
            </a:r>
            <a:r>
              <a:rPr lang="it-IT" altLang="it-IT" dirty="0" smtClean="0">
                <a:latin typeface="Book Antiqua" panose="02040602050305030304" pitchFamily="18" charset="0"/>
              </a:rPr>
              <a:t>) o di utilizzare </a:t>
            </a:r>
            <a:r>
              <a:rPr lang="it-IT" altLang="it-IT" dirty="0" smtClean="0">
                <a:solidFill>
                  <a:srgbClr val="FFFF00"/>
                </a:solidFill>
                <a:latin typeface="Book Antiqua" panose="02040602050305030304" pitchFamily="18" charset="0"/>
              </a:rPr>
              <a:t>fenomeni altamente ripetibili</a:t>
            </a:r>
            <a:r>
              <a:rPr lang="it-IT" altLang="it-IT" dirty="0" smtClean="0">
                <a:latin typeface="Book Antiqua" panose="02040602050305030304" pitchFamily="18" charset="0"/>
              </a:rPr>
              <a:t> per realizzare nuovi campioni (</a:t>
            </a:r>
            <a:r>
              <a:rPr lang="it-IT" altLang="it-IT" sz="1000" dirty="0" smtClean="0">
                <a:latin typeface="Book Antiqua" panose="02040602050305030304" pitchFamily="18" charset="0"/>
              </a:rPr>
              <a:t> </a:t>
            </a:r>
            <a:r>
              <a:rPr lang="it-IT" altLang="it-IT" i="1" dirty="0" smtClean="0">
                <a:latin typeface="Book Antiqua" panose="02040602050305030304" pitchFamily="18" charset="0"/>
              </a:rPr>
              <a:t>e</a:t>
            </a:r>
            <a:r>
              <a:rPr lang="it-IT" altLang="it-IT" dirty="0" smtClean="0">
                <a:latin typeface="Book Antiqua" panose="02040602050305030304" pitchFamily="18" charset="0"/>
              </a:rPr>
              <a:t>.</a:t>
            </a:r>
            <a:r>
              <a:rPr lang="it-IT" altLang="it-IT" i="1" dirty="0" smtClean="0">
                <a:latin typeface="Book Antiqua" panose="02040602050305030304" pitchFamily="18" charset="0"/>
              </a:rPr>
              <a:t>g</a:t>
            </a:r>
            <a:r>
              <a:rPr lang="it-IT" altLang="it-IT" dirty="0" smtClean="0">
                <a:latin typeface="Book Antiqua" panose="02040602050305030304" pitchFamily="18" charset="0"/>
              </a:rPr>
              <a:t>. effetto Josephson in AC</a:t>
            </a:r>
            <a:r>
              <a:rPr lang="it-IT" altLang="it-IT" sz="1000" dirty="0" smtClean="0">
                <a:latin typeface="Book Antiqua" panose="02040602050305030304" pitchFamily="18" charset="0"/>
              </a:rPr>
              <a:t> </a:t>
            </a:r>
            <a:r>
              <a:rPr lang="it-IT" altLang="it-IT" dirty="0" smtClean="0">
                <a:latin typeface="Book Antiqua" panose="02040602050305030304" pitchFamily="18" charset="0"/>
              </a:rPr>
              <a:t>)</a:t>
            </a:r>
          </a:p>
        </p:txBody>
      </p:sp>
      <p:sp>
        <p:nvSpPr>
          <p:cNvPr id="97285" name="Rectangle 5"/>
          <p:cNvSpPr>
            <a:spLocks noChangeArrowheads="1"/>
          </p:cNvSpPr>
          <p:nvPr/>
        </p:nvSpPr>
        <p:spPr bwMode="auto">
          <a:xfrm>
            <a:off x="252413" y="2178050"/>
            <a:ext cx="8653462"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80000"/>
              </a:lnSpc>
              <a:spcBef>
                <a:spcPct val="10000"/>
              </a:spcBef>
              <a:buClr>
                <a:schemeClr val="tx1"/>
              </a:buClr>
              <a:buFontTx/>
              <a:buNone/>
              <a:defRPr/>
            </a:pPr>
            <a:r>
              <a:rPr lang="it-IT" altLang="it-IT" b="1" dirty="0" smtClean="0">
                <a:solidFill>
                  <a:srgbClr val="FFFF00"/>
                </a:solidFill>
                <a:latin typeface="Book Antiqua" panose="02040602050305030304" pitchFamily="18" charset="0"/>
              </a:rPr>
              <a:t>1967 definizione del secondo attraverso la frequenza di una transizione tra due livelli energetici dell’atomo di cesio (</a:t>
            </a:r>
            <a:r>
              <a:rPr lang="it-IT" altLang="it-IT" b="1" baseline="30000" dirty="0" smtClean="0">
                <a:solidFill>
                  <a:srgbClr val="FFFF00"/>
                </a:solidFill>
                <a:latin typeface="Book Antiqua" panose="02040602050305030304" pitchFamily="18" charset="0"/>
              </a:rPr>
              <a:t>133</a:t>
            </a:r>
            <a:r>
              <a:rPr lang="it-IT" altLang="it-IT" b="1" dirty="0" smtClean="0">
                <a:solidFill>
                  <a:srgbClr val="FFFF00"/>
                </a:solidFill>
                <a:latin typeface="Book Antiqua" panose="02040602050305030304" pitchFamily="18" charset="0"/>
              </a:rPr>
              <a:t>Cs)</a:t>
            </a:r>
          </a:p>
        </p:txBody>
      </p:sp>
      <p:grpSp>
        <p:nvGrpSpPr>
          <p:cNvPr id="17416" name="Group 7"/>
          <p:cNvGrpSpPr>
            <a:grpSpLocks/>
          </p:cNvGrpSpPr>
          <p:nvPr/>
        </p:nvGrpSpPr>
        <p:grpSpPr bwMode="auto">
          <a:xfrm>
            <a:off x="7605713" y="692150"/>
            <a:ext cx="1538287" cy="815975"/>
            <a:chOff x="4791" y="1552"/>
            <a:chExt cx="969" cy="514"/>
          </a:xfrm>
        </p:grpSpPr>
        <p:sp>
          <p:nvSpPr>
            <p:cNvPr id="97288" name="Rectangle 8"/>
            <p:cNvSpPr>
              <a:spLocks noChangeArrowheads="1"/>
            </p:cNvSpPr>
            <p:nvPr/>
          </p:nvSpPr>
          <p:spPr bwMode="auto">
            <a:xfrm>
              <a:off x="4809" y="1601"/>
              <a:ext cx="951" cy="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70000"/>
                </a:lnSpc>
                <a:spcBef>
                  <a:spcPct val="10000"/>
                </a:spcBef>
                <a:buClr>
                  <a:schemeClr val="tx1"/>
                </a:buClr>
                <a:buFontTx/>
                <a:buNone/>
                <a:defRPr/>
              </a:pPr>
              <a:r>
                <a:rPr lang="it-IT" altLang="it-IT" sz="2000" smtClean="0">
                  <a:solidFill>
                    <a:srgbClr val="FFFF00"/>
                  </a:solidFill>
                  <a:latin typeface="Book Antiqua" panose="02040602050305030304" pitchFamily="18" charset="0"/>
                </a:rPr>
                <a:t>è il primo campione</a:t>
              </a:r>
            </a:p>
            <a:p>
              <a:pPr eaLnBrk="1" hangingPunct="1">
                <a:lnSpc>
                  <a:spcPct val="70000"/>
                </a:lnSpc>
                <a:spcBef>
                  <a:spcPct val="10000"/>
                </a:spcBef>
                <a:buClr>
                  <a:schemeClr val="tx1"/>
                </a:buClr>
                <a:buFontTx/>
                <a:buNone/>
                <a:defRPr/>
              </a:pPr>
              <a:r>
                <a:rPr lang="it-IT" altLang="it-IT" sz="2000" smtClean="0">
                  <a:solidFill>
                    <a:srgbClr val="FFFF00"/>
                  </a:solidFill>
                  <a:latin typeface="Book Antiqua" panose="02040602050305030304" pitchFamily="18" charset="0"/>
                </a:rPr>
                <a:t>atomico</a:t>
              </a:r>
              <a:endParaRPr lang="it-IT" altLang="it-IT" sz="2000" smtClean="0">
                <a:latin typeface="Book Antiqua" panose="02040602050305030304" pitchFamily="18" charset="0"/>
              </a:endParaRPr>
            </a:p>
          </p:txBody>
        </p:sp>
        <p:sp>
          <p:nvSpPr>
            <p:cNvPr id="17418" name="Rectangle 9"/>
            <p:cNvSpPr>
              <a:spLocks noChangeArrowheads="1"/>
            </p:cNvSpPr>
            <p:nvPr/>
          </p:nvSpPr>
          <p:spPr bwMode="auto">
            <a:xfrm>
              <a:off x="4791" y="1552"/>
              <a:ext cx="929" cy="514"/>
            </a:xfrm>
            <a:prstGeom prst="rect">
              <a:avLst/>
            </a:prstGeom>
            <a:noFill/>
            <a:ln w="19050">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28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72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4" grpId="0"/>
      <p:bldP spid="9728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p:cNvSpPr>
            <a:spLocks noGrp="1"/>
          </p:cNvSpPr>
          <p:nvPr>
            <p:ph type="ftr" sz="quarter" idx="10"/>
          </p:nvPr>
        </p:nvSpPr>
        <p:spPr/>
        <p:txBody>
          <a:bodyPr/>
          <a:lstStyle/>
          <a:p>
            <a:pPr>
              <a:defRPr/>
            </a:pPr>
            <a:r>
              <a:rPr lang="it-IT" altLang="it-IT" smtClean="0"/>
              <a:t>Metrologia e Sistema Internazionale</a:t>
            </a:r>
            <a:endParaRPr lang="it-IT" altLang="it-IT"/>
          </a:p>
        </p:txBody>
      </p:sp>
      <p:sp>
        <p:nvSpPr>
          <p:cNvPr id="6" name="Rectangle 3"/>
          <p:cNvSpPr>
            <a:spLocks noChangeArrowheads="1"/>
          </p:cNvSpPr>
          <p:nvPr/>
        </p:nvSpPr>
        <p:spPr bwMode="auto">
          <a:xfrm>
            <a:off x="0" y="15430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sp>
        <p:nvSpPr>
          <p:cNvPr id="7" name="AutoShape 4" descr="Risultati immagini per avogadro project"/>
          <p:cNvSpPr>
            <a:spLocks noChangeAspect="1" noChangeArrowheads="1"/>
          </p:cNvSpPr>
          <p:nvPr/>
        </p:nvSpPr>
        <p:spPr bwMode="auto">
          <a:xfrm>
            <a:off x="4076700" y="3089275"/>
            <a:ext cx="990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sp>
        <p:nvSpPr>
          <p:cNvPr id="8" name="Rectangle 2"/>
          <p:cNvSpPr>
            <a:spLocks noChangeArrowheads="1"/>
          </p:cNvSpPr>
          <p:nvPr/>
        </p:nvSpPr>
        <p:spPr bwMode="auto">
          <a:xfrm>
            <a:off x="-222250" y="0"/>
            <a:ext cx="9575800" cy="105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2"/>
                </a:solidFill>
                <a:latin typeface="Tahoma" panose="020B0604030504040204" pitchFamily="34" charset="0"/>
              </a:defRPr>
            </a:lvl1pPr>
            <a:lvl2pPr>
              <a:defRPr sz="4400">
                <a:solidFill>
                  <a:schemeClr val="tx2"/>
                </a:solidFill>
                <a:latin typeface="Tahoma" panose="020B0604030504040204" pitchFamily="34" charset="0"/>
              </a:defRPr>
            </a:lvl2pPr>
            <a:lvl3pPr>
              <a:defRPr sz="4400">
                <a:solidFill>
                  <a:schemeClr val="tx2"/>
                </a:solidFill>
                <a:latin typeface="Tahoma" panose="020B0604030504040204" pitchFamily="34" charset="0"/>
              </a:defRPr>
            </a:lvl3pPr>
            <a:lvl4pPr>
              <a:defRPr sz="4400">
                <a:solidFill>
                  <a:schemeClr val="tx2"/>
                </a:solidFill>
                <a:latin typeface="Tahoma" panose="020B0604030504040204" pitchFamily="34" charset="0"/>
              </a:defRPr>
            </a:lvl4pPr>
            <a:lvl5pPr>
              <a:defRPr sz="4400">
                <a:solidFill>
                  <a:schemeClr val="tx2"/>
                </a:solidFill>
                <a:latin typeface="Tahoma" panose="020B0604030504040204" pitchFamily="34" charset="0"/>
              </a:defRPr>
            </a:lvl5pPr>
            <a:lvl6pPr marL="457200" eaLnBrk="0" fontAlgn="base" hangingPunct="0">
              <a:spcBef>
                <a:spcPct val="0"/>
              </a:spcBef>
              <a:spcAft>
                <a:spcPct val="0"/>
              </a:spcAft>
              <a:defRPr sz="4400">
                <a:solidFill>
                  <a:schemeClr val="tx2"/>
                </a:solidFill>
                <a:latin typeface="Tahoma" panose="020B0604030504040204" pitchFamily="34" charset="0"/>
              </a:defRPr>
            </a:lvl6pPr>
            <a:lvl7pPr marL="914400" eaLnBrk="0" fontAlgn="base" hangingPunct="0">
              <a:spcBef>
                <a:spcPct val="0"/>
              </a:spcBef>
              <a:spcAft>
                <a:spcPct val="0"/>
              </a:spcAft>
              <a:defRPr sz="4400">
                <a:solidFill>
                  <a:schemeClr val="tx2"/>
                </a:solidFill>
                <a:latin typeface="Tahoma" panose="020B0604030504040204" pitchFamily="34" charset="0"/>
              </a:defRPr>
            </a:lvl7pPr>
            <a:lvl8pPr marL="1371600" eaLnBrk="0" fontAlgn="base" hangingPunct="0">
              <a:spcBef>
                <a:spcPct val="0"/>
              </a:spcBef>
              <a:spcAft>
                <a:spcPct val="0"/>
              </a:spcAft>
              <a:defRPr sz="4400">
                <a:solidFill>
                  <a:schemeClr val="tx2"/>
                </a:solidFill>
                <a:latin typeface="Tahoma" panose="020B0604030504040204" pitchFamily="34" charset="0"/>
              </a:defRPr>
            </a:lvl8pPr>
            <a:lvl9pPr marL="1828800" eaLnBrk="0" fontAlgn="base" hangingPunct="0">
              <a:spcBef>
                <a:spcPct val="0"/>
              </a:spcBef>
              <a:spcAft>
                <a:spcPct val="0"/>
              </a:spcAft>
              <a:defRPr sz="4400">
                <a:solidFill>
                  <a:schemeClr val="tx2"/>
                </a:solidFill>
                <a:latin typeface="Tahoma" panose="020B0604030504040204" pitchFamily="34" charset="0"/>
              </a:defRPr>
            </a:lvl9pPr>
          </a:lstStyle>
          <a:p>
            <a:pPr algn="ctr" eaLnBrk="1" hangingPunct="1">
              <a:defRPr/>
            </a:pPr>
            <a:r>
              <a:rPr lang="it-IT" altLang="it-IT" sz="4000" dirty="0" smtClean="0">
                <a:solidFill>
                  <a:schemeClr val="tx1"/>
                </a:solidFill>
                <a:effectLst>
                  <a:outerShdw blurRad="38100" dist="38100" dir="2700000" algn="tl">
                    <a:srgbClr val="000000"/>
                  </a:outerShdw>
                </a:effectLst>
                <a:latin typeface="Book Antiqua" panose="02040602050305030304" pitchFamily="18" charset="0"/>
              </a:rPr>
              <a:t>AMPERE</a:t>
            </a:r>
          </a:p>
        </p:txBody>
      </p:sp>
      <p:sp>
        <p:nvSpPr>
          <p:cNvPr id="10" name="AutoShape 14" descr="Units and defining constants of the new SI."/>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spcBef>
                <a:spcPct val="0"/>
              </a:spcBef>
              <a:buClrTx/>
              <a:buSzTx/>
              <a:buFontTx/>
              <a:buNone/>
            </a:pPr>
            <a:endParaRPr lang="it-IT" altLang="it-IT" sz="1800"/>
          </a:p>
        </p:txBody>
      </p:sp>
      <p:pic>
        <p:nvPicPr>
          <p:cNvPr id="3" name="Immagine 2"/>
          <p:cNvPicPr>
            <a:picLocks noChangeAspect="1"/>
          </p:cNvPicPr>
          <p:nvPr/>
        </p:nvPicPr>
        <p:blipFill>
          <a:blip r:embed="rId2"/>
          <a:stretch>
            <a:fillRect/>
          </a:stretch>
        </p:blipFill>
        <p:spPr>
          <a:xfrm>
            <a:off x="0" y="1863107"/>
            <a:ext cx="9144000" cy="3900428"/>
          </a:xfrm>
          <a:prstGeom prst="rect">
            <a:avLst/>
          </a:prstGeom>
        </p:spPr>
      </p:pic>
    </p:spTree>
    <p:extLst>
      <p:ext uri="{BB962C8B-B14F-4D97-AF65-F5344CB8AC3E}">
        <p14:creationId xmlns:p14="http://schemas.microsoft.com/office/powerpoint/2010/main" val="306774099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p:cNvSpPr>
            <a:spLocks noGrp="1"/>
          </p:cNvSpPr>
          <p:nvPr>
            <p:ph type="ftr" sz="quarter" idx="10"/>
          </p:nvPr>
        </p:nvSpPr>
        <p:spPr/>
        <p:txBody>
          <a:bodyPr/>
          <a:lstStyle/>
          <a:p>
            <a:pPr>
              <a:defRPr/>
            </a:pPr>
            <a:r>
              <a:rPr lang="it-IT" altLang="it-IT" smtClean="0"/>
              <a:t>Metrologia e Sistema Internazionale</a:t>
            </a:r>
            <a:endParaRPr lang="it-IT" altLang="it-IT"/>
          </a:p>
        </p:txBody>
      </p:sp>
      <p:sp>
        <p:nvSpPr>
          <p:cNvPr id="6" name="Rectangle 3"/>
          <p:cNvSpPr>
            <a:spLocks noChangeArrowheads="1"/>
          </p:cNvSpPr>
          <p:nvPr/>
        </p:nvSpPr>
        <p:spPr bwMode="auto">
          <a:xfrm>
            <a:off x="0" y="15430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sp>
        <p:nvSpPr>
          <p:cNvPr id="7" name="AutoShape 4" descr="Risultati immagini per avogadro project"/>
          <p:cNvSpPr>
            <a:spLocks noChangeAspect="1" noChangeArrowheads="1"/>
          </p:cNvSpPr>
          <p:nvPr/>
        </p:nvSpPr>
        <p:spPr bwMode="auto">
          <a:xfrm>
            <a:off x="4076700" y="3089275"/>
            <a:ext cx="990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sp>
        <p:nvSpPr>
          <p:cNvPr id="8" name="Rectangle 2"/>
          <p:cNvSpPr>
            <a:spLocks noChangeArrowheads="1"/>
          </p:cNvSpPr>
          <p:nvPr/>
        </p:nvSpPr>
        <p:spPr bwMode="auto">
          <a:xfrm>
            <a:off x="-222250" y="0"/>
            <a:ext cx="9575800" cy="105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2"/>
                </a:solidFill>
                <a:latin typeface="Tahoma" panose="020B0604030504040204" pitchFamily="34" charset="0"/>
              </a:defRPr>
            </a:lvl1pPr>
            <a:lvl2pPr>
              <a:defRPr sz="4400">
                <a:solidFill>
                  <a:schemeClr val="tx2"/>
                </a:solidFill>
                <a:latin typeface="Tahoma" panose="020B0604030504040204" pitchFamily="34" charset="0"/>
              </a:defRPr>
            </a:lvl2pPr>
            <a:lvl3pPr>
              <a:defRPr sz="4400">
                <a:solidFill>
                  <a:schemeClr val="tx2"/>
                </a:solidFill>
                <a:latin typeface="Tahoma" panose="020B0604030504040204" pitchFamily="34" charset="0"/>
              </a:defRPr>
            </a:lvl3pPr>
            <a:lvl4pPr>
              <a:defRPr sz="4400">
                <a:solidFill>
                  <a:schemeClr val="tx2"/>
                </a:solidFill>
                <a:latin typeface="Tahoma" panose="020B0604030504040204" pitchFamily="34" charset="0"/>
              </a:defRPr>
            </a:lvl4pPr>
            <a:lvl5pPr>
              <a:defRPr sz="4400">
                <a:solidFill>
                  <a:schemeClr val="tx2"/>
                </a:solidFill>
                <a:latin typeface="Tahoma" panose="020B0604030504040204" pitchFamily="34" charset="0"/>
              </a:defRPr>
            </a:lvl5pPr>
            <a:lvl6pPr marL="457200" eaLnBrk="0" fontAlgn="base" hangingPunct="0">
              <a:spcBef>
                <a:spcPct val="0"/>
              </a:spcBef>
              <a:spcAft>
                <a:spcPct val="0"/>
              </a:spcAft>
              <a:defRPr sz="4400">
                <a:solidFill>
                  <a:schemeClr val="tx2"/>
                </a:solidFill>
                <a:latin typeface="Tahoma" panose="020B0604030504040204" pitchFamily="34" charset="0"/>
              </a:defRPr>
            </a:lvl6pPr>
            <a:lvl7pPr marL="914400" eaLnBrk="0" fontAlgn="base" hangingPunct="0">
              <a:spcBef>
                <a:spcPct val="0"/>
              </a:spcBef>
              <a:spcAft>
                <a:spcPct val="0"/>
              </a:spcAft>
              <a:defRPr sz="4400">
                <a:solidFill>
                  <a:schemeClr val="tx2"/>
                </a:solidFill>
                <a:latin typeface="Tahoma" panose="020B0604030504040204" pitchFamily="34" charset="0"/>
              </a:defRPr>
            </a:lvl7pPr>
            <a:lvl8pPr marL="1371600" eaLnBrk="0" fontAlgn="base" hangingPunct="0">
              <a:spcBef>
                <a:spcPct val="0"/>
              </a:spcBef>
              <a:spcAft>
                <a:spcPct val="0"/>
              </a:spcAft>
              <a:defRPr sz="4400">
                <a:solidFill>
                  <a:schemeClr val="tx2"/>
                </a:solidFill>
                <a:latin typeface="Tahoma" panose="020B0604030504040204" pitchFamily="34" charset="0"/>
              </a:defRPr>
            </a:lvl8pPr>
            <a:lvl9pPr marL="1828800" eaLnBrk="0" fontAlgn="base" hangingPunct="0">
              <a:spcBef>
                <a:spcPct val="0"/>
              </a:spcBef>
              <a:spcAft>
                <a:spcPct val="0"/>
              </a:spcAft>
              <a:defRPr sz="4400">
                <a:solidFill>
                  <a:schemeClr val="tx2"/>
                </a:solidFill>
                <a:latin typeface="Tahoma" panose="020B0604030504040204" pitchFamily="34" charset="0"/>
              </a:defRPr>
            </a:lvl9pPr>
          </a:lstStyle>
          <a:p>
            <a:pPr algn="ctr" eaLnBrk="1" hangingPunct="1">
              <a:defRPr/>
            </a:pPr>
            <a:r>
              <a:rPr lang="it-IT" altLang="it-IT" sz="4000" dirty="0" smtClean="0">
                <a:solidFill>
                  <a:srgbClr val="969696"/>
                </a:solidFill>
                <a:effectLst>
                  <a:outerShdw blurRad="38100" dist="38100" dir="2700000" algn="tl">
                    <a:srgbClr val="000000"/>
                  </a:outerShdw>
                </a:effectLst>
                <a:latin typeface="Book Antiqua" panose="02040602050305030304" pitchFamily="18" charset="0"/>
              </a:rPr>
              <a:t>KELVIN</a:t>
            </a:r>
          </a:p>
        </p:txBody>
      </p:sp>
      <p:sp>
        <p:nvSpPr>
          <p:cNvPr id="10" name="AutoShape 14" descr="Units and defining constants of the new SI."/>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spcBef>
                <a:spcPct val="0"/>
              </a:spcBef>
              <a:buClrTx/>
              <a:buSzTx/>
              <a:buFontTx/>
              <a:buNone/>
            </a:pPr>
            <a:endParaRPr lang="it-IT" altLang="it-IT" sz="1800"/>
          </a:p>
        </p:txBody>
      </p:sp>
      <p:pic>
        <p:nvPicPr>
          <p:cNvPr id="2" name="Immagine 1"/>
          <p:cNvPicPr>
            <a:picLocks noChangeAspect="1"/>
          </p:cNvPicPr>
          <p:nvPr/>
        </p:nvPicPr>
        <p:blipFill>
          <a:blip r:embed="rId2"/>
          <a:stretch>
            <a:fillRect/>
          </a:stretch>
        </p:blipFill>
        <p:spPr>
          <a:xfrm>
            <a:off x="-6350" y="1798763"/>
            <a:ext cx="9144000" cy="3870075"/>
          </a:xfrm>
          <a:prstGeom prst="rect">
            <a:avLst/>
          </a:prstGeom>
        </p:spPr>
      </p:pic>
    </p:spTree>
    <p:extLst>
      <p:ext uri="{BB962C8B-B14F-4D97-AF65-F5344CB8AC3E}">
        <p14:creationId xmlns:p14="http://schemas.microsoft.com/office/powerpoint/2010/main" val="111505836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p:cNvSpPr>
            <a:spLocks noGrp="1"/>
          </p:cNvSpPr>
          <p:nvPr>
            <p:ph type="ftr" sz="quarter" idx="10"/>
          </p:nvPr>
        </p:nvSpPr>
        <p:spPr/>
        <p:txBody>
          <a:bodyPr/>
          <a:lstStyle/>
          <a:p>
            <a:pPr>
              <a:defRPr/>
            </a:pPr>
            <a:r>
              <a:rPr lang="it-IT" altLang="it-IT" smtClean="0"/>
              <a:t>Metrologia e Sistema Internazionale</a:t>
            </a:r>
            <a:endParaRPr lang="it-IT" altLang="it-IT"/>
          </a:p>
        </p:txBody>
      </p:sp>
      <p:sp>
        <p:nvSpPr>
          <p:cNvPr id="6" name="Rectangle 3"/>
          <p:cNvSpPr>
            <a:spLocks noChangeArrowheads="1"/>
          </p:cNvSpPr>
          <p:nvPr/>
        </p:nvSpPr>
        <p:spPr bwMode="auto">
          <a:xfrm>
            <a:off x="0" y="15430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sp>
        <p:nvSpPr>
          <p:cNvPr id="7" name="AutoShape 4" descr="Risultati immagini per avogadro project"/>
          <p:cNvSpPr>
            <a:spLocks noChangeAspect="1" noChangeArrowheads="1"/>
          </p:cNvSpPr>
          <p:nvPr/>
        </p:nvSpPr>
        <p:spPr bwMode="auto">
          <a:xfrm>
            <a:off x="4076700" y="3089275"/>
            <a:ext cx="990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sp>
        <p:nvSpPr>
          <p:cNvPr id="8" name="Rectangle 2"/>
          <p:cNvSpPr>
            <a:spLocks noChangeArrowheads="1"/>
          </p:cNvSpPr>
          <p:nvPr/>
        </p:nvSpPr>
        <p:spPr bwMode="auto">
          <a:xfrm>
            <a:off x="-222250" y="0"/>
            <a:ext cx="9575800" cy="105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2"/>
                </a:solidFill>
                <a:latin typeface="Tahoma" panose="020B0604030504040204" pitchFamily="34" charset="0"/>
              </a:defRPr>
            </a:lvl1pPr>
            <a:lvl2pPr>
              <a:defRPr sz="4400">
                <a:solidFill>
                  <a:schemeClr val="tx2"/>
                </a:solidFill>
                <a:latin typeface="Tahoma" panose="020B0604030504040204" pitchFamily="34" charset="0"/>
              </a:defRPr>
            </a:lvl2pPr>
            <a:lvl3pPr>
              <a:defRPr sz="4400">
                <a:solidFill>
                  <a:schemeClr val="tx2"/>
                </a:solidFill>
                <a:latin typeface="Tahoma" panose="020B0604030504040204" pitchFamily="34" charset="0"/>
              </a:defRPr>
            </a:lvl3pPr>
            <a:lvl4pPr>
              <a:defRPr sz="4400">
                <a:solidFill>
                  <a:schemeClr val="tx2"/>
                </a:solidFill>
                <a:latin typeface="Tahoma" panose="020B0604030504040204" pitchFamily="34" charset="0"/>
              </a:defRPr>
            </a:lvl4pPr>
            <a:lvl5pPr>
              <a:defRPr sz="4400">
                <a:solidFill>
                  <a:schemeClr val="tx2"/>
                </a:solidFill>
                <a:latin typeface="Tahoma" panose="020B0604030504040204" pitchFamily="34" charset="0"/>
              </a:defRPr>
            </a:lvl5pPr>
            <a:lvl6pPr marL="457200" eaLnBrk="0" fontAlgn="base" hangingPunct="0">
              <a:spcBef>
                <a:spcPct val="0"/>
              </a:spcBef>
              <a:spcAft>
                <a:spcPct val="0"/>
              </a:spcAft>
              <a:defRPr sz="4400">
                <a:solidFill>
                  <a:schemeClr val="tx2"/>
                </a:solidFill>
                <a:latin typeface="Tahoma" panose="020B0604030504040204" pitchFamily="34" charset="0"/>
              </a:defRPr>
            </a:lvl6pPr>
            <a:lvl7pPr marL="914400" eaLnBrk="0" fontAlgn="base" hangingPunct="0">
              <a:spcBef>
                <a:spcPct val="0"/>
              </a:spcBef>
              <a:spcAft>
                <a:spcPct val="0"/>
              </a:spcAft>
              <a:defRPr sz="4400">
                <a:solidFill>
                  <a:schemeClr val="tx2"/>
                </a:solidFill>
                <a:latin typeface="Tahoma" panose="020B0604030504040204" pitchFamily="34" charset="0"/>
              </a:defRPr>
            </a:lvl7pPr>
            <a:lvl8pPr marL="1371600" eaLnBrk="0" fontAlgn="base" hangingPunct="0">
              <a:spcBef>
                <a:spcPct val="0"/>
              </a:spcBef>
              <a:spcAft>
                <a:spcPct val="0"/>
              </a:spcAft>
              <a:defRPr sz="4400">
                <a:solidFill>
                  <a:schemeClr val="tx2"/>
                </a:solidFill>
                <a:latin typeface="Tahoma" panose="020B0604030504040204" pitchFamily="34" charset="0"/>
              </a:defRPr>
            </a:lvl8pPr>
            <a:lvl9pPr marL="1828800" eaLnBrk="0" fontAlgn="base" hangingPunct="0">
              <a:spcBef>
                <a:spcPct val="0"/>
              </a:spcBef>
              <a:spcAft>
                <a:spcPct val="0"/>
              </a:spcAft>
              <a:defRPr sz="4400">
                <a:solidFill>
                  <a:schemeClr val="tx2"/>
                </a:solidFill>
                <a:latin typeface="Tahoma" panose="020B0604030504040204" pitchFamily="34" charset="0"/>
              </a:defRPr>
            </a:lvl9pPr>
          </a:lstStyle>
          <a:p>
            <a:pPr algn="ctr" eaLnBrk="1" hangingPunct="1">
              <a:defRPr/>
            </a:pPr>
            <a:r>
              <a:rPr lang="it-IT" altLang="it-IT" sz="4000" dirty="0" smtClean="0">
                <a:solidFill>
                  <a:srgbClr val="969696"/>
                </a:solidFill>
                <a:effectLst>
                  <a:outerShdw blurRad="38100" dist="38100" dir="2700000" algn="tl">
                    <a:srgbClr val="000000"/>
                  </a:outerShdw>
                </a:effectLst>
                <a:latin typeface="Book Antiqua" panose="02040602050305030304" pitchFamily="18" charset="0"/>
              </a:rPr>
              <a:t>MOLE</a:t>
            </a:r>
          </a:p>
        </p:txBody>
      </p:sp>
      <p:sp>
        <p:nvSpPr>
          <p:cNvPr id="10" name="AutoShape 14" descr="Units and defining constants of the new SI."/>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spcBef>
                <a:spcPct val="0"/>
              </a:spcBef>
              <a:buClrTx/>
              <a:buSzTx/>
              <a:buFontTx/>
              <a:buNone/>
            </a:pPr>
            <a:endParaRPr lang="it-IT" altLang="it-IT" sz="1800"/>
          </a:p>
        </p:txBody>
      </p:sp>
      <p:pic>
        <p:nvPicPr>
          <p:cNvPr id="3" name="Immagine 2"/>
          <p:cNvPicPr>
            <a:picLocks noChangeAspect="1"/>
          </p:cNvPicPr>
          <p:nvPr/>
        </p:nvPicPr>
        <p:blipFill>
          <a:blip r:embed="rId2"/>
          <a:stretch>
            <a:fillRect/>
          </a:stretch>
        </p:blipFill>
        <p:spPr>
          <a:xfrm>
            <a:off x="9834" y="1674307"/>
            <a:ext cx="9144000" cy="4118988"/>
          </a:xfrm>
          <a:prstGeom prst="rect">
            <a:avLst/>
          </a:prstGeom>
        </p:spPr>
      </p:pic>
    </p:spTree>
    <p:extLst>
      <p:ext uri="{BB962C8B-B14F-4D97-AF65-F5344CB8AC3E}">
        <p14:creationId xmlns:p14="http://schemas.microsoft.com/office/powerpoint/2010/main" val="74231705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p:cNvSpPr>
            <a:spLocks noGrp="1"/>
          </p:cNvSpPr>
          <p:nvPr>
            <p:ph type="ftr" sz="quarter" idx="10"/>
          </p:nvPr>
        </p:nvSpPr>
        <p:spPr/>
        <p:txBody>
          <a:bodyPr/>
          <a:lstStyle/>
          <a:p>
            <a:pPr>
              <a:defRPr/>
            </a:pPr>
            <a:r>
              <a:rPr lang="it-IT" altLang="it-IT" smtClean="0"/>
              <a:t>Metrologia e Sistema Internazionale</a:t>
            </a:r>
            <a:endParaRPr lang="it-IT" altLang="it-IT"/>
          </a:p>
        </p:txBody>
      </p:sp>
      <p:sp>
        <p:nvSpPr>
          <p:cNvPr id="6" name="Rectangle 3"/>
          <p:cNvSpPr>
            <a:spLocks noChangeArrowheads="1"/>
          </p:cNvSpPr>
          <p:nvPr/>
        </p:nvSpPr>
        <p:spPr bwMode="auto">
          <a:xfrm>
            <a:off x="0" y="15430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sp>
        <p:nvSpPr>
          <p:cNvPr id="7" name="AutoShape 4" descr="Risultati immagini per avogadro project"/>
          <p:cNvSpPr>
            <a:spLocks noChangeAspect="1" noChangeArrowheads="1"/>
          </p:cNvSpPr>
          <p:nvPr/>
        </p:nvSpPr>
        <p:spPr bwMode="auto">
          <a:xfrm>
            <a:off x="4076700" y="3089275"/>
            <a:ext cx="990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sp>
        <p:nvSpPr>
          <p:cNvPr id="8" name="Rectangle 2"/>
          <p:cNvSpPr>
            <a:spLocks noChangeArrowheads="1"/>
          </p:cNvSpPr>
          <p:nvPr/>
        </p:nvSpPr>
        <p:spPr bwMode="auto">
          <a:xfrm>
            <a:off x="-222250" y="0"/>
            <a:ext cx="9575800" cy="105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2"/>
                </a:solidFill>
                <a:latin typeface="Tahoma" panose="020B0604030504040204" pitchFamily="34" charset="0"/>
              </a:defRPr>
            </a:lvl1pPr>
            <a:lvl2pPr>
              <a:defRPr sz="4400">
                <a:solidFill>
                  <a:schemeClr val="tx2"/>
                </a:solidFill>
                <a:latin typeface="Tahoma" panose="020B0604030504040204" pitchFamily="34" charset="0"/>
              </a:defRPr>
            </a:lvl2pPr>
            <a:lvl3pPr>
              <a:defRPr sz="4400">
                <a:solidFill>
                  <a:schemeClr val="tx2"/>
                </a:solidFill>
                <a:latin typeface="Tahoma" panose="020B0604030504040204" pitchFamily="34" charset="0"/>
              </a:defRPr>
            </a:lvl3pPr>
            <a:lvl4pPr>
              <a:defRPr sz="4400">
                <a:solidFill>
                  <a:schemeClr val="tx2"/>
                </a:solidFill>
                <a:latin typeface="Tahoma" panose="020B0604030504040204" pitchFamily="34" charset="0"/>
              </a:defRPr>
            </a:lvl4pPr>
            <a:lvl5pPr>
              <a:defRPr sz="4400">
                <a:solidFill>
                  <a:schemeClr val="tx2"/>
                </a:solidFill>
                <a:latin typeface="Tahoma" panose="020B0604030504040204" pitchFamily="34" charset="0"/>
              </a:defRPr>
            </a:lvl5pPr>
            <a:lvl6pPr marL="457200" eaLnBrk="0" fontAlgn="base" hangingPunct="0">
              <a:spcBef>
                <a:spcPct val="0"/>
              </a:spcBef>
              <a:spcAft>
                <a:spcPct val="0"/>
              </a:spcAft>
              <a:defRPr sz="4400">
                <a:solidFill>
                  <a:schemeClr val="tx2"/>
                </a:solidFill>
                <a:latin typeface="Tahoma" panose="020B0604030504040204" pitchFamily="34" charset="0"/>
              </a:defRPr>
            </a:lvl6pPr>
            <a:lvl7pPr marL="914400" eaLnBrk="0" fontAlgn="base" hangingPunct="0">
              <a:spcBef>
                <a:spcPct val="0"/>
              </a:spcBef>
              <a:spcAft>
                <a:spcPct val="0"/>
              </a:spcAft>
              <a:defRPr sz="4400">
                <a:solidFill>
                  <a:schemeClr val="tx2"/>
                </a:solidFill>
                <a:latin typeface="Tahoma" panose="020B0604030504040204" pitchFamily="34" charset="0"/>
              </a:defRPr>
            </a:lvl7pPr>
            <a:lvl8pPr marL="1371600" eaLnBrk="0" fontAlgn="base" hangingPunct="0">
              <a:spcBef>
                <a:spcPct val="0"/>
              </a:spcBef>
              <a:spcAft>
                <a:spcPct val="0"/>
              </a:spcAft>
              <a:defRPr sz="4400">
                <a:solidFill>
                  <a:schemeClr val="tx2"/>
                </a:solidFill>
                <a:latin typeface="Tahoma" panose="020B0604030504040204" pitchFamily="34" charset="0"/>
              </a:defRPr>
            </a:lvl8pPr>
            <a:lvl9pPr marL="1828800" eaLnBrk="0" fontAlgn="base" hangingPunct="0">
              <a:spcBef>
                <a:spcPct val="0"/>
              </a:spcBef>
              <a:spcAft>
                <a:spcPct val="0"/>
              </a:spcAft>
              <a:defRPr sz="4400">
                <a:solidFill>
                  <a:schemeClr val="tx2"/>
                </a:solidFill>
                <a:latin typeface="Tahoma" panose="020B0604030504040204" pitchFamily="34" charset="0"/>
              </a:defRPr>
            </a:lvl9pPr>
          </a:lstStyle>
          <a:p>
            <a:pPr algn="ctr" eaLnBrk="1" hangingPunct="1">
              <a:defRPr/>
            </a:pPr>
            <a:r>
              <a:rPr lang="it-IT" altLang="it-IT" sz="4000" dirty="0" smtClean="0">
                <a:solidFill>
                  <a:srgbClr val="969696"/>
                </a:solidFill>
                <a:effectLst>
                  <a:outerShdw blurRad="38100" dist="38100" dir="2700000" algn="tl">
                    <a:srgbClr val="000000"/>
                  </a:outerShdw>
                </a:effectLst>
                <a:latin typeface="Book Antiqua" panose="02040602050305030304" pitchFamily="18" charset="0"/>
              </a:rPr>
              <a:t>CANDELA</a:t>
            </a:r>
          </a:p>
        </p:txBody>
      </p:sp>
      <p:sp>
        <p:nvSpPr>
          <p:cNvPr id="10" name="AutoShape 14" descr="Units and defining constants of the new SI."/>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spcBef>
                <a:spcPct val="0"/>
              </a:spcBef>
              <a:buClrTx/>
              <a:buSzTx/>
              <a:buFontTx/>
              <a:buNone/>
            </a:pPr>
            <a:endParaRPr lang="it-IT" altLang="it-IT" sz="1800"/>
          </a:p>
        </p:txBody>
      </p:sp>
      <p:pic>
        <p:nvPicPr>
          <p:cNvPr id="2" name="Immagine 1"/>
          <p:cNvPicPr>
            <a:picLocks noChangeAspect="1"/>
          </p:cNvPicPr>
          <p:nvPr/>
        </p:nvPicPr>
        <p:blipFill>
          <a:blip r:embed="rId2"/>
          <a:stretch>
            <a:fillRect/>
          </a:stretch>
        </p:blipFill>
        <p:spPr>
          <a:xfrm>
            <a:off x="-6350" y="1248197"/>
            <a:ext cx="9144000" cy="5099393"/>
          </a:xfrm>
          <a:prstGeom prst="rect">
            <a:avLst/>
          </a:prstGeom>
        </p:spPr>
      </p:pic>
    </p:spTree>
    <p:extLst>
      <p:ext uri="{BB962C8B-B14F-4D97-AF65-F5344CB8AC3E}">
        <p14:creationId xmlns:p14="http://schemas.microsoft.com/office/powerpoint/2010/main" val="107714553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p:cNvSpPr>
            <a:spLocks noGrp="1"/>
          </p:cNvSpPr>
          <p:nvPr>
            <p:ph type="ftr" sz="quarter" idx="10"/>
          </p:nvPr>
        </p:nvSpPr>
        <p:spPr/>
        <p:txBody>
          <a:bodyPr/>
          <a:lstStyle/>
          <a:p>
            <a:pPr>
              <a:defRPr/>
            </a:pPr>
            <a:r>
              <a:rPr lang="it-IT" altLang="it-IT" smtClean="0"/>
              <a:t>Metrologia e Sistema Internazionale</a:t>
            </a:r>
            <a:endParaRPr lang="it-IT" altLang="it-IT"/>
          </a:p>
        </p:txBody>
      </p:sp>
      <p:sp>
        <p:nvSpPr>
          <p:cNvPr id="7" name="Rectangle 2"/>
          <p:cNvSpPr>
            <a:spLocks noChangeArrowheads="1"/>
          </p:cNvSpPr>
          <p:nvPr/>
        </p:nvSpPr>
        <p:spPr bwMode="auto">
          <a:xfrm>
            <a:off x="-222250" y="0"/>
            <a:ext cx="9575800" cy="105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2"/>
                </a:solidFill>
                <a:latin typeface="Tahoma" panose="020B0604030504040204" pitchFamily="34" charset="0"/>
              </a:defRPr>
            </a:lvl1pPr>
            <a:lvl2pPr>
              <a:defRPr sz="4400">
                <a:solidFill>
                  <a:schemeClr val="tx2"/>
                </a:solidFill>
                <a:latin typeface="Tahoma" panose="020B0604030504040204" pitchFamily="34" charset="0"/>
              </a:defRPr>
            </a:lvl2pPr>
            <a:lvl3pPr>
              <a:defRPr sz="4400">
                <a:solidFill>
                  <a:schemeClr val="tx2"/>
                </a:solidFill>
                <a:latin typeface="Tahoma" panose="020B0604030504040204" pitchFamily="34" charset="0"/>
              </a:defRPr>
            </a:lvl3pPr>
            <a:lvl4pPr>
              <a:defRPr sz="4400">
                <a:solidFill>
                  <a:schemeClr val="tx2"/>
                </a:solidFill>
                <a:latin typeface="Tahoma" panose="020B0604030504040204" pitchFamily="34" charset="0"/>
              </a:defRPr>
            </a:lvl4pPr>
            <a:lvl5pPr>
              <a:defRPr sz="4400">
                <a:solidFill>
                  <a:schemeClr val="tx2"/>
                </a:solidFill>
                <a:latin typeface="Tahoma" panose="020B0604030504040204" pitchFamily="34" charset="0"/>
              </a:defRPr>
            </a:lvl5pPr>
            <a:lvl6pPr marL="457200" eaLnBrk="0" fontAlgn="base" hangingPunct="0">
              <a:spcBef>
                <a:spcPct val="0"/>
              </a:spcBef>
              <a:spcAft>
                <a:spcPct val="0"/>
              </a:spcAft>
              <a:defRPr sz="4400">
                <a:solidFill>
                  <a:schemeClr val="tx2"/>
                </a:solidFill>
                <a:latin typeface="Tahoma" panose="020B0604030504040204" pitchFamily="34" charset="0"/>
              </a:defRPr>
            </a:lvl6pPr>
            <a:lvl7pPr marL="914400" eaLnBrk="0" fontAlgn="base" hangingPunct="0">
              <a:spcBef>
                <a:spcPct val="0"/>
              </a:spcBef>
              <a:spcAft>
                <a:spcPct val="0"/>
              </a:spcAft>
              <a:defRPr sz="4400">
                <a:solidFill>
                  <a:schemeClr val="tx2"/>
                </a:solidFill>
                <a:latin typeface="Tahoma" panose="020B0604030504040204" pitchFamily="34" charset="0"/>
              </a:defRPr>
            </a:lvl7pPr>
            <a:lvl8pPr marL="1371600" eaLnBrk="0" fontAlgn="base" hangingPunct="0">
              <a:spcBef>
                <a:spcPct val="0"/>
              </a:spcBef>
              <a:spcAft>
                <a:spcPct val="0"/>
              </a:spcAft>
              <a:defRPr sz="4400">
                <a:solidFill>
                  <a:schemeClr val="tx2"/>
                </a:solidFill>
                <a:latin typeface="Tahoma" panose="020B0604030504040204" pitchFamily="34" charset="0"/>
              </a:defRPr>
            </a:lvl8pPr>
            <a:lvl9pPr marL="1828800" eaLnBrk="0" fontAlgn="base" hangingPunct="0">
              <a:spcBef>
                <a:spcPct val="0"/>
              </a:spcBef>
              <a:spcAft>
                <a:spcPct val="0"/>
              </a:spcAft>
              <a:defRPr sz="4400">
                <a:solidFill>
                  <a:schemeClr val="tx2"/>
                </a:solidFill>
                <a:latin typeface="Tahoma" panose="020B0604030504040204" pitchFamily="34" charset="0"/>
              </a:defRPr>
            </a:lvl9pPr>
          </a:lstStyle>
          <a:p>
            <a:pPr algn="ctr" eaLnBrk="1" hangingPunct="1">
              <a:defRPr/>
            </a:pPr>
            <a:r>
              <a:rPr lang="it-IT" altLang="it-IT" sz="4000" dirty="0" smtClean="0">
                <a:solidFill>
                  <a:schemeClr val="tx1"/>
                </a:solidFill>
                <a:effectLst>
                  <a:outerShdw blurRad="38100" dist="38100" dir="2700000" algn="tl">
                    <a:srgbClr val="000000"/>
                  </a:outerShdw>
                </a:effectLst>
                <a:latin typeface="Book Antiqua" panose="02040602050305030304" pitchFamily="18" charset="0"/>
              </a:rPr>
              <a:t>IL NUOVO SI (da Maggio 2019)</a:t>
            </a:r>
          </a:p>
        </p:txBody>
      </p:sp>
      <p:sp>
        <p:nvSpPr>
          <p:cNvPr id="28" name="Rectangle 3"/>
          <p:cNvSpPr>
            <a:spLocks noChangeArrowheads="1"/>
          </p:cNvSpPr>
          <p:nvPr/>
        </p:nvSpPr>
        <p:spPr bwMode="auto">
          <a:xfrm>
            <a:off x="140948" y="1419170"/>
            <a:ext cx="8820806" cy="83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sz="2400" dirty="0" smtClean="0">
                <a:latin typeface="Book Antiqua" panose="02040602050305030304" pitchFamily="18" charset="0"/>
                <a:sym typeface="Symbol" panose="05050102010706020507" pitchFamily="18" charset="2"/>
              </a:rPr>
              <a:t>Il (nuovo) SI è il </a:t>
            </a:r>
            <a:r>
              <a:rPr lang="it-IT" altLang="it-IT" sz="2400" dirty="0" smtClean="0">
                <a:solidFill>
                  <a:srgbClr val="FFFF00"/>
                </a:solidFill>
                <a:latin typeface="Book Antiqua" panose="02040602050305030304" pitchFamily="18" charset="0"/>
                <a:sym typeface="Symbol" panose="05050102010706020507" pitchFamily="18" charset="2"/>
              </a:rPr>
              <a:t>Sistema Internazionale di unità di misura</a:t>
            </a:r>
            <a:r>
              <a:rPr lang="it-IT" altLang="it-IT" sz="2400" dirty="0" smtClean="0">
                <a:latin typeface="Book Antiqua" panose="02040602050305030304" pitchFamily="18" charset="0"/>
                <a:sym typeface="Symbol" panose="05050102010706020507" pitchFamily="18" charset="2"/>
              </a:rPr>
              <a:t/>
            </a:r>
            <a:br>
              <a:rPr lang="it-IT" altLang="it-IT" sz="2400" dirty="0" smtClean="0">
                <a:latin typeface="Book Antiqua" panose="02040602050305030304" pitchFamily="18" charset="0"/>
                <a:sym typeface="Symbol" panose="05050102010706020507" pitchFamily="18" charset="2"/>
              </a:rPr>
            </a:br>
            <a:r>
              <a:rPr lang="it-IT" altLang="it-IT" sz="2400" dirty="0" smtClean="0">
                <a:latin typeface="Book Antiqua" panose="02040602050305030304" pitchFamily="18" charset="0"/>
                <a:sym typeface="Symbol" panose="05050102010706020507" pitchFamily="18" charset="2"/>
              </a:rPr>
              <a:t>nel quale le </a:t>
            </a:r>
            <a:r>
              <a:rPr lang="it-IT" altLang="it-IT" sz="2400" dirty="0" smtClean="0">
                <a:solidFill>
                  <a:srgbClr val="FFFF00"/>
                </a:solidFill>
                <a:latin typeface="Book Antiqua" panose="02040602050305030304" pitchFamily="18" charset="0"/>
                <a:sym typeface="Symbol" panose="05050102010706020507" pitchFamily="18" charset="2"/>
              </a:rPr>
              <a:t>7 costanti di natura definenti</a:t>
            </a:r>
            <a:r>
              <a:rPr lang="it-IT" altLang="it-IT" sz="2400" dirty="0" smtClean="0">
                <a:latin typeface="Book Antiqua" panose="02040602050305030304" pitchFamily="18" charset="0"/>
                <a:sym typeface="Symbol" panose="05050102010706020507" pitchFamily="18" charset="2"/>
              </a:rPr>
              <a:t> valgono:</a:t>
            </a:r>
            <a:endParaRPr lang="it-IT" altLang="it-IT" sz="2400" dirty="0" smtClean="0">
              <a:solidFill>
                <a:srgbClr val="FFFF00"/>
              </a:solidFill>
              <a:latin typeface="Book Antiqua" panose="02040602050305030304" pitchFamily="18" charset="0"/>
              <a:sym typeface="Symbol" panose="05050102010706020507" pitchFamily="18" charset="2"/>
            </a:endParaRPr>
          </a:p>
        </p:txBody>
      </p:sp>
      <p:pic>
        <p:nvPicPr>
          <p:cNvPr id="2" name="Immagine 1"/>
          <p:cNvPicPr>
            <a:picLocks noChangeAspect="1"/>
          </p:cNvPicPr>
          <p:nvPr/>
        </p:nvPicPr>
        <p:blipFill>
          <a:blip r:embed="rId2"/>
          <a:stretch>
            <a:fillRect/>
          </a:stretch>
        </p:blipFill>
        <p:spPr>
          <a:xfrm>
            <a:off x="211893" y="2615177"/>
            <a:ext cx="8506438" cy="2618977"/>
          </a:xfrm>
          <a:prstGeom prst="rect">
            <a:avLst/>
          </a:prstGeom>
        </p:spPr>
      </p:pic>
      <p:sp>
        <p:nvSpPr>
          <p:cNvPr id="6" name="Rectangle 3"/>
          <p:cNvSpPr>
            <a:spLocks noChangeArrowheads="1"/>
          </p:cNvSpPr>
          <p:nvPr/>
        </p:nvSpPr>
        <p:spPr bwMode="auto">
          <a:xfrm>
            <a:off x="155247" y="5594861"/>
            <a:ext cx="8820806" cy="49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sz="2400" dirty="0" smtClean="0">
                <a:latin typeface="Book Antiqua" panose="02040602050305030304" pitchFamily="18" charset="0"/>
                <a:sym typeface="Symbol" panose="05050102010706020507" pitchFamily="18" charset="2"/>
              </a:rPr>
              <a:t>le unità, tutte le unità, si ricavano dalle costanti definenti</a:t>
            </a:r>
            <a:endParaRPr lang="it-IT" altLang="it-IT" sz="2400" dirty="0" smtClean="0">
              <a:solidFill>
                <a:srgbClr val="FFFF00"/>
              </a:solidFill>
              <a:latin typeface="Book Antiqua" panose="02040602050305030304" pitchFamily="18" charset="0"/>
              <a:sym typeface="Symbol" panose="05050102010706020507" pitchFamily="18" charset="2"/>
            </a:endParaRPr>
          </a:p>
        </p:txBody>
      </p:sp>
    </p:spTree>
    <p:extLst>
      <p:ext uri="{BB962C8B-B14F-4D97-AF65-F5344CB8AC3E}">
        <p14:creationId xmlns:p14="http://schemas.microsoft.com/office/powerpoint/2010/main" val="247584524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p:cNvSpPr>
            <a:spLocks noGrp="1"/>
          </p:cNvSpPr>
          <p:nvPr>
            <p:ph type="ftr" sz="quarter" idx="10"/>
          </p:nvPr>
        </p:nvSpPr>
        <p:spPr/>
        <p:txBody>
          <a:bodyPr/>
          <a:lstStyle/>
          <a:p>
            <a:pPr>
              <a:defRPr/>
            </a:pPr>
            <a:r>
              <a:rPr lang="it-IT" altLang="it-IT" smtClean="0"/>
              <a:t>Metrologia e Sistema Internazionale</a:t>
            </a:r>
            <a:endParaRPr lang="it-IT" altLang="it-IT"/>
          </a:p>
        </p:txBody>
      </p:sp>
      <p:sp>
        <p:nvSpPr>
          <p:cNvPr id="6" name="Rectangle 14"/>
          <p:cNvSpPr>
            <a:spLocks noChangeArrowheads="1"/>
          </p:cNvSpPr>
          <p:nvPr/>
        </p:nvSpPr>
        <p:spPr bwMode="auto">
          <a:xfrm>
            <a:off x="101600" y="1504073"/>
            <a:ext cx="8978900" cy="4508500"/>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spcBef>
                <a:spcPct val="0"/>
              </a:spcBef>
              <a:buClrTx/>
              <a:buSzTx/>
              <a:buFontTx/>
              <a:buNone/>
            </a:pPr>
            <a:endParaRPr lang="it-IT" altLang="it-IT" sz="1800"/>
          </a:p>
        </p:txBody>
      </p:sp>
      <p:sp>
        <p:nvSpPr>
          <p:cNvPr id="7" name="Rectangle 3"/>
          <p:cNvSpPr>
            <a:spLocks noChangeArrowheads="1"/>
          </p:cNvSpPr>
          <p:nvPr/>
        </p:nvSpPr>
        <p:spPr bwMode="auto">
          <a:xfrm>
            <a:off x="4454525" y="1365961"/>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sp>
        <p:nvSpPr>
          <p:cNvPr id="8" name="AutoShape 4" descr="Risultati immagini per avogadro project"/>
          <p:cNvSpPr>
            <a:spLocks noChangeAspect="1" noChangeArrowheads="1"/>
          </p:cNvSpPr>
          <p:nvPr/>
        </p:nvSpPr>
        <p:spPr bwMode="auto">
          <a:xfrm>
            <a:off x="4051300" y="3094748"/>
            <a:ext cx="990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sp>
        <p:nvSpPr>
          <p:cNvPr id="9" name="Rectangle 2"/>
          <p:cNvSpPr>
            <a:spLocks noChangeArrowheads="1"/>
          </p:cNvSpPr>
          <p:nvPr/>
        </p:nvSpPr>
        <p:spPr bwMode="auto">
          <a:xfrm>
            <a:off x="-222250" y="180975"/>
            <a:ext cx="9575800" cy="105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2"/>
                </a:solidFill>
                <a:latin typeface="Tahoma" panose="020B0604030504040204" pitchFamily="34" charset="0"/>
              </a:defRPr>
            </a:lvl1pPr>
            <a:lvl2pPr>
              <a:defRPr sz="4400">
                <a:solidFill>
                  <a:schemeClr val="tx2"/>
                </a:solidFill>
                <a:latin typeface="Tahoma" panose="020B0604030504040204" pitchFamily="34" charset="0"/>
              </a:defRPr>
            </a:lvl2pPr>
            <a:lvl3pPr>
              <a:defRPr sz="4400">
                <a:solidFill>
                  <a:schemeClr val="tx2"/>
                </a:solidFill>
                <a:latin typeface="Tahoma" panose="020B0604030504040204" pitchFamily="34" charset="0"/>
              </a:defRPr>
            </a:lvl3pPr>
            <a:lvl4pPr>
              <a:defRPr sz="4400">
                <a:solidFill>
                  <a:schemeClr val="tx2"/>
                </a:solidFill>
                <a:latin typeface="Tahoma" panose="020B0604030504040204" pitchFamily="34" charset="0"/>
              </a:defRPr>
            </a:lvl4pPr>
            <a:lvl5pPr>
              <a:defRPr sz="4400">
                <a:solidFill>
                  <a:schemeClr val="tx2"/>
                </a:solidFill>
                <a:latin typeface="Tahoma" panose="020B0604030504040204" pitchFamily="34" charset="0"/>
              </a:defRPr>
            </a:lvl5pPr>
            <a:lvl6pPr marL="457200" eaLnBrk="0" fontAlgn="base" hangingPunct="0">
              <a:spcBef>
                <a:spcPct val="0"/>
              </a:spcBef>
              <a:spcAft>
                <a:spcPct val="0"/>
              </a:spcAft>
              <a:defRPr sz="4400">
                <a:solidFill>
                  <a:schemeClr val="tx2"/>
                </a:solidFill>
                <a:latin typeface="Tahoma" panose="020B0604030504040204" pitchFamily="34" charset="0"/>
              </a:defRPr>
            </a:lvl6pPr>
            <a:lvl7pPr marL="914400" eaLnBrk="0" fontAlgn="base" hangingPunct="0">
              <a:spcBef>
                <a:spcPct val="0"/>
              </a:spcBef>
              <a:spcAft>
                <a:spcPct val="0"/>
              </a:spcAft>
              <a:defRPr sz="4400">
                <a:solidFill>
                  <a:schemeClr val="tx2"/>
                </a:solidFill>
                <a:latin typeface="Tahoma" panose="020B0604030504040204" pitchFamily="34" charset="0"/>
              </a:defRPr>
            </a:lvl7pPr>
            <a:lvl8pPr marL="1371600" eaLnBrk="0" fontAlgn="base" hangingPunct="0">
              <a:spcBef>
                <a:spcPct val="0"/>
              </a:spcBef>
              <a:spcAft>
                <a:spcPct val="0"/>
              </a:spcAft>
              <a:defRPr sz="4400">
                <a:solidFill>
                  <a:schemeClr val="tx2"/>
                </a:solidFill>
                <a:latin typeface="Tahoma" panose="020B0604030504040204" pitchFamily="34" charset="0"/>
              </a:defRPr>
            </a:lvl8pPr>
            <a:lvl9pPr marL="1828800" eaLnBrk="0" fontAlgn="base" hangingPunct="0">
              <a:spcBef>
                <a:spcPct val="0"/>
              </a:spcBef>
              <a:spcAft>
                <a:spcPct val="0"/>
              </a:spcAft>
              <a:defRPr sz="4400">
                <a:solidFill>
                  <a:schemeClr val="tx2"/>
                </a:solidFill>
                <a:latin typeface="Tahoma" panose="020B0604030504040204" pitchFamily="34" charset="0"/>
              </a:defRPr>
            </a:lvl9pPr>
          </a:lstStyle>
          <a:p>
            <a:pPr algn="ctr" eaLnBrk="1" hangingPunct="1">
              <a:defRPr/>
            </a:pPr>
            <a:r>
              <a:rPr lang="it-IT" altLang="it-IT" sz="4000" dirty="0" smtClean="0">
                <a:solidFill>
                  <a:schemeClr val="tx1"/>
                </a:solidFill>
                <a:effectLst>
                  <a:outerShdw blurRad="38100" dist="38100" dir="2700000" algn="tl">
                    <a:srgbClr val="000000"/>
                  </a:outerShdw>
                </a:effectLst>
                <a:latin typeface="Book Antiqua" panose="02040602050305030304" pitchFamily="18" charset="0"/>
              </a:rPr>
              <a:t>NUOVO E VECCHIO SI A CONFRONTO</a:t>
            </a:r>
          </a:p>
        </p:txBody>
      </p:sp>
      <p:sp>
        <p:nvSpPr>
          <p:cNvPr id="10" name="AutoShape 8" descr="Units and defining constants of the new SI."/>
          <p:cNvSpPr>
            <a:spLocks noChangeAspect="1" noChangeArrowheads="1"/>
          </p:cNvSpPr>
          <p:nvPr/>
        </p:nvSpPr>
        <p:spPr bwMode="auto">
          <a:xfrm>
            <a:off x="4394200" y="3282073"/>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spcBef>
                <a:spcPct val="0"/>
              </a:spcBef>
              <a:buClrTx/>
              <a:buSzTx/>
              <a:buFontTx/>
              <a:buNone/>
            </a:pPr>
            <a:endParaRPr lang="it-IT" altLang="it-IT" sz="1800"/>
          </a:p>
        </p:txBody>
      </p:sp>
      <p:pic>
        <p:nvPicPr>
          <p:cNvPr id="12" name="Picture 11"/>
          <p:cNvPicPr>
            <a:picLocks noChangeAspect="1" noChangeArrowheads="1"/>
          </p:cNvPicPr>
          <p:nvPr/>
        </p:nvPicPr>
        <p:blipFill>
          <a:blip r:embed="rId2">
            <a:extLst>
              <a:ext uri="{28A0092B-C50C-407E-A947-70E740481C1C}">
                <a14:useLocalDpi xmlns:a14="http://schemas.microsoft.com/office/drawing/2010/main" val="0"/>
              </a:ext>
            </a:extLst>
          </a:blip>
          <a:srcRect l="787"/>
          <a:stretch>
            <a:fillRect/>
          </a:stretch>
        </p:blipFill>
        <p:spPr bwMode="auto">
          <a:xfrm>
            <a:off x="4841875" y="1580273"/>
            <a:ext cx="4124325" cy="435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675" y="1600911"/>
            <a:ext cx="4135438" cy="432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2"/>
          <p:cNvSpPr>
            <a:spLocks noChangeArrowheads="1"/>
          </p:cNvSpPr>
          <p:nvPr/>
        </p:nvSpPr>
        <p:spPr bwMode="auto">
          <a:xfrm>
            <a:off x="3484563" y="2969336"/>
            <a:ext cx="2286000" cy="1058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2"/>
                </a:solidFill>
                <a:latin typeface="Tahoma" panose="020B0604030504040204" pitchFamily="34" charset="0"/>
              </a:defRPr>
            </a:lvl1pPr>
            <a:lvl2pPr>
              <a:defRPr sz="4400">
                <a:solidFill>
                  <a:schemeClr val="tx2"/>
                </a:solidFill>
                <a:latin typeface="Tahoma" panose="020B0604030504040204" pitchFamily="34" charset="0"/>
              </a:defRPr>
            </a:lvl2pPr>
            <a:lvl3pPr>
              <a:defRPr sz="4400">
                <a:solidFill>
                  <a:schemeClr val="tx2"/>
                </a:solidFill>
                <a:latin typeface="Tahoma" panose="020B0604030504040204" pitchFamily="34" charset="0"/>
              </a:defRPr>
            </a:lvl3pPr>
            <a:lvl4pPr>
              <a:defRPr sz="4400">
                <a:solidFill>
                  <a:schemeClr val="tx2"/>
                </a:solidFill>
                <a:latin typeface="Tahoma" panose="020B0604030504040204" pitchFamily="34" charset="0"/>
              </a:defRPr>
            </a:lvl4pPr>
            <a:lvl5pPr>
              <a:defRPr sz="4400">
                <a:solidFill>
                  <a:schemeClr val="tx2"/>
                </a:solidFill>
                <a:latin typeface="Tahoma" panose="020B0604030504040204" pitchFamily="34" charset="0"/>
              </a:defRPr>
            </a:lvl5pPr>
            <a:lvl6pPr marL="457200" eaLnBrk="0" fontAlgn="base" hangingPunct="0">
              <a:spcBef>
                <a:spcPct val="0"/>
              </a:spcBef>
              <a:spcAft>
                <a:spcPct val="0"/>
              </a:spcAft>
              <a:defRPr sz="4400">
                <a:solidFill>
                  <a:schemeClr val="tx2"/>
                </a:solidFill>
                <a:latin typeface="Tahoma" panose="020B0604030504040204" pitchFamily="34" charset="0"/>
              </a:defRPr>
            </a:lvl6pPr>
            <a:lvl7pPr marL="914400" eaLnBrk="0" fontAlgn="base" hangingPunct="0">
              <a:spcBef>
                <a:spcPct val="0"/>
              </a:spcBef>
              <a:spcAft>
                <a:spcPct val="0"/>
              </a:spcAft>
              <a:defRPr sz="4400">
                <a:solidFill>
                  <a:schemeClr val="tx2"/>
                </a:solidFill>
                <a:latin typeface="Tahoma" panose="020B0604030504040204" pitchFamily="34" charset="0"/>
              </a:defRPr>
            </a:lvl7pPr>
            <a:lvl8pPr marL="1371600" eaLnBrk="0" fontAlgn="base" hangingPunct="0">
              <a:spcBef>
                <a:spcPct val="0"/>
              </a:spcBef>
              <a:spcAft>
                <a:spcPct val="0"/>
              </a:spcAft>
              <a:defRPr sz="4400">
                <a:solidFill>
                  <a:schemeClr val="tx2"/>
                </a:solidFill>
                <a:latin typeface="Tahoma" panose="020B0604030504040204" pitchFamily="34" charset="0"/>
              </a:defRPr>
            </a:lvl8pPr>
            <a:lvl9pPr marL="1828800" eaLnBrk="0" fontAlgn="base" hangingPunct="0">
              <a:spcBef>
                <a:spcPct val="0"/>
              </a:spcBef>
              <a:spcAft>
                <a:spcPct val="0"/>
              </a:spcAft>
              <a:defRPr sz="4400">
                <a:solidFill>
                  <a:schemeClr val="tx2"/>
                </a:solidFill>
                <a:latin typeface="Tahoma" panose="020B0604030504040204" pitchFamily="34" charset="0"/>
              </a:defRPr>
            </a:lvl9pPr>
          </a:lstStyle>
          <a:p>
            <a:pPr algn="ctr" eaLnBrk="1" hangingPunct="1">
              <a:defRPr/>
            </a:pPr>
            <a:r>
              <a:rPr lang="it-IT" altLang="it-IT" sz="8800" b="1" smtClean="0">
                <a:solidFill>
                  <a:srgbClr val="000000"/>
                </a:solidFill>
                <a:effectLst>
                  <a:outerShdw blurRad="38100" dist="38100" dir="2700000" algn="tl">
                    <a:srgbClr val="FFFFFF"/>
                  </a:outerShdw>
                </a:effectLst>
                <a:latin typeface="Book Antiqua" panose="02040602050305030304" pitchFamily="18" charset="0"/>
                <a:sym typeface="Symbol" panose="05050102010706020507" pitchFamily="18" charset="2"/>
              </a:rPr>
              <a:t></a:t>
            </a:r>
            <a:endParaRPr lang="it-IT" altLang="it-IT" sz="8800" b="1" smtClean="0">
              <a:solidFill>
                <a:srgbClr val="000000"/>
              </a:solidFill>
              <a:effectLst>
                <a:outerShdw blurRad="38100" dist="38100" dir="2700000" algn="tl">
                  <a:srgbClr val="FFFFFF"/>
                </a:outerShdw>
              </a:effectLst>
              <a:latin typeface="Book Antiqua" panose="02040602050305030304" pitchFamily="18" charset="0"/>
            </a:endParaRPr>
          </a:p>
        </p:txBody>
      </p:sp>
      <p:grpSp>
        <p:nvGrpSpPr>
          <p:cNvPr id="15" name="Group 23"/>
          <p:cNvGrpSpPr>
            <a:grpSpLocks/>
          </p:cNvGrpSpPr>
          <p:nvPr/>
        </p:nvGrpSpPr>
        <p:grpSpPr bwMode="auto">
          <a:xfrm>
            <a:off x="5478463" y="2480386"/>
            <a:ext cx="3006725" cy="2636837"/>
            <a:chOff x="3451" y="1567"/>
            <a:chExt cx="1894" cy="1661"/>
          </a:xfrm>
        </p:grpSpPr>
        <p:sp>
          <p:nvSpPr>
            <p:cNvPr id="16" name="Text Box 16"/>
            <p:cNvSpPr txBox="1">
              <a:spLocks noChangeArrowheads="1"/>
            </p:cNvSpPr>
            <p:nvPr/>
          </p:nvSpPr>
          <p:spPr bwMode="auto">
            <a:xfrm>
              <a:off x="4185" y="1567"/>
              <a:ext cx="27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spcBef>
                  <a:spcPct val="50000"/>
                </a:spcBef>
                <a:buClrTx/>
                <a:buSzTx/>
                <a:buFontTx/>
                <a:buNone/>
              </a:pPr>
              <a:r>
                <a:rPr lang="en-US" altLang="it-IT" sz="1600" b="1">
                  <a:solidFill>
                    <a:srgbClr val="000000"/>
                  </a:solidFill>
                  <a:latin typeface="Book Antiqua" panose="02040602050305030304" pitchFamily="18" charset="0"/>
                </a:rPr>
                <a:t>1</a:t>
              </a:r>
            </a:p>
          </p:txBody>
        </p:sp>
        <p:sp>
          <p:nvSpPr>
            <p:cNvPr id="17" name="Text Box 17"/>
            <p:cNvSpPr txBox="1">
              <a:spLocks noChangeArrowheads="1"/>
            </p:cNvSpPr>
            <p:nvPr/>
          </p:nvSpPr>
          <p:spPr bwMode="auto">
            <a:xfrm>
              <a:off x="3753" y="1810"/>
              <a:ext cx="27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spcBef>
                  <a:spcPct val="50000"/>
                </a:spcBef>
                <a:buClrTx/>
                <a:buSzTx/>
                <a:buFontTx/>
                <a:buNone/>
              </a:pPr>
              <a:r>
                <a:rPr lang="en-US" altLang="it-IT" sz="1600" b="1">
                  <a:solidFill>
                    <a:srgbClr val="000000"/>
                  </a:solidFill>
                  <a:latin typeface="Book Antiqua" panose="02040602050305030304" pitchFamily="18" charset="0"/>
                </a:rPr>
                <a:t>2</a:t>
              </a:r>
            </a:p>
          </p:txBody>
        </p:sp>
        <p:sp>
          <p:nvSpPr>
            <p:cNvPr id="18" name="Text Box 18"/>
            <p:cNvSpPr txBox="1">
              <a:spLocks noChangeArrowheads="1"/>
            </p:cNvSpPr>
            <p:nvPr/>
          </p:nvSpPr>
          <p:spPr bwMode="auto">
            <a:xfrm>
              <a:off x="4787" y="1810"/>
              <a:ext cx="27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spcBef>
                  <a:spcPct val="50000"/>
                </a:spcBef>
                <a:buClrTx/>
                <a:buSzTx/>
                <a:buFontTx/>
                <a:buNone/>
              </a:pPr>
              <a:r>
                <a:rPr lang="en-US" altLang="it-IT" sz="1600" b="1">
                  <a:solidFill>
                    <a:srgbClr val="000000"/>
                  </a:solidFill>
                  <a:latin typeface="Book Antiqua" panose="02040602050305030304" pitchFamily="18" charset="0"/>
                </a:rPr>
                <a:t>3</a:t>
              </a:r>
            </a:p>
          </p:txBody>
        </p:sp>
        <p:sp>
          <p:nvSpPr>
            <p:cNvPr id="19" name="Text Box 19"/>
            <p:cNvSpPr txBox="1">
              <a:spLocks noChangeArrowheads="1"/>
            </p:cNvSpPr>
            <p:nvPr/>
          </p:nvSpPr>
          <p:spPr bwMode="auto">
            <a:xfrm>
              <a:off x="3451" y="2407"/>
              <a:ext cx="27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spcBef>
                  <a:spcPct val="50000"/>
                </a:spcBef>
                <a:buClrTx/>
                <a:buSzTx/>
                <a:buFontTx/>
                <a:buNone/>
              </a:pPr>
              <a:r>
                <a:rPr lang="en-US" altLang="it-IT" sz="1600" b="1">
                  <a:solidFill>
                    <a:srgbClr val="000000"/>
                  </a:solidFill>
                  <a:latin typeface="Book Antiqua" panose="02040602050305030304" pitchFamily="18" charset="0"/>
                </a:rPr>
                <a:t>4</a:t>
              </a:r>
            </a:p>
          </p:txBody>
        </p:sp>
        <p:sp>
          <p:nvSpPr>
            <p:cNvPr id="20" name="Text Box 20"/>
            <p:cNvSpPr txBox="1">
              <a:spLocks noChangeArrowheads="1"/>
            </p:cNvSpPr>
            <p:nvPr/>
          </p:nvSpPr>
          <p:spPr bwMode="auto">
            <a:xfrm>
              <a:off x="3758" y="3004"/>
              <a:ext cx="27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spcBef>
                  <a:spcPct val="50000"/>
                </a:spcBef>
                <a:buClrTx/>
                <a:buSzTx/>
                <a:buFontTx/>
                <a:buNone/>
              </a:pPr>
              <a:r>
                <a:rPr lang="en-US" altLang="it-IT" sz="1600" b="1">
                  <a:solidFill>
                    <a:srgbClr val="000000"/>
                  </a:solidFill>
                  <a:latin typeface="Book Antiqua" panose="02040602050305030304" pitchFamily="18" charset="0"/>
                </a:rPr>
                <a:t>5</a:t>
              </a:r>
            </a:p>
          </p:txBody>
        </p:sp>
        <p:sp>
          <p:nvSpPr>
            <p:cNvPr id="21" name="Text Box 21"/>
            <p:cNvSpPr txBox="1">
              <a:spLocks noChangeArrowheads="1"/>
            </p:cNvSpPr>
            <p:nvPr/>
          </p:nvSpPr>
          <p:spPr bwMode="auto">
            <a:xfrm>
              <a:off x="4773" y="3016"/>
              <a:ext cx="27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spcBef>
                  <a:spcPct val="50000"/>
                </a:spcBef>
                <a:buClrTx/>
                <a:buSzTx/>
                <a:buFontTx/>
                <a:buNone/>
              </a:pPr>
              <a:r>
                <a:rPr lang="en-US" altLang="it-IT" sz="1600" b="1">
                  <a:solidFill>
                    <a:srgbClr val="000000"/>
                  </a:solidFill>
                  <a:latin typeface="Book Antiqua" panose="02040602050305030304" pitchFamily="18" charset="0"/>
                </a:rPr>
                <a:t>7</a:t>
              </a:r>
            </a:p>
          </p:txBody>
        </p:sp>
        <p:sp>
          <p:nvSpPr>
            <p:cNvPr id="22" name="Text Box 22"/>
            <p:cNvSpPr txBox="1">
              <a:spLocks noChangeArrowheads="1"/>
            </p:cNvSpPr>
            <p:nvPr/>
          </p:nvSpPr>
          <p:spPr bwMode="auto">
            <a:xfrm>
              <a:off x="5073" y="2404"/>
              <a:ext cx="27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spcBef>
                  <a:spcPct val="50000"/>
                </a:spcBef>
                <a:buClrTx/>
                <a:buSzTx/>
                <a:buFontTx/>
                <a:buNone/>
              </a:pPr>
              <a:r>
                <a:rPr lang="en-US" altLang="it-IT" sz="1600" b="1">
                  <a:solidFill>
                    <a:srgbClr val="000000"/>
                  </a:solidFill>
                  <a:latin typeface="Book Antiqua" panose="02040602050305030304" pitchFamily="18" charset="0"/>
                </a:rPr>
                <a:t>6</a:t>
              </a:r>
            </a:p>
          </p:txBody>
        </p:sp>
      </p:grpSp>
      <p:sp>
        <p:nvSpPr>
          <p:cNvPr id="23" name="Rectangle 2"/>
          <p:cNvSpPr>
            <a:spLocks noChangeArrowheads="1"/>
          </p:cNvSpPr>
          <p:nvPr/>
        </p:nvSpPr>
        <p:spPr bwMode="auto">
          <a:xfrm>
            <a:off x="952500" y="6153861"/>
            <a:ext cx="73294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spcBef>
                <a:spcPct val="0"/>
              </a:spcBef>
              <a:buClrTx/>
              <a:buSzTx/>
              <a:buFontTx/>
              <a:buNone/>
            </a:pPr>
            <a:r>
              <a:rPr lang="en-GB" altLang="it-IT" sz="2000" i="1">
                <a:hlinkClick r:id="rId4"/>
              </a:rPr>
              <a:t>26</a:t>
            </a:r>
            <a:r>
              <a:rPr lang="en-GB" altLang="it-IT" sz="2000" i="1" baseline="30000">
                <a:hlinkClick r:id="rId4"/>
              </a:rPr>
              <a:t>th</a:t>
            </a:r>
            <a:r>
              <a:rPr lang="en-GB" altLang="it-IT" sz="2000" i="1">
                <a:hlinkClick r:id="rId4"/>
              </a:rPr>
              <a:t> meeting of the CGPM</a:t>
            </a:r>
            <a:r>
              <a:rPr lang="en-GB" altLang="it-IT" sz="2000" i="1"/>
              <a:t>: 13-16 November 2018  (Versailles)</a:t>
            </a:r>
          </a:p>
        </p:txBody>
      </p:sp>
    </p:spTree>
    <p:extLst>
      <p:ext uri="{BB962C8B-B14F-4D97-AF65-F5344CB8AC3E}">
        <p14:creationId xmlns:p14="http://schemas.microsoft.com/office/powerpoint/2010/main" val="2406433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piè di pagina 3"/>
          <p:cNvSpPr>
            <a:spLocks noGrp="1"/>
          </p:cNvSpPr>
          <p:nvPr>
            <p:ph type="ftr" sz="quarter" idx="10"/>
          </p:nvPr>
        </p:nvSpPr>
        <p:spPr/>
        <p:txBody>
          <a:bodyPr/>
          <a:lstStyle/>
          <a:p>
            <a:pPr>
              <a:defRPr/>
            </a:pPr>
            <a:r>
              <a:rPr lang="it-IT" altLang="it-IT"/>
              <a:t>Metrologia e Sistema Internazionale</a:t>
            </a:r>
          </a:p>
        </p:txBody>
      </p:sp>
      <p:sp>
        <p:nvSpPr>
          <p:cNvPr id="269314" name="Rectangle 2"/>
          <p:cNvSpPr>
            <a:spLocks noGrp="1" noChangeArrowheads="1"/>
          </p:cNvSpPr>
          <p:nvPr>
            <p:ph type="title"/>
          </p:nvPr>
        </p:nvSpPr>
        <p:spPr>
          <a:xfrm>
            <a:off x="0" y="0"/>
            <a:ext cx="9144000" cy="1058863"/>
          </a:xfrm>
        </p:spPr>
        <p:txBody>
          <a:bodyPr/>
          <a:lstStyle/>
          <a:p>
            <a:pPr algn="ctr" eaLnBrk="1" hangingPunct="1">
              <a:defRPr/>
            </a:pPr>
            <a:r>
              <a:rPr lang="it-IT" altLang="it-IT" dirty="0" smtClean="0">
                <a:solidFill>
                  <a:schemeClr val="tx1"/>
                </a:solidFill>
                <a:latin typeface="Book Antiqua" panose="02040602050305030304" pitchFamily="18" charset="0"/>
              </a:rPr>
              <a:t>TIPI DI CAMPIONI</a:t>
            </a:r>
          </a:p>
        </p:txBody>
      </p:sp>
      <p:sp>
        <p:nvSpPr>
          <p:cNvPr id="269315" name="Rectangle 3"/>
          <p:cNvSpPr>
            <a:spLocks noChangeArrowheads="1"/>
          </p:cNvSpPr>
          <p:nvPr/>
        </p:nvSpPr>
        <p:spPr bwMode="auto">
          <a:xfrm>
            <a:off x="252413" y="1001713"/>
            <a:ext cx="8751887" cy="242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b="1" dirty="0" smtClean="0">
                <a:solidFill>
                  <a:srgbClr val="FFFF00"/>
                </a:solidFill>
                <a:latin typeface="Book Antiqua" panose="02040602050305030304" pitchFamily="18" charset="0"/>
                <a:sym typeface="Symbol" panose="05050102010706020507" pitchFamily="18" charset="2"/>
              </a:rPr>
              <a:t>Campioni primari: </a:t>
            </a:r>
            <a:r>
              <a:rPr lang="it-IT" altLang="it-IT" b="1" dirty="0" smtClean="0">
                <a:latin typeface="Book Antiqua" panose="02040602050305030304" pitchFamily="18" charset="0"/>
              </a:rPr>
              <a:t>realizzano l’unità (a livello del Sistema Internazionale, in alcuni Istituti Metrologici nazionali) con i migliori livelli di accuratezza praticamente ottenibili</a:t>
            </a:r>
            <a:br>
              <a:rPr lang="it-IT" altLang="it-IT" b="1" dirty="0" smtClean="0">
                <a:latin typeface="Book Antiqua" panose="02040602050305030304" pitchFamily="18" charset="0"/>
              </a:rPr>
            </a:br>
            <a:r>
              <a:rPr lang="it-IT" altLang="it-IT" dirty="0" smtClean="0">
                <a:latin typeface="Book Antiqua" panose="02040602050305030304" pitchFamily="18" charset="0"/>
              </a:rPr>
              <a:t>Es.: campione primario a fascio atomico di Cs</a:t>
            </a:r>
            <a:endParaRPr lang="it-IT" altLang="it-IT" dirty="0" smtClean="0">
              <a:latin typeface="Book Antiqua" panose="02040602050305030304" pitchFamily="18" charset="0"/>
              <a:sym typeface="Symbol" panose="05050102010706020507" pitchFamily="18" charset="2"/>
            </a:endParaRPr>
          </a:p>
        </p:txBody>
      </p:sp>
      <p:sp>
        <p:nvSpPr>
          <p:cNvPr id="269316" name="Rectangle 4"/>
          <p:cNvSpPr>
            <a:spLocks noChangeArrowheads="1"/>
          </p:cNvSpPr>
          <p:nvPr/>
        </p:nvSpPr>
        <p:spPr bwMode="auto">
          <a:xfrm>
            <a:off x="263525" y="3295650"/>
            <a:ext cx="8751888" cy="188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b="1" dirty="0" smtClean="0">
                <a:solidFill>
                  <a:srgbClr val="FFFF00"/>
                </a:solidFill>
                <a:latin typeface="Book Antiqua" panose="02040602050305030304" pitchFamily="18" charset="0"/>
                <a:sym typeface="Symbol" panose="05050102010706020507" pitchFamily="18" charset="2"/>
              </a:rPr>
              <a:t>Campioni secondari: </a:t>
            </a:r>
            <a:r>
              <a:rPr lang="it-IT" altLang="it-IT" b="1" dirty="0" smtClean="0">
                <a:latin typeface="Book Antiqua" panose="02040602050305030304" pitchFamily="18" charset="0"/>
              </a:rPr>
              <a:t>consentono di trasferire l’unità e di effettuare i confronti tra i campioni primari e verso altri campioni </a:t>
            </a:r>
            <a:br>
              <a:rPr lang="it-IT" altLang="it-IT" b="1" dirty="0" smtClean="0">
                <a:latin typeface="Book Antiqua" panose="02040602050305030304" pitchFamily="18" charset="0"/>
              </a:rPr>
            </a:br>
            <a:r>
              <a:rPr lang="it-IT" altLang="it-IT" dirty="0" smtClean="0">
                <a:latin typeface="Book Antiqua" panose="02040602050305030304" pitchFamily="18" charset="0"/>
              </a:rPr>
              <a:t>Es.: campione commerciale al Cs, o </a:t>
            </a:r>
            <a:r>
              <a:rPr lang="it-IT" altLang="it-IT" dirty="0" err="1" smtClean="0">
                <a:latin typeface="Book Antiqua" panose="02040602050305030304" pitchFamily="18" charset="0"/>
              </a:rPr>
              <a:t>Rb</a:t>
            </a:r>
            <a:endParaRPr lang="it-IT" altLang="it-IT" dirty="0" smtClean="0">
              <a:latin typeface="Book Antiqua" panose="02040602050305030304" pitchFamily="18" charset="0"/>
              <a:sym typeface="Symbol" panose="05050102010706020507" pitchFamily="18" charset="2"/>
            </a:endParaRPr>
          </a:p>
        </p:txBody>
      </p:sp>
      <p:sp>
        <p:nvSpPr>
          <p:cNvPr id="269318" name="Rectangle 6"/>
          <p:cNvSpPr>
            <a:spLocks noChangeArrowheads="1"/>
          </p:cNvSpPr>
          <p:nvPr/>
        </p:nvSpPr>
        <p:spPr bwMode="auto">
          <a:xfrm>
            <a:off x="227013" y="5210175"/>
            <a:ext cx="8788400" cy="188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b="1" dirty="0" smtClean="0">
                <a:solidFill>
                  <a:srgbClr val="FFFF00"/>
                </a:solidFill>
                <a:latin typeface="Book Antiqua" panose="02040602050305030304" pitchFamily="18" charset="0"/>
                <a:sym typeface="Symbol" panose="05050102010706020507" pitchFamily="18" charset="2"/>
              </a:rPr>
              <a:t>Campioni di trasferimento: </a:t>
            </a:r>
            <a:r>
              <a:rPr lang="it-IT" altLang="it-IT" b="1" dirty="0" smtClean="0">
                <a:latin typeface="Book Antiqua" panose="02040602050305030304" pitchFamily="18" charset="0"/>
              </a:rPr>
              <a:t>sono campioni secondari particolarmente </a:t>
            </a:r>
            <a:r>
              <a:rPr lang="it-IT" altLang="it-IT" b="1" dirty="0">
                <a:latin typeface="Book Antiqua" panose="02040602050305030304" pitchFamily="18" charset="0"/>
              </a:rPr>
              <a:t>“adatti </a:t>
            </a:r>
            <a:r>
              <a:rPr lang="it-IT" altLang="it-IT" b="1" dirty="0" smtClean="0">
                <a:latin typeface="Book Antiqua" panose="02040602050305030304" pitchFamily="18" charset="0"/>
              </a:rPr>
              <a:t>al trasporto” e usati per trasferire l’unità </a:t>
            </a:r>
            <a:r>
              <a:rPr lang="it-IT" altLang="it-IT" sz="2800" b="1" dirty="0" smtClean="0">
                <a:latin typeface="Book Antiqua" panose="02040602050305030304" pitchFamily="18" charset="0"/>
              </a:rPr>
              <a:t>da un luogo all’altro</a:t>
            </a:r>
            <a:endParaRPr lang="it-IT" altLang="it-IT" sz="2800" dirty="0" smtClean="0">
              <a:latin typeface="Book Antiqua" panose="02040602050305030304" pitchFamily="18" charset="0"/>
              <a:sym typeface="Symbol" panose="05050102010706020507"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93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93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9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315" grpId="0"/>
      <p:bldP spid="269316" grpId="0"/>
      <p:bldP spid="269318"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piè di pagina 3"/>
          <p:cNvSpPr>
            <a:spLocks noGrp="1"/>
          </p:cNvSpPr>
          <p:nvPr>
            <p:ph type="ftr" sz="quarter" idx="10"/>
          </p:nvPr>
        </p:nvSpPr>
        <p:spPr/>
        <p:txBody>
          <a:bodyPr/>
          <a:lstStyle/>
          <a:p>
            <a:pPr>
              <a:defRPr/>
            </a:pPr>
            <a:r>
              <a:rPr lang="it-IT" altLang="it-IT"/>
              <a:t>Metrologia e Sistema Internazionale</a:t>
            </a:r>
          </a:p>
        </p:txBody>
      </p:sp>
      <p:sp>
        <p:nvSpPr>
          <p:cNvPr id="205826" name="Rectangle 2"/>
          <p:cNvSpPr>
            <a:spLocks noGrp="1" noChangeArrowheads="1"/>
          </p:cNvSpPr>
          <p:nvPr>
            <p:ph type="title"/>
          </p:nvPr>
        </p:nvSpPr>
        <p:spPr>
          <a:xfrm>
            <a:off x="0" y="185738"/>
            <a:ext cx="9144000" cy="1193800"/>
          </a:xfrm>
        </p:spPr>
        <p:txBody>
          <a:bodyPr/>
          <a:lstStyle/>
          <a:p>
            <a:pPr algn="ctr" eaLnBrk="1" hangingPunct="1">
              <a:defRPr/>
            </a:pPr>
            <a:r>
              <a:rPr lang="it-IT" altLang="it-IT" sz="4000" dirty="0" smtClean="0">
                <a:solidFill>
                  <a:schemeClr val="tx1"/>
                </a:solidFill>
                <a:latin typeface="Book Antiqua" panose="02040602050305030304" pitchFamily="18" charset="0"/>
              </a:rPr>
              <a:t>CAMPIONI “LOCALI” (SECONDARI)</a:t>
            </a:r>
          </a:p>
        </p:txBody>
      </p:sp>
      <p:sp>
        <p:nvSpPr>
          <p:cNvPr id="205829" name="Rectangle 5"/>
          <p:cNvSpPr>
            <a:spLocks noChangeArrowheads="1"/>
          </p:cNvSpPr>
          <p:nvPr/>
        </p:nvSpPr>
        <p:spPr bwMode="auto">
          <a:xfrm>
            <a:off x="246063" y="2711450"/>
            <a:ext cx="8689975" cy="2281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85000"/>
              </a:lnSpc>
              <a:buClr>
                <a:schemeClr val="tx1"/>
              </a:buClr>
              <a:buFontTx/>
              <a:buNone/>
              <a:defRPr/>
            </a:pPr>
            <a:r>
              <a:rPr lang="it-IT" altLang="it-IT" b="1" smtClean="0">
                <a:solidFill>
                  <a:srgbClr val="FFFF00"/>
                </a:solidFill>
                <a:latin typeface="Book Antiqua" panose="02040602050305030304" pitchFamily="18" charset="0"/>
                <a:sym typeface="Symbol" panose="05050102010706020507" pitchFamily="18" charset="2"/>
              </a:rPr>
              <a:t>Campioni di 1</a:t>
            </a:r>
            <a:r>
              <a:rPr lang="it-IT" altLang="it-IT" b="1" baseline="30000" smtClean="0">
                <a:solidFill>
                  <a:srgbClr val="FFFF00"/>
                </a:solidFill>
                <a:latin typeface="Book Antiqua" panose="02040602050305030304" pitchFamily="18" charset="0"/>
                <a:sym typeface="Symbol" panose="05050102010706020507" pitchFamily="18" charset="2"/>
              </a:rPr>
              <a:t>a</a:t>
            </a:r>
            <a:r>
              <a:rPr lang="it-IT" altLang="it-IT" b="1" smtClean="0">
                <a:solidFill>
                  <a:srgbClr val="FFFF00"/>
                </a:solidFill>
                <a:latin typeface="Book Antiqua" panose="02040602050305030304" pitchFamily="18" charset="0"/>
                <a:sym typeface="Symbol" panose="05050102010706020507" pitchFamily="18" charset="2"/>
              </a:rPr>
              <a:t> linea: </a:t>
            </a:r>
            <a:r>
              <a:rPr lang="it-IT" altLang="it-IT" b="1" smtClean="0">
                <a:latin typeface="Book Antiqua" panose="02040602050305030304" pitchFamily="18" charset="0"/>
              </a:rPr>
              <a:t>si usano nei centri di taratura e di certificazione; sono usati poco di frequente e per tarare i campioni di 2</a:t>
            </a:r>
            <a:r>
              <a:rPr lang="it-IT" altLang="it-IT" b="1" baseline="30000" smtClean="0">
                <a:latin typeface="Book Antiqua" panose="02040602050305030304" pitchFamily="18" charset="0"/>
              </a:rPr>
              <a:t>a</a:t>
            </a:r>
            <a:r>
              <a:rPr lang="it-IT" altLang="it-IT" b="1" smtClean="0">
                <a:latin typeface="Book Antiqua" panose="02040602050305030304" pitchFamily="18" charset="0"/>
              </a:rPr>
              <a:t> linea</a:t>
            </a:r>
            <a:br>
              <a:rPr lang="it-IT" altLang="it-IT" b="1" smtClean="0">
                <a:latin typeface="Book Antiqua" panose="02040602050305030304" pitchFamily="18" charset="0"/>
              </a:rPr>
            </a:br>
            <a:r>
              <a:rPr lang="it-IT" altLang="it-IT" b="1" smtClean="0">
                <a:latin typeface="Book Antiqua" panose="02040602050305030304" pitchFamily="18" charset="0"/>
              </a:rPr>
              <a:t>Oppure costituiscono il campione di riferimento per l’istituto/azienda/laboratorio </a:t>
            </a:r>
            <a:endParaRPr lang="it-IT" altLang="it-IT" b="1" smtClean="0">
              <a:latin typeface="Book Antiqua" panose="02040602050305030304" pitchFamily="18" charset="0"/>
              <a:sym typeface="Symbol" panose="05050102010706020507" pitchFamily="18" charset="2"/>
            </a:endParaRPr>
          </a:p>
        </p:txBody>
      </p:sp>
      <p:sp>
        <p:nvSpPr>
          <p:cNvPr id="205832" name="Rectangle 8"/>
          <p:cNvSpPr>
            <a:spLocks noChangeArrowheads="1"/>
          </p:cNvSpPr>
          <p:nvPr/>
        </p:nvSpPr>
        <p:spPr bwMode="auto">
          <a:xfrm>
            <a:off x="242888" y="4911725"/>
            <a:ext cx="8712200" cy="180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85000"/>
              </a:lnSpc>
              <a:buClr>
                <a:schemeClr val="tx1"/>
              </a:buClr>
              <a:buFontTx/>
              <a:buNone/>
              <a:defRPr/>
            </a:pPr>
            <a:r>
              <a:rPr lang="it-IT" altLang="it-IT" b="1" smtClean="0">
                <a:solidFill>
                  <a:srgbClr val="FFFF00"/>
                </a:solidFill>
                <a:latin typeface="Book Antiqua" panose="02040602050305030304" pitchFamily="18" charset="0"/>
                <a:sym typeface="Symbol" panose="05050102010706020507" pitchFamily="18" charset="2"/>
              </a:rPr>
              <a:t>Campioni di 2</a:t>
            </a:r>
            <a:r>
              <a:rPr lang="it-IT" altLang="it-IT" b="1" baseline="30000" smtClean="0">
                <a:solidFill>
                  <a:srgbClr val="FFFF00"/>
                </a:solidFill>
                <a:latin typeface="Book Antiqua" panose="02040602050305030304" pitchFamily="18" charset="0"/>
                <a:sym typeface="Symbol" panose="05050102010706020507" pitchFamily="18" charset="2"/>
              </a:rPr>
              <a:t>a</a:t>
            </a:r>
            <a:r>
              <a:rPr lang="it-IT" altLang="it-IT" b="1" smtClean="0">
                <a:solidFill>
                  <a:srgbClr val="FFFF00"/>
                </a:solidFill>
                <a:latin typeface="Book Antiqua" panose="02040602050305030304" pitchFamily="18" charset="0"/>
                <a:sym typeface="Symbol" panose="05050102010706020507" pitchFamily="18" charset="2"/>
              </a:rPr>
              <a:t> linea: </a:t>
            </a:r>
            <a:r>
              <a:rPr lang="it-IT" altLang="it-IT" b="1" smtClean="0">
                <a:latin typeface="Book Antiqua" panose="02040602050305030304" pitchFamily="18" charset="0"/>
              </a:rPr>
              <a:t>si usano nelle misure e confronti di </a:t>
            </a:r>
            <a:r>
              <a:rPr lang="it-IT" altLang="it-IT" b="1" i="1" smtClean="0">
                <a:latin typeface="Book Antiqua" panose="02040602050305030304" pitchFamily="18" charset="0"/>
              </a:rPr>
              <a:t>routine</a:t>
            </a:r>
            <a:r>
              <a:rPr lang="it-IT" altLang="it-IT" smtClean="0">
                <a:latin typeface="Book Antiqua" panose="02040602050305030304" pitchFamily="18" charset="0"/>
              </a:rPr>
              <a:t>, previo un confronto con quelli di 1</a:t>
            </a:r>
            <a:r>
              <a:rPr lang="it-IT" altLang="it-IT" baseline="30000" smtClean="0">
                <a:latin typeface="Book Antiqua" panose="02040602050305030304" pitchFamily="18" charset="0"/>
              </a:rPr>
              <a:t>a</a:t>
            </a:r>
            <a:r>
              <a:rPr lang="it-IT" altLang="it-IT" smtClean="0">
                <a:latin typeface="Book Antiqua" panose="02040602050305030304" pitchFamily="18" charset="0"/>
              </a:rPr>
              <a:t> linea, per fare le misure correnti </a:t>
            </a:r>
            <a:br>
              <a:rPr lang="it-IT" altLang="it-IT" smtClean="0">
                <a:latin typeface="Book Antiqua" panose="02040602050305030304" pitchFamily="18" charset="0"/>
              </a:rPr>
            </a:br>
            <a:r>
              <a:rPr lang="it-IT" altLang="it-IT" i="1" smtClean="0">
                <a:latin typeface="Book Antiqua" panose="02040602050305030304" pitchFamily="18" charset="0"/>
              </a:rPr>
              <a:t>e</a:t>
            </a:r>
            <a:r>
              <a:rPr lang="it-IT" altLang="it-IT" smtClean="0">
                <a:latin typeface="Book Antiqua" panose="02040602050305030304" pitchFamily="18" charset="0"/>
              </a:rPr>
              <a:t>.</a:t>
            </a:r>
            <a:r>
              <a:rPr lang="it-IT" altLang="it-IT" i="1" smtClean="0">
                <a:latin typeface="Book Antiqua" panose="02040602050305030304" pitchFamily="18" charset="0"/>
              </a:rPr>
              <a:t>g</a:t>
            </a:r>
            <a:r>
              <a:rPr lang="it-IT" altLang="it-IT" smtClean="0">
                <a:latin typeface="Book Antiqua" panose="02040602050305030304" pitchFamily="18" charset="0"/>
              </a:rPr>
              <a:t>. nella produzione o per misure sul campo</a:t>
            </a:r>
            <a:endParaRPr lang="it-IT" altLang="it-IT" smtClean="0">
              <a:latin typeface="Book Antiqua" panose="02040602050305030304" pitchFamily="18" charset="0"/>
              <a:sym typeface="Symbol" panose="05050102010706020507" pitchFamily="18" charset="2"/>
            </a:endParaRPr>
          </a:p>
        </p:txBody>
      </p:sp>
      <p:sp>
        <p:nvSpPr>
          <p:cNvPr id="205834" name="Rectangle 10"/>
          <p:cNvSpPr>
            <a:spLocks noChangeArrowheads="1"/>
          </p:cNvSpPr>
          <p:nvPr/>
        </p:nvSpPr>
        <p:spPr bwMode="auto">
          <a:xfrm>
            <a:off x="227013" y="1357313"/>
            <a:ext cx="8751887" cy="1284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85000"/>
              </a:lnSpc>
              <a:buClr>
                <a:schemeClr val="tx1"/>
              </a:buClr>
              <a:buFontTx/>
              <a:buNone/>
              <a:defRPr/>
            </a:pPr>
            <a:r>
              <a:rPr lang="it-IT" altLang="it-IT" b="1" smtClean="0">
                <a:solidFill>
                  <a:srgbClr val="FFFF00"/>
                </a:solidFill>
                <a:latin typeface="Book Antiqua" panose="02040602050305030304" pitchFamily="18" charset="0"/>
                <a:sym typeface="Symbol" panose="05050102010706020507" pitchFamily="18" charset="2"/>
              </a:rPr>
              <a:t>Campioni “locali”: </a:t>
            </a:r>
            <a:r>
              <a:rPr lang="it-IT" altLang="it-IT" b="1" smtClean="0">
                <a:latin typeface="Book Antiqua" panose="02040602050305030304" pitchFamily="18" charset="0"/>
              </a:rPr>
              <a:t>all’interno di un istituto a azienda, si dividono in C. di prima linea (o di riferimento) e C. di seconda linea (o di lavoro)</a:t>
            </a:r>
            <a:endParaRPr lang="it-IT" altLang="it-IT" smtClean="0">
              <a:latin typeface="Book Antiqua" panose="02040602050305030304" pitchFamily="18" charset="0"/>
              <a:sym typeface="Symbol" panose="05050102010706020507"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8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582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58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9" grpId="0"/>
      <p:bldP spid="205832" grpId="0"/>
      <p:bldP spid="20583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piè di pagina 3"/>
          <p:cNvSpPr>
            <a:spLocks noGrp="1"/>
          </p:cNvSpPr>
          <p:nvPr>
            <p:ph type="ftr" sz="quarter" idx="10"/>
          </p:nvPr>
        </p:nvSpPr>
        <p:spPr/>
        <p:txBody>
          <a:bodyPr/>
          <a:lstStyle/>
          <a:p>
            <a:pPr>
              <a:defRPr/>
            </a:pPr>
            <a:r>
              <a:rPr lang="it-IT" altLang="it-IT"/>
              <a:t>Metrologia e Sistema Internazionale</a:t>
            </a:r>
          </a:p>
        </p:txBody>
      </p:sp>
      <p:sp>
        <p:nvSpPr>
          <p:cNvPr id="151554" name="Rectangle 2"/>
          <p:cNvSpPr>
            <a:spLocks noGrp="1" noChangeArrowheads="1"/>
          </p:cNvSpPr>
          <p:nvPr>
            <p:ph type="title"/>
          </p:nvPr>
        </p:nvSpPr>
        <p:spPr>
          <a:xfrm>
            <a:off x="0" y="0"/>
            <a:ext cx="9144000" cy="1058863"/>
          </a:xfrm>
        </p:spPr>
        <p:txBody>
          <a:bodyPr/>
          <a:lstStyle/>
          <a:p>
            <a:pPr algn="ctr" eaLnBrk="1" hangingPunct="1">
              <a:defRPr/>
            </a:pPr>
            <a:r>
              <a:rPr lang="it-IT" altLang="it-IT" dirty="0" smtClean="0">
                <a:solidFill>
                  <a:schemeClr val="tx1"/>
                </a:solidFill>
                <a:latin typeface="Book Antiqua" panose="02040602050305030304" pitchFamily="18" charset="0"/>
              </a:rPr>
              <a:t>TARATURA E MESSA IN PUNTO</a:t>
            </a:r>
          </a:p>
        </p:txBody>
      </p:sp>
      <p:sp>
        <p:nvSpPr>
          <p:cNvPr id="151560" name="Rectangle 8"/>
          <p:cNvSpPr>
            <a:spLocks noChangeArrowheads="1"/>
          </p:cNvSpPr>
          <p:nvPr/>
        </p:nvSpPr>
        <p:spPr bwMode="auto">
          <a:xfrm>
            <a:off x="265113" y="1404938"/>
            <a:ext cx="8878887" cy="200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b="1" dirty="0" smtClean="0">
                <a:solidFill>
                  <a:srgbClr val="FFFF00"/>
                </a:solidFill>
                <a:latin typeface="Book Antiqua" panose="02040602050305030304" pitchFamily="18" charset="0"/>
                <a:sym typeface="Symbol" panose="05050102010706020507" pitchFamily="18" charset="2"/>
              </a:rPr>
              <a:t>Taratura: </a:t>
            </a:r>
            <a:r>
              <a:rPr lang="it-IT" altLang="it-IT" sz="2400" b="1" dirty="0" smtClean="0">
                <a:solidFill>
                  <a:srgbClr val="FFFF00"/>
                </a:solidFill>
                <a:latin typeface="Book Antiqua" panose="02040602050305030304" pitchFamily="18" charset="0"/>
                <a:sym typeface="Symbol" panose="05050102010706020507" pitchFamily="18" charset="2"/>
              </a:rPr>
              <a:t>(</a:t>
            </a:r>
            <a:r>
              <a:rPr lang="it-IT" altLang="it-IT" sz="2400" b="1" dirty="0" smtClean="0">
                <a:solidFill>
                  <a:srgbClr val="FFFF00"/>
                </a:solidFill>
                <a:latin typeface="Book Antiqua" panose="02040602050305030304" pitchFamily="18" charset="0"/>
                <a:sym typeface="Wingdings" panose="05000000000000000000" pitchFamily="2" charset="2"/>
              </a:rPr>
              <a:t>)</a:t>
            </a:r>
            <a:r>
              <a:rPr lang="it-IT" altLang="it-IT" b="1" dirty="0" smtClean="0">
                <a:solidFill>
                  <a:srgbClr val="FFFF00"/>
                </a:solidFill>
                <a:latin typeface="Book Antiqua" panose="02040602050305030304" pitchFamily="18" charset="0"/>
                <a:sym typeface="Symbol" panose="05050102010706020507" pitchFamily="18" charset="2"/>
              </a:rPr>
              <a:t> </a:t>
            </a:r>
            <a:r>
              <a:rPr lang="it-IT" altLang="it-IT" b="1" dirty="0" smtClean="0">
                <a:latin typeface="Book Antiqua" panose="02040602050305030304" pitchFamily="18" charset="0"/>
              </a:rPr>
              <a:t>consente di </a:t>
            </a:r>
            <a:r>
              <a:rPr lang="it-IT" altLang="it-IT" b="1" u="sng" dirty="0" smtClean="0">
                <a:latin typeface="Book Antiqua" panose="02040602050305030304" pitchFamily="18" charset="0"/>
              </a:rPr>
              <a:t>valutare l’incertezza</a:t>
            </a:r>
            <a:r>
              <a:rPr lang="it-IT" altLang="it-IT" b="1" dirty="0" smtClean="0">
                <a:latin typeface="Book Antiqua" panose="02040602050305030304" pitchFamily="18" charset="0"/>
              </a:rPr>
              <a:t> di un campione/strumento rispetto a uno di qualità superiore e di ricavare le correzioni</a:t>
            </a:r>
          </a:p>
          <a:p>
            <a:pPr eaLnBrk="1" hangingPunct="1">
              <a:lnSpc>
                <a:spcPct val="90000"/>
              </a:lnSpc>
              <a:buClr>
                <a:schemeClr val="tx1"/>
              </a:buClr>
              <a:buFontTx/>
              <a:buNone/>
              <a:defRPr/>
            </a:pPr>
            <a:r>
              <a:rPr lang="it-IT" altLang="it-IT" b="1" i="1" dirty="0" smtClean="0">
                <a:latin typeface="Book Antiqua" panose="02040602050305030304" pitchFamily="18" charset="0"/>
              </a:rPr>
              <a:t>RIF</a:t>
            </a:r>
            <a:r>
              <a:rPr lang="it-IT" altLang="it-IT" b="1" dirty="0" smtClean="0">
                <a:latin typeface="Book Antiqua" panose="02040602050305030304" pitchFamily="18" charset="0"/>
              </a:rPr>
              <a:t>.:    2</a:t>
            </a:r>
            <a:r>
              <a:rPr lang="it-IT" altLang="it-IT" b="1" baseline="30000" dirty="0" smtClean="0">
                <a:latin typeface="Book Antiqua" panose="02040602050305030304" pitchFamily="18" charset="0"/>
              </a:rPr>
              <a:t>a</a:t>
            </a:r>
            <a:r>
              <a:rPr lang="it-IT" altLang="it-IT" b="1" dirty="0" smtClean="0">
                <a:latin typeface="Book Antiqua" panose="02040602050305030304" pitchFamily="18" charset="0"/>
              </a:rPr>
              <a:t>L  </a:t>
            </a:r>
            <a:r>
              <a:rPr lang="it-IT" altLang="it-IT" b="1" dirty="0" smtClean="0">
                <a:latin typeface="Book Antiqua" panose="02040602050305030304" pitchFamily="18" charset="0"/>
                <a:sym typeface="Wingdings" panose="05000000000000000000" pitchFamily="2" charset="2"/>
              </a:rPr>
              <a:t>  1</a:t>
            </a:r>
            <a:r>
              <a:rPr lang="it-IT" altLang="it-IT" b="1" baseline="30000" dirty="0" smtClean="0">
                <a:latin typeface="Book Antiqua" panose="02040602050305030304" pitchFamily="18" charset="0"/>
                <a:sym typeface="Wingdings" panose="05000000000000000000" pitchFamily="2" charset="2"/>
              </a:rPr>
              <a:t>a</a:t>
            </a:r>
            <a:r>
              <a:rPr lang="it-IT" altLang="it-IT" b="1" dirty="0" smtClean="0">
                <a:latin typeface="Book Antiqua" panose="02040602050305030304" pitchFamily="18" charset="0"/>
                <a:sym typeface="Wingdings" panose="05000000000000000000" pitchFamily="2" charset="2"/>
              </a:rPr>
              <a:t>L    secondario   primario</a:t>
            </a:r>
            <a:endParaRPr lang="it-IT" altLang="it-IT" dirty="0" smtClean="0">
              <a:latin typeface="Book Antiqua" panose="02040602050305030304" pitchFamily="18" charset="0"/>
              <a:sym typeface="Symbol" panose="05050102010706020507" pitchFamily="18" charset="2"/>
            </a:endParaRPr>
          </a:p>
        </p:txBody>
      </p:sp>
      <p:sp>
        <p:nvSpPr>
          <p:cNvPr id="151561" name="Rectangle 9"/>
          <p:cNvSpPr>
            <a:spLocks noChangeArrowheads="1"/>
          </p:cNvSpPr>
          <p:nvPr/>
        </p:nvSpPr>
        <p:spPr bwMode="auto">
          <a:xfrm>
            <a:off x="328613" y="3984625"/>
            <a:ext cx="8751887" cy="1897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b="1" smtClean="0">
                <a:solidFill>
                  <a:srgbClr val="FFFF00"/>
                </a:solidFill>
                <a:latin typeface="Book Antiqua" panose="02040602050305030304" pitchFamily="18" charset="0"/>
                <a:sym typeface="Symbol" panose="05050102010706020507" pitchFamily="18" charset="2"/>
              </a:rPr>
              <a:t>Messa in/a punto: </a:t>
            </a:r>
            <a:r>
              <a:rPr lang="it-IT" altLang="it-IT" smtClean="0">
                <a:latin typeface="Book Antiqua" panose="02040602050305030304" pitchFamily="18" charset="0"/>
              </a:rPr>
              <a:t>insieme di operazioni volte a permettere a uno strumento di operare nelle migliori condizioni di lavoro (</a:t>
            </a:r>
            <a:r>
              <a:rPr lang="it-IT" altLang="it-IT" u="sng" smtClean="0">
                <a:latin typeface="Book Antiqua" panose="02040602050305030304" pitchFamily="18" charset="0"/>
              </a:rPr>
              <a:t>regolazione</a:t>
            </a:r>
            <a:r>
              <a:rPr lang="it-IT" altLang="it-IT" smtClean="0">
                <a:latin typeface="Book Antiqua" panose="02040602050305030304" pitchFamily="18" charset="0"/>
              </a:rPr>
              <a:t> di </a:t>
            </a:r>
            <a:r>
              <a:rPr lang="it-IT" altLang="it-IT" i="1" smtClean="0">
                <a:latin typeface="Book Antiqua" panose="02040602050305030304" pitchFamily="18" charset="0"/>
              </a:rPr>
              <a:t>offset</a:t>
            </a:r>
            <a:r>
              <a:rPr lang="it-IT" altLang="it-IT" smtClean="0">
                <a:latin typeface="Book Antiqua" panose="02040602050305030304" pitchFamily="18" charset="0"/>
              </a:rPr>
              <a:t> e guadagno, parametri ambientali, </a:t>
            </a:r>
            <a:r>
              <a:rPr lang="it-IT" altLang="it-IT" i="1" smtClean="0">
                <a:latin typeface="Book Antiqua" panose="02040602050305030304" pitchFamily="18" charset="0"/>
              </a:rPr>
              <a:t>etc</a:t>
            </a:r>
            <a:r>
              <a:rPr lang="it-IT" altLang="it-IT" smtClean="0">
                <a:latin typeface="Book Antiqua" panose="02040602050305030304" pitchFamily="18" charset="0"/>
              </a:rPr>
              <a:t>.)</a:t>
            </a:r>
            <a:endParaRPr lang="it-IT" altLang="it-IT" smtClean="0">
              <a:latin typeface="Book Antiqua" panose="02040602050305030304" pitchFamily="18" charset="0"/>
              <a:sym typeface="Symbol" panose="05050102010706020507"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156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15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60" grpId="0"/>
      <p:bldP spid="151561"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p:cNvSpPr>
            <a:spLocks noGrp="1"/>
          </p:cNvSpPr>
          <p:nvPr>
            <p:ph type="ftr" sz="quarter" idx="10"/>
          </p:nvPr>
        </p:nvSpPr>
        <p:spPr/>
        <p:txBody>
          <a:bodyPr/>
          <a:lstStyle/>
          <a:p>
            <a:pPr>
              <a:defRPr/>
            </a:pPr>
            <a:r>
              <a:rPr lang="it-IT" altLang="it-IT" smtClean="0"/>
              <a:t>Metrologia e Sistema Internazionale</a:t>
            </a:r>
            <a:endParaRPr lang="it-IT" altLang="it-IT"/>
          </a:p>
        </p:txBody>
      </p:sp>
      <p:sp>
        <p:nvSpPr>
          <p:cNvPr id="6" name="Rectangle 2"/>
          <p:cNvSpPr>
            <a:spLocks noGrp="1" noChangeArrowheads="1"/>
          </p:cNvSpPr>
          <p:nvPr>
            <p:ph type="title"/>
          </p:nvPr>
        </p:nvSpPr>
        <p:spPr>
          <a:xfrm>
            <a:off x="0" y="315913"/>
            <a:ext cx="9144000" cy="650875"/>
          </a:xfrm>
        </p:spPr>
        <p:txBody>
          <a:bodyPr/>
          <a:lstStyle/>
          <a:p>
            <a:pPr algn="ctr" eaLnBrk="1" hangingPunct="1">
              <a:defRPr/>
            </a:pPr>
            <a:r>
              <a:rPr lang="it-IT" altLang="it-IT" sz="4000" dirty="0" smtClean="0">
                <a:solidFill>
                  <a:schemeClr val="tx1"/>
                </a:solidFill>
                <a:latin typeface="Book Antiqua" panose="02040602050305030304" pitchFamily="18" charset="0"/>
              </a:rPr>
              <a:t>SIMBOLI E REGOLE DEL SI</a:t>
            </a:r>
          </a:p>
        </p:txBody>
      </p:sp>
      <p:sp>
        <p:nvSpPr>
          <p:cNvPr id="7" name="Rectangle 3"/>
          <p:cNvSpPr>
            <a:spLocks noChangeArrowheads="1"/>
          </p:cNvSpPr>
          <p:nvPr/>
        </p:nvSpPr>
        <p:spPr bwMode="auto">
          <a:xfrm>
            <a:off x="252413" y="1001713"/>
            <a:ext cx="8751887" cy="98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b="1" smtClean="0">
                <a:solidFill>
                  <a:srgbClr val="FFFF00"/>
                </a:solidFill>
                <a:latin typeface="Book Antiqua" panose="02040602050305030304" pitchFamily="18" charset="0"/>
                <a:sym typeface="Symbol" panose="05050102010706020507" pitchFamily="18" charset="2"/>
              </a:rPr>
              <a:t>Multipli e sottomultipli: </a:t>
            </a:r>
            <a:r>
              <a:rPr lang="it-IT" altLang="it-IT" b="1" smtClean="0">
                <a:latin typeface="Book Antiqua" panose="02040602050305030304" pitchFamily="18" charset="0"/>
              </a:rPr>
              <a:t>utilizzano le potenze di 10</a:t>
            </a:r>
            <a:r>
              <a:rPr lang="it-IT" altLang="it-IT" b="1" baseline="30000" smtClean="0">
                <a:latin typeface="Book Antiqua" panose="02040602050305030304" pitchFamily="18" charset="0"/>
              </a:rPr>
              <a:t>3</a:t>
            </a:r>
            <a:r>
              <a:rPr lang="it-IT" altLang="it-IT" b="1" smtClean="0">
                <a:latin typeface="Book Antiqua" panose="02040602050305030304" pitchFamily="18" charset="0"/>
              </a:rPr>
              <a:t> </a:t>
            </a:r>
            <a:r>
              <a:rPr lang="it-IT" altLang="it-IT" smtClean="0">
                <a:latin typeface="Book Antiqua" panose="02040602050305030304" pitchFamily="18" charset="0"/>
              </a:rPr>
              <a:t>per indicare fattori moltiplicativi da 10</a:t>
            </a:r>
            <a:r>
              <a:rPr lang="en-US" altLang="it-IT" baseline="30000" smtClean="0">
                <a:latin typeface="Book Antiqua" panose="02040602050305030304" pitchFamily="18" charset="0"/>
              </a:rPr>
              <a:t>±</a:t>
            </a:r>
            <a:r>
              <a:rPr lang="it-IT" altLang="it-IT" baseline="30000" smtClean="0">
                <a:latin typeface="Book Antiqua" panose="02040602050305030304" pitchFamily="18" charset="0"/>
              </a:rPr>
              <a:t>24</a:t>
            </a:r>
            <a:endParaRPr lang="it-IT" altLang="it-IT" baseline="30000" smtClean="0">
              <a:latin typeface="Book Antiqua" panose="02040602050305030304" pitchFamily="18" charset="0"/>
              <a:sym typeface="Symbol" panose="05050102010706020507" pitchFamily="18" charset="2"/>
            </a:endParaRPr>
          </a:p>
        </p:txBody>
      </p:sp>
      <p:graphicFrame>
        <p:nvGraphicFramePr>
          <p:cNvPr id="8" name="Group 408"/>
          <p:cNvGraphicFramePr>
            <a:graphicFrameLocks noGrp="1"/>
          </p:cNvGraphicFramePr>
          <p:nvPr>
            <p:ph idx="1"/>
          </p:nvPr>
        </p:nvGraphicFramePr>
        <p:xfrm>
          <a:off x="674688" y="2066925"/>
          <a:ext cx="7432675" cy="4308475"/>
        </p:xfrm>
        <a:graphic>
          <a:graphicData uri="http://schemas.openxmlformats.org/drawingml/2006/table">
            <a:tbl>
              <a:tblPr/>
              <a:tblGrid>
                <a:gridCol w="1184275">
                  <a:extLst>
                    <a:ext uri="{9D8B030D-6E8A-4147-A177-3AD203B41FA5}">
                      <a16:colId xmlns:a16="http://schemas.microsoft.com/office/drawing/2014/main" val="20000"/>
                    </a:ext>
                  </a:extLst>
                </a:gridCol>
                <a:gridCol w="844550">
                  <a:extLst>
                    <a:ext uri="{9D8B030D-6E8A-4147-A177-3AD203B41FA5}">
                      <a16:colId xmlns:a16="http://schemas.microsoft.com/office/drawing/2014/main" val="20001"/>
                    </a:ext>
                  </a:extLst>
                </a:gridCol>
                <a:gridCol w="1520825">
                  <a:extLst>
                    <a:ext uri="{9D8B030D-6E8A-4147-A177-3AD203B41FA5}">
                      <a16:colId xmlns:a16="http://schemas.microsoft.com/office/drawing/2014/main" val="20002"/>
                    </a:ext>
                  </a:extLst>
                </a:gridCol>
                <a:gridCol w="1200150">
                  <a:extLst>
                    <a:ext uri="{9D8B030D-6E8A-4147-A177-3AD203B41FA5}">
                      <a16:colId xmlns:a16="http://schemas.microsoft.com/office/drawing/2014/main" val="20003"/>
                    </a:ext>
                  </a:extLst>
                </a:gridCol>
                <a:gridCol w="1033462">
                  <a:extLst>
                    <a:ext uri="{9D8B030D-6E8A-4147-A177-3AD203B41FA5}">
                      <a16:colId xmlns:a16="http://schemas.microsoft.com/office/drawing/2014/main" val="20004"/>
                    </a:ext>
                  </a:extLst>
                </a:gridCol>
                <a:gridCol w="1649413">
                  <a:extLst>
                    <a:ext uri="{9D8B030D-6E8A-4147-A177-3AD203B41FA5}">
                      <a16:colId xmlns:a16="http://schemas.microsoft.com/office/drawing/2014/main" val="20005"/>
                    </a:ext>
                  </a:extLst>
                </a:gridCol>
              </a:tblGrid>
              <a:tr h="346075">
                <a:tc gridSpan="3">
                  <a:txBody>
                    <a:bodyPr/>
                    <a:lstStyle>
                      <a:lvl1pPr marL="342900" indent="-342900" algn="l">
                        <a:spcBef>
                          <a:spcPct val="20000"/>
                        </a:spcBef>
                        <a:buClr>
                          <a:schemeClr val="hlink"/>
                        </a:buClr>
                        <a:buSzPct val="120000"/>
                        <a:tabLst>
                          <a:tab pos="269875" algn="l"/>
                        </a:tabLst>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tabLst>
                          <a:tab pos="269875" algn="l"/>
                        </a:tabLst>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tabLst>
                          <a:tab pos="269875" algn="l"/>
                        </a:tabLst>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tabLst>
                          <a:tab pos="269875" algn="l"/>
                        </a:tabLst>
                        <a:defRPr>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tabLst>
                          <a:tab pos="269875" algn="l"/>
                        </a:tabLst>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tabLst>
                          <a:tab pos="269875" algn="l"/>
                        </a:tabLst>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tabLst>
                          <a:tab pos="269875" algn="l"/>
                        </a:tabLst>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tabLst>
                          <a:tab pos="269875" algn="l"/>
                        </a:tabLst>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tabLst>
                          <a:tab pos="269875" algn="l"/>
                        </a:tabLst>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tab pos="269875" algn="l"/>
                        </a:tabLst>
                      </a:pPr>
                      <a:r>
                        <a:rPr kumimoji="0" lang="it-IT" altLang="it-IT" sz="1500" b="1" i="0" u="none" strike="noStrike" cap="none" normalizeH="0" baseline="0" smtClean="0">
                          <a:ln>
                            <a:noFill/>
                          </a:ln>
                          <a:solidFill>
                            <a:schemeClr val="tx1"/>
                          </a:solidFill>
                          <a:effectLst/>
                          <a:latin typeface="Book Antiqua" panose="02040602050305030304" pitchFamily="18" charset="0"/>
                          <a:cs typeface="Times New Roman" panose="02020603050405020304" pitchFamily="18" charset="0"/>
                        </a:rPr>
                        <a:t>Multipli</a:t>
                      </a:r>
                      <a:endParaRPr kumimoji="0" lang="it-IT" altLang="it-IT"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it-IT"/>
                    </a:p>
                  </a:txBody>
                  <a:tcPr/>
                </a:tc>
                <a:tc hMerge="1">
                  <a:txBody>
                    <a:bodyPr/>
                    <a:lstStyle/>
                    <a:p>
                      <a:endParaRPr lang="it-IT"/>
                    </a:p>
                  </a:txBody>
                  <a:tcPr/>
                </a:tc>
                <a:tc gridSpan="3">
                  <a:txBody>
                    <a:bodyPr/>
                    <a:lstStyle>
                      <a:lvl1pPr marL="342900" indent="-342900" algn="l">
                        <a:spcBef>
                          <a:spcPct val="20000"/>
                        </a:spcBef>
                        <a:buClr>
                          <a:schemeClr val="hlink"/>
                        </a:buClr>
                        <a:buSzPct val="120000"/>
                        <a:tabLst>
                          <a:tab pos="269875" algn="l"/>
                        </a:tabLst>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tabLst>
                          <a:tab pos="269875" algn="l"/>
                        </a:tabLst>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tabLst>
                          <a:tab pos="269875" algn="l"/>
                        </a:tabLst>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tabLst>
                          <a:tab pos="269875" algn="l"/>
                        </a:tabLst>
                        <a:defRPr>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tabLst>
                          <a:tab pos="269875" algn="l"/>
                        </a:tabLst>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tabLst>
                          <a:tab pos="269875" algn="l"/>
                        </a:tabLst>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tabLst>
                          <a:tab pos="269875" algn="l"/>
                        </a:tabLst>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tabLst>
                          <a:tab pos="269875" algn="l"/>
                        </a:tabLst>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tabLst>
                          <a:tab pos="269875" algn="l"/>
                        </a:tabLst>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tab pos="269875" algn="l"/>
                        </a:tabLst>
                      </a:pPr>
                      <a:r>
                        <a:rPr kumimoji="0" lang="it-IT" altLang="it-IT" sz="1500" b="1" i="0" u="none" strike="noStrike" cap="none" normalizeH="0" baseline="0" smtClean="0">
                          <a:ln>
                            <a:noFill/>
                          </a:ln>
                          <a:solidFill>
                            <a:schemeClr val="tx1"/>
                          </a:solidFill>
                          <a:effectLst/>
                          <a:latin typeface="Book Antiqua" panose="02040602050305030304" pitchFamily="18" charset="0"/>
                          <a:cs typeface="Times New Roman" panose="02020603050405020304" pitchFamily="18" charset="0"/>
                        </a:rPr>
                        <a:t>Sottomultipli</a:t>
                      </a:r>
                      <a:endParaRPr kumimoji="0" lang="it-IT" altLang="it-IT"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10000"/>
                  </a:ext>
                </a:extLst>
              </a:tr>
              <a:tr h="303213">
                <a:tc>
                  <a:txBody>
                    <a:bodyPr/>
                    <a:lstStyle>
                      <a:lvl1pPr marL="342900" indent="-342900"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400" b="1" i="0" u="none" strike="noStrike" cap="none" normalizeH="0" baseline="0" smtClean="0">
                          <a:ln>
                            <a:noFill/>
                          </a:ln>
                          <a:solidFill>
                            <a:schemeClr val="tx1"/>
                          </a:solidFill>
                          <a:effectLst/>
                          <a:latin typeface="Book Antiqua" panose="02040602050305030304" pitchFamily="18" charset="0"/>
                          <a:cs typeface="Times New Roman" panose="02020603050405020304" pitchFamily="18" charset="0"/>
                        </a:rPr>
                        <a:t>prefisso</a:t>
                      </a:r>
                      <a:endParaRPr kumimoji="0" lang="it-IT" altLang="it-IT" sz="1800" b="1"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400" b="1" i="0" u="none" strike="noStrike" cap="none" normalizeH="0" baseline="0" smtClean="0">
                          <a:ln>
                            <a:noFill/>
                          </a:ln>
                          <a:solidFill>
                            <a:schemeClr val="tx1"/>
                          </a:solidFill>
                          <a:effectLst/>
                          <a:latin typeface="Book Antiqua" panose="02040602050305030304" pitchFamily="18" charset="0"/>
                          <a:cs typeface="Times New Roman" panose="02020603050405020304" pitchFamily="18" charset="0"/>
                        </a:rPr>
                        <a:t>simbolo</a:t>
                      </a:r>
                      <a:endParaRPr kumimoji="0" lang="it-IT" altLang="it-IT" sz="1800" b="1"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t-IT" altLang="it-IT" sz="1400" b="1" i="0" u="none" strike="noStrike" cap="none" normalizeH="0" baseline="0" smtClean="0">
                          <a:ln>
                            <a:noFill/>
                          </a:ln>
                          <a:solidFill>
                            <a:schemeClr val="tx1"/>
                          </a:solidFill>
                          <a:effectLst/>
                          <a:latin typeface="Book Antiqua" panose="02040602050305030304" pitchFamily="18" charset="0"/>
                          <a:cs typeface="Times New Roman" panose="02020603050405020304" pitchFamily="18" charset="0"/>
                        </a:rPr>
                        <a:t>fattore</a:t>
                      </a:r>
                      <a:endParaRPr kumimoji="0" lang="it-IT" altLang="it-IT" sz="1800" b="1"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400" b="1" i="0" u="none" strike="noStrike" cap="none" normalizeH="0" baseline="0" smtClean="0">
                          <a:ln>
                            <a:noFill/>
                          </a:ln>
                          <a:solidFill>
                            <a:schemeClr val="tx1"/>
                          </a:solidFill>
                          <a:effectLst/>
                          <a:latin typeface="Book Antiqua" panose="02040602050305030304" pitchFamily="18" charset="0"/>
                          <a:cs typeface="Times New Roman" panose="02020603050405020304" pitchFamily="18" charset="0"/>
                        </a:rPr>
                        <a:t>prefisso</a:t>
                      </a:r>
                      <a:endParaRPr kumimoji="0" lang="it-IT" altLang="it-IT" sz="1800" b="1"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400" b="1" i="0" u="none" strike="noStrike" cap="none" normalizeH="0" baseline="0" smtClean="0">
                          <a:ln>
                            <a:noFill/>
                          </a:ln>
                          <a:solidFill>
                            <a:schemeClr val="tx1"/>
                          </a:solidFill>
                          <a:effectLst/>
                          <a:latin typeface="Book Antiqua" panose="02040602050305030304" pitchFamily="18" charset="0"/>
                          <a:cs typeface="Times New Roman" panose="02020603050405020304" pitchFamily="18" charset="0"/>
                        </a:rPr>
                        <a:t>simbolo</a:t>
                      </a:r>
                      <a:endParaRPr kumimoji="0" lang="it-IT" altLang="it-IT" sz="1800" b="1"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marL="825500" indent="-285750"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marL="1233488" indent="-228600"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marL="1641475" indent="-228600"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t-IT" altLang="it-IT" sz="1400" b="1" i="0" u="none" strike="noStrike" cap="none" normalizeH="0" baseline="0" smtClean="0">
                          <a:ln>
                            <a:noFill/>
                          </a:ln>
                          <a:solidFill>
                            <a:schemeClr val="tx1"/>
                          </a:solidFill>
                          <a:effectLst/>
                          <a:latin typeface="Book Antiqua" panose="02040602050305030304" pitchFamily="18" charset="0"/>
                          <a:cs typeface="Times New Roman" panose="02020603050405020304" pitchFamily="18" charset="0"/>
                        </a:rPr>
                        <a:t>fattore</a:t>
                      </a:r>
                      <a:endParaRPr kumimoji="0" lang="it-IT" altLang="it-IT" sz="1800" b="1"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2588">
                <a:tc>
                  <a:txBody>
                    <a:bodyPr/>
                    <a:lstStyle>
                      <a:lvl1pPr marL="342900" indent="-342900"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2400" b="1" i="0" u="none" strike="noStrike" cap="none" normalizeH="0" baseline="0" smtClean="0">
                          <a:ln>
                            <a:noFill/>
                          </a:ln>
                          <a:solidFill>
                            <a:schemeClr val="tx1"/>
                          </a:solidFill>
                          <a:effectLst/>
                          <a:latin typeface="Book Antiqua" panose="02040602050305030304" pitchFamily="18" charset="0"/>
                          <a:cs typeface="Times New Roman" panose="02020603050405020304" pitchFamily="18" charset="0"/>
                        </a:rPr>
                        <a:t>kilo</a:t>
                      </a:r>
                      <a:endParaRPr kumimoji="0" lang="it-IT" altLang="it-IT" sz="2400" b="1"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it-IT" sz="2400" b="1" i="0" u="none" strike="noStrike" cap="none" normalizeH="0" baseline="0" smtClean="0">
                          <a:ln>
                            <a:noFill/>
                          </a:ln>
                          <a:solidFill>
                            <a:schemeClr val="tx1"/>
                          </a:solidFill>
                          <a:effectLst/>
                          <a:latin typeface="Book Antiqua" panose="02040602050305030304" pitchFamily="18" charset="0"/>
                          <a:cs typeface="Times New Roman" panose="02020603050405020304" pitchFamily="18" charset="0"/>
                        </a:rPr>
                        <a:t>k</a:t>
                      </a:r>
                      <a:endParaRPr kumimoji="0" lang="de-DE" altLang="it-IT" sz="2400" b="1"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it-IT" sz="2400" b="1" i="0" u="none" strike="noStrike" cap="none" normalizeH="0" baseline="0" smtClean="0">
                          <a:ln>
                            <a:noFill/>
                          </a:ln>
                          <a:solidFill>
                            <a:schemeClr val="tx1"/>
                          </a:solidFill>
                          <a:effectLst/>
                          <a:latin typeface="Book Antiqua" panose="02040602050305030304" pitchFamily="18" charset="0"/>
                          <a:cs typeface="Times New Roman" panose="02020603050405020304" pitchFamily="18" charset="0"/>
                        </a:rPr>
                        <a:t>10</a:t>
                      </a:r>
                      <a:r>
                        <a:rPr kumimoji="0" lang="de-DE" altLang="it-IT" sz="2400" b="1" i="0" u="none" strike="noStrike" cap="none" normalizeH="0" baseline="30000" smtClean="0">
                          <a:ln>
                            <a:noFill/>
                          </a:ln>
                          <a:solidFill>
                            <a:schemeClr val="tx1"/>
                          </a:solidFill>
                          <a:effectLst/>
                          <a:latin typeface="Book Antiqua" panose="02040602050305030304" pitchFamily="18" charset="0"/>
                          <a:cs typeface="Times New Roman" panose="02020603050405020304" pitchFamily="18" charset="0"/>
                        </a:rPr>
                        <a:t>3</a:t>
                      </a:r>
                      <a:endParaRPr kumimoji="0" lang="de-DE" altLang="it-IT" sz="2400" b="1"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it-IT" sz="2400" b="1" i="0" u="none" strike="noStrike" cap="none" normalizeH="0" baseline="0" smtClean="0">
                          <a:ln>
                            <a:noFill/>
                          </a:ln>
                          <a:solidFill>
                            <a:schemeClr val="tx1"/>
                          </a:solidFill>
                          <a:effectLst/>
                          <a:latin typeface="Book Antiqua" panose="02040602050305030304" pitchFamily="18" charset="0"/>
                          <a:cs typeface="Times New Roman" panose="02020603050405020304" pitchFamily="18" charset="0"/>
                        </a:rPr>
                        <a:t>milli</a:t>
                      </a:r>
                      <a:endParaRPr kumimoji="0" lang="de-DE" altLang="it-IT" sz="2400" b="1"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it-IT" sz="2400" b="1" i="0" u="none" strike="noStrike" cap="none" normalizeH="0" baseline="0" smtClean="0">
                          <a:ln>
                            <a:noFill/>
                          </a:ln>
                          <a:solidFill>
                            <a:schemeClr val="tx1"/>
                          </a:solidFill>
                          <a:effectLst/>
                          <a:latin typeface="Book Antiqua" panose="02040602050305030304" pitchFamily="18" charset="0"/>
                          <a:cs typeface="Times New Roman" panose="02020603050405020304" pitchFamily="18" charset="0"/>
                        </a:rPr>
                        <a:t>m</a:t>
                      </a:r>
                      <a:endParaRPr kumimoji="0" lang="de-DE" altLang="it-IT" sz="2400" b="1"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2400" b="1" i="0" u="none" strike="noStrike" cap="none" normalizeH="0" baseline="0" smtClean="0">
                          <a:ln>
                            <a:noFill/>
                          </a:ln>
                          <a:solidFill>
                            <a:schemeClr val="tx1"/>
                          </a:solidFill>
                          <a:effectLst/>
                          <a:latin typeface="Book Antiqua" panose="02040602050305030304" pitchFamily="18" charset="0"/>
                          <a:cs typeface="Times New Roman" panose="02020603050405020304" pitchFamily="18" charset="0"/>
                        </a:rPr>
                        <a:t>10</a:t>
                      </a:r>
                      <a:r>
                        <a:rPr kumimoji="0" lang="it-IT" altLang="it-IT" sz="2400" b="1" i="0" u="none" strike="noStrike" cap="none" normalizeH="0" baseline="30000" smtClean="0">
                          <a:ln>
                            <a:noFill/>
                          </a:ln>
                          <a:solidFill>
                            <a:schemeClr val="tx1"/>
                          </a:solidFill>
                          <a:effectLst/>
                          <a:latin typeface="Book Antiqua" panose="02040602050305030304" pitchFamily="18" charset="0"/>
                          <a:cs typeface="Times New Roman" panose="02020603050405020304" pitchFamily="18" charset="0"/>
                        </a:rPr>
                        <a:t>-3</a:t>
                      </a:r>
                      <a:endParaRPr kumimoji="0" lang="it-IT" altLang="it-IT" sz="2400" b="1"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80975">
                <a:tc>
                  <a:txBody>
                    <a:bodyPr/>
                    <a:lstStyle>
                      <a:lvl1pPr marL="342900" indent="-342900"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2400" b="1" i="0" u="none" strike="noStrike" cap="none" normalizeH="0" baseline="0" smtClean="0">
                          <a:ln>
                            <a:noFill/>
                          </a:ln>
                          <a:solidFill>
                            <a:schemeClr val="tx1"/>
                          </a:solidFill>
                          <a:effectLst/>
                          <a:latin typeface="Book Antiqua" panose="02040602050305030304" pitchFamily="18" charset="0"/>
                          <a:cs typeface="Times New Roman" panose="02020603050405020304" pitchFamily="18" charset="0"/>
                        </a:rPr>
                        <a:t>mega</a:t>
                      </a:r>
                      <a:endParaRPr kumimoji="0" lang="it-IT" altLang="it-IT" sz="2400" b="1"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2400" b="1" i="0" u="none" strike="noStrike" cap="none" normalizeH="0" baseline="0" smtClean="0">
                          <a:ln>
                            <a:noFill/>
                          </a:ln>
                          <a:solidFill>
                            <a:schemeClr val="tx1"/>
                          </a:solidFill>
                          <a:effectLst/>
                          <a:latin typeface="Book Antiqua" panose="02040602050305030304" pitchFamily="18" charset="0"/>
                          <a:cs typeface="Times New Roman" panose="02020603050405020304" pitchFamily="18" charset="0"/>
                        </a:rPr>
                        <a:t>M</a:t>
                      </a:r>
                      <a:endParaRPr kumimoji="0" lang="it-IT" altLang="it-IT" sz="2400" b="1"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2400" b="1" i="0" u="none" strike="noStrike" cap="none" normalizeH="0" baseline="0" smtClean="0">
                          <a:ln>
                            <a:noFill/>
                          </a:ln>
                          <a:solidFill>
                            <a:schemeClr val="tx1"/>
                          </a:solidFill>
                          <a:effectLst/>
                          <a:latin typeface="Book Antiqua" panose="02040602050305030304" pitchFamily="18" charset="0"/>
                          <a:cs typeface="Times New Roman" panose="02020603050405020304" pitchFamily="18" charset="0"/>
                        </a:rPr>
                        <a:t>10</a:t>
                      </a:r>
                      <a:r>
                        <a:rPr kumimoji="0" lang="it-IT" altLang="it-IT" sz="2400" b="1" i="0" u="none" strike="noStrike" cap="none" normalizeH="0" baseline="30000" smtClean="0">
                          <a:ln>
                            <a:noFill/>
                          </a:ln>
                          <a:solidFill>
                            <a:schemeClr val="tx1"/>
                          </a:solidFill>
                          <a:effectLst/>
                          <a:latin typeface="Book Antiqua" panose="02040602050305030304" pitchFamily="18" charset="0"/>
                          <a:cs typeface="Times New Roman" panose="02020603050405020304" pitchFamily="18" charset="0"/>
                        </a:rPr>
                        <a:t>6</a:t>
                      </a:r>
                      <a:endParaRPr kumimoji="0" lang="it-IT" altLang="it-IT" sz="2400" b="1"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2400" b="1" i="0" u="none" strike="noStrike" cap="none" normalizeH="0" baseline="0" smtClean="0">
                          <a:ln>
                            <a:noFill/>
                          </a:ln>
                          <a:solidFill>
                            <a:schemeClr val="tx1"/>
                          </a:solidFill>
                          <a:effectLst/>
                          <a:latin typeface="Book Antiqua" panose="02040602050305030304" pitchFamily="18" charset="0"/>
                          <a:cs typeface="Times New Roman" panose="02020603050405020304" pitchFamily="18" charset="0"/>
                        </a:rPr>
                        <a:t>micro</a:t>
                      </a:r>
                      <a:endParaRPr kumimoji="0" lang="it-IT" altLang="it-IT" sz="2400" b="1"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2400" b="1" i="0" u="none" strike="noStrike" cap="none" normalizeH="0" baseline="0" smtClean="0">
                          <a:ln>
                            <a:noFill/>
                          </a:ln>
                          <a:solidFill>
                            <a:schemeClr val="tx1"/>
                          </a:solidFill>
                          <a:effectLst/>
                          <a:latin typeface="Book Antiqua" panose="02040602050305030304" pitchFamily="18" charset="0"/>
                          <a:cs typeface="Times New Roman" panose="02020603050405020304" pitchFamily="18" charset="0"/>
                          <a:sym typeface="Symbol" panose="05050102010706020507" pitchFamily="18" charset="2"/>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2400" b="1" i="0" u="none" strike="noStrike" cap="none" normalizeH="0" baseline="0" smtClean="0">
                          <a:ln>
                            <a:noFill/>
                          </a:ln>
                          <a:solidFill>
                            <a:schemeClr val="tx1"/>
                          </a:solidFill>
                          <a:effectLst/>
                          <a:latin typeface="Book Antiqua" panose="02040602050305030304" pitchFamily="18" charset="0"/>
                          <a:cs typeface="Times New Roman" panose="02020603050405020304" pitchFamily="18" charset="0"/>
                        </a:rPr>
                        <a:t>10</a:t>
                      </a:r>
                      <a:r>
                        <a:rPr kumimoji="0" lang="it-IT" altLang="it-IT" sz="2400" b="1" i="0" u="none" strike="noStrike" cap="none" normalizeH="0" baseline="30000" smtClean="0">
                          <a:ln>
                            <a:noFill/>
                          </a:ln>
                          <a:solidFill>
                            <a:schemeClr val="tx1"/>
                          </a:solidFill>
                          <a:effectLst/>
                          <a:latin typeface="Book Antiqua" panose="02040602050305030304" pitchFamily="18" charset="0"/>
                          <a:cs typeface="Times New Roman" panose="02020603050405020304" pitchFamily="18" charset="0"/>
                        </a:rPr>
                        <a:t>-6</a:t>
                      </a:r>
                      <a:endParaRPr kumimoji="0" lang="it-IT" altLang="it-IT" sz="2400" b="1"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25438">
                <a:tc>
                  <a:txBody>
                    <a:bodyPr/>
                    <a:lstStyle>
                      <a:lvl1pPr marL="342900" indent="-342900"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2400" b="1" i="0" u="none" strike="noStrike" cap="none" normalizeH="0" baseline="0" smtClean="0">
                          <a:ln>
                            <a:noFill/>
                          </a:ln>
                          <a:solidFill>
                            <a:schemeClr val="tx1"/>
                          </a:solidFill>
                          <a:effectLst/>
                          <a:latin typeface="Book Antiqua" panose="02040602050305030304" pitchFamily="18" charset="0"/>
                          <a:cs typeface="Times New Roman" panose="02020603050405020304" pitchFamily="18" charset="0"/>
                        </a:rPr>
                        <a:t>giga</a:t>
                      </a:r>
                      <a:endParaRPr kumimoji="0" lang="it-IT" altLang="it-IT" sz="2400" b="1"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2400" b="1" i="0" u="none" strike="noStrike" cap="none" normalizeH="0" baseline="0" smtClean="0">
                          <a:ln>
                            <a:noFill/>
                          </a:ln>
                          <a:solidFill>
                            <a:schemeClr val="tx1"/>
                          </a:solidFill>
                          <a:effectLst/>
                          <a:latin typeface="Book Antiqua" panose="02040602050305030304" pitchFamily="18" charset="0"/>
                          <a:cs typeface="Times New Roman" panose="02020603050405020304" pitchFamily="18" charset="0"/>
                        </a:rPr>
                        <a:t>G</a:t>
                      </a:r>
                      <a:endParaRPr kumimoji="0" lang="it-IT" altLang="it-IT" sz="2400" b="1"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2400" b="1" i="0" u="none" strike="noStrike" cap="none" normalizeH="0" baseline="0" smtClean="0">
                          <a:ln>
                            <a:noFill/>
                          </a:ln>
                          <a:solidFill>
                            <a:schemeClr val="tx1"/>
                          </a:solidFill>
                          <a:effectLst/>
                          <a:latin typeface="Book Antiqua" panose="02040602050305030304" pitchFamily="18" charset="0"/>
                          <a:cs typeface="Times New Roman" panose="02020603050405020304" pitchFamily="18" charset="0"/>
                        </a:rPr>
                        <a:t>10</a:t>
                      </a:r>
                      <a:r>
                        <a:rPr kumimoji="0" lang="it-IT" altLang="it-IT" sz="2400" b="1" i="0" u="none" strike="noStrike" cap="none" normalizeH="0" baseline="30000" smtClean="0">
                          <a:ln>
                            <a:noFill/>
                          </a:ln>
                          <a:solidFill>
                            <a:schemeClr val="tx1"/>
                          </a:solidFill>
                          <a:effectLst/>
                          <a:latin typeface="Book Antiqua" panose="02040602050305030304" pitchFamily="18" charset="0"/>
                          <a:cs typeface="Times New Roman" panose="02020603050405020304" pitchFamily="18" charset="0"/>
                        </a:rPr>
                        <a:t>9</a:t>
                      </a:r>
                      <a:endParaRPr kumimoji="0" lang="it-IT" altLang="it-IT" sz="2400" b="1"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2400" b="1" i="0" u="none" strike="noStrike" cap="none" normalizeH="0" baseline="0" smtClean="0">
                          <a:ln>
                            <a:noFill/>
                          </a:ln>
                          <a:solidFill>
                            <a:schemeClr val="tx1"/>
                          </a:solidFill>
                          <a:effectLst/>
                          <a:latin typeface="Book Antiqua" panose="02040602050305030304" pitchFamily="18" charset="0"/>
                          <a:cs typeface="Times New Roman" panose="02020603050405020304" pitchFamily="18" charset="0"/>
                        </a:rPr>
                        <a:t>nano</a:t>
                      </a:r>
                      <a:endParaRPr kumimoji="0" lang="it-IT" altLang="it-IT" sz="2400" b="1"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fr-FR" altLang="it-IT" sz="2400" b="1" i="0" u="none" strike="noStrike" cap="none" normalizeH="0" baseline="0" smtClean="0">
                          <a:ln>
                            <a:noFill/>
                          </a:ln>
                          <a:solidFill>
                            <a:schemeClr val="tx1"/>
                          </a:solidFill>
                          <a:effectLst/>
                          <a:latin typeface="Book Antiqua" panose="02040602050305030304" pitchFamily="18" charset="0"/>
                          <a:cs typeface="Times New Roman" panose="02020603050405020304" pitchFamily="18" charset="0"/>
                        </a:rPr>
                        <a:t>n</a:t>
                      </a:r>
                      <a:endParaRPr kumimoji="0" lang="fr-FR" altLang="it-IT" sz="2400" b="1"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fr-FR" altLang="it-IT" sz="2400" b="1" i="0" u="none" strike="noStrike" cap="none" normalizeH="0" baseline="0" smtClean="0">
                          <a:ln>
                            <a:noFill/>
                          </a:ln>
                          <a:solidFill>
                            <a:schemeClr val="tx1"/>
                          </a:solidFill>
                          <a:effectLst/>
                          <a:latin typeface="Book Antiqua" panose="02040602050305030304" pitchFamily="18" charset="0"/>
                          <a:cs typeface="Times New Roman" panose="02020603050405020304" pitchFamily="18" charset="0"/>
                        </a:rPr>
                        <a:t>10</a:t>
                      </a:r>
                      <a:r>
                        <a:rPr kumimoji="0" lang="fr-FR" altLang="it-IT" sz="2400" b="1" i="0" u="none" strike="noStrike" cap="none" normalizeH="0" baseline="30000" smtClean="0">
                          <a:ln>
                            <a:noFill/>
                          </a:ln>
                          <a:solidFill>
                            <a:schemeClr val="tx1"/>
                          </a:solidFill>
                          <a:effectLst/>
                          <a:latin typeface="Book Antiqua" panose="02040602050305030304" pitchFamily="18" charset="0"/>
                          <a:cs typeface="Times New Roman" panose="02020603050405020304" pitchFamily="18" charset="0"/>
                        </a:rPr>
                        <a:t>-9</a:t>
                      </a:r>
                      <a:endParaRPr kumimoji="0" lang="fr-FR" altLang="it-IT" sz="2400" b="1"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00050">
                <a:tc>
                  <a:txBody>
                    <a:bodyPr/>
                    <a:lstStyle>
                      <a:lvl1pPr marL="342900" indent="-342900"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fr-FR" altLang="it-IT" sz="2400" b="1" i="0" u="none" strike="noStrike" cap="none" normalizeH="0" baseline="0" smtClean="0">
                          <a:ln>
                            <a:noFill/>
                          </a:ln>
                          <a:solidFill>
                            <a:schemeClr val="tx1"/>
                          </a:solidFill>
                          <a:effectLst/>
                          <a:latin typeface="Book Antiqua" panose="02040602050305030304" pitchFamily="18" charset="0"/>
                          <a:cs typeface="Times New Roman" panose="02020603050405020304" pitchFamily="18" charset="0"/>
                        </a:rPr>
                        <a:t>tera</a:t>
                      </a:r>
                      <a:endParaRPr kumimoji="0" lang="fr-FR" altLang="it-IT" sz="2400" b="1"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fr-FR" altLang="it-IT" sz="2400" b="1" i="0" u="none" strike="noStrike" cap="none" normalizeH="0" baseline="0" smtClean="0">
                          <a:ln>
                            <a:noFill/>
                          </a:ln>
                          <a:solidFill>
                            <a:schemeClr val="tx1"/>
                          </a:solidFill>
                          <a:effectLst/>
                          <a:latin typeface="Book Antiqua" panose="02040602050305030304" pitchFamily="18" charset="0"/>
                          <a:cs typeface="Times New Roman" panose="02020603050405020304" pitchFamily="18" charset="0"/>
                        </a:rPr>
                        <a:t>T</a:t>
                      </a:r>
                      <a:endParaRPr kumimoji="0" lang="fr-FR" altLang="it-IT" sz="2400" b="1"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2400" b="1" i="0" u="none" strike="noStrike" cap="none" normalizeH="0" baseline="0" smtClean="0">
                          <a:ln>
                            <a:noFill/>
                          </a:ln>
                          <a:solidFill>
                            <a:schemeClr val="tx1"/>
                          </a:solidFill>
                          <a:effectLst/>
                          <a:latin typeface="Book Antiqua" panose="02040602050305030304" pitchFamily="18" charset="0"/>
                          <a:cs typeface="Times New Roman" panose="02020603050405020304" pitchFamily="18" charset="0"/>
                        </a:rPr>
                        <a:t>10</a:t>
                      </a:r>
                      <a:r>
                        <a:rPr kumimoji="0" lang="it-IT" altLang="it-IT" sz="2400" b="1" i="0" u="none" strike="noStrike" cap="none" normalizeH="0" baseline="30000" smtClean="0">
                          <a:ln>
                            <a:noFill/>
                          </a:ln>
                          <a:solidFill>
                            <a:schemeClr val="tx1"/>
                          </a:solidFill>
                          <a:effectLst/>
                          <a:latin typeface="Book Antiqua" panose="02040602050305030304" pitchFamily="18" charset="0"/>
                          <a:cs typeface="Times New Roman" panose="02020603050405020304" pitchFamily="18" charset="0"/>
                        </a:rPr>
                        <a:t>12</a:t>
                      </a:r>
                      <a:endParaRPr kumimoji="0" lang="it-IT" altLang="it-IT" sz="2400" b="1"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2400" b="1" i="0" u="none" strike="noStrike" cap="none" normalizeH="0" baseline="0" smtClean="0">
                          <a:ln>
                            <a:noFill/>
                          </a:ln>
                          <a:solidFill>
                            <a:schemeClr val="tx1"/>
                          </a:solidFill>
                          <a:effectLst/>
                          <a:latin typeface="Book Antiqua" panose="02040602050305030304" pitchFamily="18" charset="0"/>
                          <a:cs typeface="Times New Roman" panose="02020603050405020304" pitchFamily="18" charset="0"/>
                        </a:rPr>
                        <a:t>pico</a:t>
                      </a:r>
                      <a:endParaRPr kumimoji="0" lang="it-IT" altLang="it-IT" sz="2400" b="1"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2400" b="1" i="0" u="none" strike="noStrike" cap="none" normalizeH="0" baseline="0" smtClean="0">
                          <a:ln>
                            <a:noFill/>
                          </a:ln>
                          <a:solidFill>
                            <a:schemeClr val="tx1"/>
                          </a:solidFill>
                          <a:effectLst/>
                          <a:latin typeface="Book Antiqua" panose="02040602050305030304" pitchFamily="18" charset="0"/>
                          <a:cs typeface="Times New Roman" panose="02020603050405020304" pitchFamily="18" charset="0"/>
                        </a:rPr>
                        <a:t>p</a:t>
                      </a:r>
                      <a:endParaRPr kumimoji="0" lang="it-IT" altLang="it-IT" sz="2400" b="1"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2400" b="1" i="0" u="none" strike="noStrike" cap="none" normalizeH="0" baseline="0" smtClean="0">
                          <a:ln>
                            <a:noFill/>
                          </a:ln>
                          <a:solidFill>
                            <a:schemeClr val="tx1"/>
                          </a:solidFill>
                          <a:effectLst/>
                          <a:latin typeface="Book Antiqua" panose="02040602050305030304" pitchFamily="18" charset="0"/>
                          <a:cs typeface="Times New Roman" panose="02020603050405020304" pitchFamily="18" charset="0"/>
                        </a:rPr>
                        <a:t>10</a:t>
                      </a:r>
                      <a:r>
                        <a:rPr kumimoji="0" lang="it-IT" altLang="it-IT" sz="2400" b="1" i="0" u="none" strike="noStrike" cap="none" normalizeH="0" baseline="30000" smtClean="0">
                          <a:ln>
                            <a:noFill/>
                          </a:ln>
                          <a:solidFill>
                            <a:schemeClr val="tx1"/>
                          </a:solidFill>
                          <a:effectLst/>
                          <a:latin typeface="Book Antiqua" panose="02040602050305030304" pitchFamily="18" charset="0"/>
                          <a:cs typeface="Times New Roman" panose="02020603050405020304" pitchFamily="18" charset="0"/>
                        </a:rPr>
                        <a:t>-12</a:t>
                      </a:r>
                      <a:endParaRPr kumimoji="0" lang="it-IT" altLang="it-IT" sz="2400" b="1"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00050">
                <a:tc>
                  <a:txBody>
                    <a:bodyPr/>
                    <a:lstStyle>
                      <a:lvl1pPr marL="342900" indent="-342900"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2400" b="1" i="0" u="none" strike="noStrike" cap="none" normalizeH="0" baseline="0" smtClean="0">
                          <a:ln>
                            <a:noFill/>
                          </a:ln>
                          <a:solidFill>
                            <a:schemeClr val="tx1"/>
                          </a:solidFill>
                          <a:effectLst/>
                          <a:latin typeface="Book Antiqua" panose="02040602050305030304" pitchFamily="18" charset="0"/>
                          <a:cs typeface="Times New Roman" panose="02020603050405020304" pitchFamily="18" charset="0"/>
                        </a:rPr>
                        <a:t>peta</a:t>
                      </a:r>
                      <a:endParaRPr kumimoji="0" lang="it-IT" altLang="it-IT" sz="2400" b="1"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it-IT" sz="2400" b="1" i="0" u="none" strike="noStrike" cap="none" normalizeH="0" baseline="0" smtClean="0">
                          <a:ln>
                            <a:noFill/>
                          </a:ln>
                          <a:solidFill>
                            <a:schemeClr val="tx1"/>
                          </a:solidFill>
                          <a:effectLst/>
                          <a:latin typeface="Book Antiqua" panose="02040602050305030304" pitchFamily="18" charset="0"/>
                          <a:cs typeface="Times New Roman" panose="02020603050405020304" pitchFamily="18" charset="0"/>
                        </a:rPr>
                        <a:t>P</a:t>
                      </a:r>
                      <a:endParaRPr kumimoji="0" lang="en-US" altLang="it-IT" sz="2400" b="1"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it-IT" sz="2400" b="1" i="0" u="none" strike="noStrike" cap="none" normalizeH="0" baseline="0" smtClean="0">
                          <a:ln>
                            <a:noFill/>
                          </a:ln>
                          <a:solidFill>
                            <a:schemeClr val="tx1"/>
                          </a:solidFill>
                          <a:effectLst/>
                          <a:latin typeface="Book Antiqua" panose="02040602050305030304" pitchFamily="18" charset="0"/>
                          <a:cs typeface="Times New Roman" panose="02020603050405020304" pitchFamily="18" charset="0"/>
                        </a:rPr>
                        <a:t>10</a:t>
                      </a:r>
                      <a:r>
                        <a:rPr kumimoji="0" lang="en-US" altLang="it-IT" sz="2400" b="1" i="0" u="none" strike="noStrike" cap="none" normalizeH="0" baseline="30000" smtClean="0">
                          <a:ln>
                            <a:noFill/>
                          </a:ln>
                          <a:solidFill>
                            <a:schemeClr val="tx1"/>
                          </a:solidFill>
                          <a:effectLst/>
                          <a:latin typeface="Book Antiqua" panose="02040602050305030304" pitchFamily="18" charset="0"/>
                          <a:cs typeface="Times New Roman" panose="02020603050405020304" pitchFamily="18" charset="0"/>
                        </a:rPr>
                        <a:t>15</a:t>
                      </a:r>
                      <a:endParaRPr kumimoji="0" lang="en-US" altLang="it-IT" sz="2400" b="1"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it-IT" sz="2400" b="1" i="0" u="none" strike="noStrike" cap="none" normalizeH="0" baseline="0" smtClean="0">
                          <a:ln>
                            <a:noFill/>
                          </a:ln>
                          <a:solidFill>
                            <a:schemeClr val="tx1"/>
                          </a:solidFill>
                          <a:effectLst/>
                          <a:latin typeface="Book Antiqua" panose="02040602050305030304" pitchFamily="18" charset="0"/>
                          <a:cs typeface="Times New Roman" panose="02020603050405020304" pitchFamily="18" charset="0"/>
                        </a:rPr>
                        <a:t>femto</a:t>
                      </a:r>
                      <a:endParaRPr kumimoji="0" lang="en-US" altLang="it-IT" sz="2400" b="1"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it-IT" sz="2400" b="1" i="0" u="none" strike="noStrike" cap="none" normalizeH="0" baseline="0" smtClean="0">
                          <a:ln>
                            <a:noFill/>
                          </a:ln>
                          <a:solidFill>
                            <a:schemeClr val="tx1"/>
                          </a:solidFill>
                          <a:effectLst/>
                          <a:latin typeface="Book Antiqua" panose="02040602050305030304" pitchFamily="18" charset="0"/>
                          <a:cs typeface="Times New Roman" panose="02020603050405020304" pitchFamily="18" charset="0"/>
                        </a:rPr>
                        <a:t>f</a:t>
                      </a:r>
                      <a:endParaRPr kumimoji="0" lang="en-US" altLang="it-IT" sz="2400" b="1"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2400" b="1" i="0" u="none" strike="noStrike" cap="none" normalizeH="0" baseline="0" smtClean="0">
                          <a:ln>
                            <a:noFill/>
                          </a:ln>
                          <a:solidFill>
                            <a:schemeClr val="tx1"/>
                          </a:solidFill>
                          <a:effectLst/>
                          <a:latin typeface="Book Antiqua" panose="02040602050305030304" pitchFamily="18" charset="0"/>
                          <a:cs typeface="Times New Roman" panose="02020603050405020304" pitchFamily="18" charset="0"/>
                        </a:rPr>
                        <a:t>10</a:t>
                      </a:r>
                      <a:r>
                        <a:rPr kumimoji="0" lang="it-IT" altLang="it-IT" sz="2400" b="1" i="0" u="none" strike="noStrike" cap="none" normalizeH="0" baseline="30000" smtClean="0">
                          <a:ln>
                            <a:noFill/>
                          </a:ln>
                          <a:solidFill>
                            <a:schemeClr val="tx1"/>
                          </a:solidFill>
                          <a:effectLst/>
                          <a:latin typeface="Book Antiqua" panose="02040602050305030304" pitchFamily="18" charset="0"/>
                          <a:cs typeface="Times New Roman" panose="02020603050405020304" pitchFamily="18" charset="0"/>
                        </a:rPr>
                        <a:t>-15</a:t>
                      </a:r>
                      <a:endParaRPr kumimoji="0" lang="it-IT" altLang="it-IT" sz="2400" b="1"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00050">
                <a:tc>
                  <a:txBody>
                    <a:bodyPr/>
                    <a:lstStyle>
                      <a:lvl1pPr marL="342900" indent="-342900"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2400" b="1" i="0" u="none" strike="noStrike" cap="none" normalizeH="0" baseline="0" smtClean="0">
                          <a:ln>
                            <a:noFill/>
                          </a:ln>
                          <a:solidFill>
                            <a:schemeClr val="tx1"/>
                          </a:solidFill>
                          <a:effectLst/>
                          <a:latin typeface="Book Antiqua" panose="02040602050305030304" pitchFamily="18" charset="0"/>
                          <a:cs typeface="Times New Roman" panose="02020603050405020304" pitchFamily="18" charset="0"/>
                        </a:rPr>
                        <a:t>exa</a:t>
                      </a:r>
                      <a:endParaRPr kumimoji="0" lang="it-IT" altLang="it-IT" sz="2400" b="1"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2400" b="1" i="0" u="none" strike="noStrike" cap="none" normalizeH="0" baseline="0" smtClean="0">
                          <a:ln>
                            <a:noFill/>
                          </a:ln>
                          <a:solidFill>
                            <a:schemeClr val="tx1"/>
                          </a:solidFill>
                          <a:effectLst/>
                          <a:latin typeface="Book Antiqua" panose="02040602050305030304" pitchFamily="18" charset="0"/>
                          <a:cs typeface="Times New Roman" panose="02020603050405020304" pitchFamily="18" charset="0"/>
                        </a:rPr>
                        <a:t>E</a:t>
                      </a:r>
                      <a:endParaRPr kumimoji="0" lang="it-IT" altLang="it-IT" sz="2400" b="1"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60363" indent="-360363" algn="l" defTabSz="179388">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marL="825500" indent="-285750" algn="l" defTabSz="179388">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marL="1233488" indent="-228600" algn="l" defTabSz="179388">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marL="1641475" indent="-228600" algn="l" defTabSz="179388">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marL="2057400" indent="-228600" algn="l" defTabSz="179388">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defTabSz="179388"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defTabSz="179388"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defTabSz="179388"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defTabSz="179388"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60363" marR="0" lvl="0" indent="-360363" algn="ctr" defTabSz="179388" rtl="0" eaLnBrk="1" fontAlgn="base" latinLnBrk="0" hangingPunct="1">
                        <a:lnSpc>
                          <a:spcPct val="100000"/>
                        </a:lnSpc>
                        <a:spcBef>
                          <a:spcPct val="0"/>
                        </a:spcBef>
                        <a:spcAft>
                          <a:spcPct val="0"/>
                        </a:spcAft>
                        <a:buClrTx/>
                        <a:buSzTx/>
                        <a:buFontTx/>
                        <a:buNone/>
                        <a:tabLst/>
                      </a:pPr>
                      <a:r>
                        <a:rPr kumimoji="0" lang="en-US" altLang="it-IT" sz="2400" b="1" i="0" u="none" strike="noStrike" cap="none" normalizeH="0" baseline="0" smtClean="0">
                          <a:ln>
                            <a:noFill/>
                          </a:ln>
                          <a:solidFill>
                            <a:schemeClr val="tx1"/>
                          </a:solidFill>
                          <a:effectLst/>
                          <a:latin typeface="Book Antiqua" panose="02040602050305030304" pitchFamily="18" charset="0"/>
                          <a:cs typeface="Times New Roman" panose="02020603050405020304" pitchFamily="18" charset="0"/>
                        </a:rPr>
                        <a:t>10</a:t>
                      </a:r>
                      <a:r>
                        <a:rPr kumimoji="0" lang="en-US" altLang="it-IT" sz="2400" b="1" i="0" u="none" strike="noStrike" cap="none" normalizeH="0" baseline="30000" smtClean="0">
                          <a:ln>
                            <a:noFill/>
                          </a:ln>
                          <a:solidFill>
                            <a:schemeClr val="tx1"/>
                          </a:solidFill>
                          <a:effectLst/>
                          <a:latin typeface="Book Antiqua" panose="02040602050305030304" pitchFamily="18" charset="0"/>
                          <a:cs typeface="Times New Roman" panose="02020603050405020304" pitchFamily="18" charset="0"/>
                        </a:rPr>
                        <a:t>18</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2400" b="1" i="0" u="none" strike="noStrike" cap="none" normalizeH="0" baseline="0" smtClean="0">
                          <a:ln>
                            <a:noFill/>
                          </a:ln>
                          <a:solidFill>
                            <a:schemeClr val="tx1"/>
                          </a:solidFill>
                          <a:effectLst/>
                          <a:latin typeface="Book Antiqua" panose="02040602050305030304" pitchFamily="18" charset="0"/>
                          <a:cs typeface="Times New Roman" panose="02020603050405020304" pitchFamily="18" charset="0"/>
                        </a:rPr>
                        <a:t>atto</a:t>
                      </a:r>
                      <a:endParaRPr kumimoji="0" lang="it-IT" altLang="it-IT" sz="2400" b="1"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2400" b="1" i="0" u="none" strike="noStrike" cap="none" normalizeH="0" baseline="0" smtClean="0">
                          <a:ln>
                            <a:noFill/>
                          </a:ln>
                          <a:solidFill>
                            <a:schemeClr val="tx1"/>
                          </a:solidFill>
                          <a:effectLst/>
                          <a:latin typeface="Book Antiqua" panose="02040602050305030304" pitchFamily="18" charset="0"/>
                          <a:cs typeface="Times New Roman" panose="02020603050405020304" pitchFamily="18" charset="0"/>
                        </a:rPr>
                        <a:t>a</a:t>
                      </a:r>
                      <a:endParaRPr kumimoji="0" lang="it-IT" altLang="it-IT" sz="2400" b="1"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2400" b="1" i="0" u="none" strike="noStrike" cap="none" normalizeH="0" baseline="0" smtClean="0">
                          <a:ln>
                            <a:noFill/>
                          </a:ln>
                          <a:solidFill>
                            <a:schemeClr val="tx1"/>
                          </a:solidFill>
                          <a:effectLst/>
                          <a:latin typeface="Book Antiqua" panose="02040602050305030304" pitchFamily="18" charset="0"/>
                          <a:cs typeface="Times New Roman" panose="02020603050405020304" pitchFamily="18" charset="0"/>
                        </a:rPr>
                        <a:t>10</a:t>
                      </a:r>
                      <a:r>
                        <a:rPr kumimoji="0" lang="it-IT" altLang="it-IT" sz="2400" b="1" i="0" u="none" strike="noStrike" cap="none" normalizeH="0" baseline="30000" smtClean="0">
                          <a:ln>
                            <a:noFill/>
                          </a:ln>
                          <a:solidFill>
                            <a:schemeClr val="tx1"/>
                          </a:solidFill>
                          <a:effectLst/>
                          <a:latin typeface="Book Antiqua" panose="02040602050305030304" pitchFamily="18" charset="0"/>
                          <a:cs typeface="Times New Roman" panose="02020603050405020304" pitchFamily="18" charset="0"/>
                        </a:rPr>
                        <a:t>-18</a:t>
                      </a:r>
                      <a:endParaRPr kumimoji="0" lang="it-IT" altLang="it-IT" sz="2400" b="1"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00050">
                <a:tc>
                  <a:txBody>
                    <a:bodyPr/>
                    <a:lstStyle>
                      <a:lvl1pPr marL="342900" indent="-342900"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2400" b="1" i="0" u="none" strike="noStrike" cap="none" normalizeH="0" baseline="0" smtClean="0">
                          <a:ln>
                            <a:noFill/>
                          </a:ln>
                          <a:solidFill>
                            <a:schemeClr val="tx1"/>
                          </a:solidFill>
                          <a:effectLst/>
                          <a:latin typeface="Book Antiqua" panose="02040602050305030304" pitchFamily="18" charset="0"/>
                          <a:cs typeface="Times New Roman" panose="02020603050405020304" pitchFamily="18" charset="0"/>
                        </a:rPr>
                        <a:t>zetta</a:t>
                      </a:r>
                      <a:endParaRPr kumimoji="0" lang="it-IT" altLang="it-IT" sz="2400" b="1"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2400" b="1" i="0" u="none" strike="noStrike" cap="none" normalizeH="0" baseline="0" smtClean="0">
                          <a:ln>
                            <a:noFill/>
                          </a:ln>
                          <a:solidFill>
                            <a:schemeClr val="tx1"/>
                          </a:solidFill>
                          <a:effectLst/>
                          <a:latin typeface="Book Antiqua" panose="02040602050305030304" pitchFamily="18" charset="0"/>
                          <a:cs typeface="Times New Roman" panose="02020603050405020304" pitchFamily="18" charset="0"/>
                        </a:rPr>
                        <a:t>Z</a:t>
                      </a:r>
                      <a:endParaRPr kumimoji="0" lang="it-IT" altLang="it-IT" sz="2400" b="1"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2400" b="1" i="0" u="none" strike="noStrike" cap="none" normalizeH="0" baseline="0" smtClean="0">
                          <a:ln>
                            <a:noFill/>
                          </a:ln>
                          <a:solidFill>
                            <a:schemeClr val="tx1"/>
                          </a:solidFill>
                          <a:effectLst/>
                          <a:latin typeface="Book Antiqua" panose="02040602050305030304" pitchFamily="18" charset="0"/>
                          <a:cs typeface="Times New Roman" panose="02020603050405020304" pitchFamily="18" charset="0"/>
                        </a:rPr>
                        <a:t>10</a:t>
                      </a:r>
                      <a:r>
                        <a:rPr kumimoji="0" lang="it-IT" altLang="it-IT" sz="2400" b="1" i="0" u="none" strike="noStrike" cap="none" normalizeH="0" baseline="30000" smtClean="0">
                          <a:ln>
                            <a:noFill/>
                          </a:ln>
                          <a:solidFill>
                            <a:schemeClr val="tx1"/>
                          </a:solidFill>
                          <a:effectLst/>
                          <a:latin typeface="Book Antiqua" panose="02040602050305030304" pitchFamily="18" charset="0"/>
                          <a:cs typeface="Times New Roman" panose="02020603050405020304" pitchFamily="18" charset="0"/>
                        </a:rPr>
                        <a:t>21</a:t>
                      </a:r>
                      <a:endParaRPr kumimoji="0" lang="it-IT" altLang="it-IT" sz="2400" b="1"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2400" b="1" i="0" u="none" strike="noStrike" cap="none" normalizeH="0" baseline="0" smtClean="0">
                          <a:ln>
                            <a:noFill/>
                          </a:ln>
                          <a:solidFill>
                            <a:schemeClr val="tx1"/>
                          </a:solidFill>
                          <a:effectLst/>
                          <a:latin typeface="Book Antiqua" panose="02040602050305030304" pitchFamily="18" charset="0"/>
                          <a:cs typeface="Times New Roman" panose="02020603050405020304" pitchFamily="18" charset="0"/>
                        </a:rPr>
                        <a:t>zepto</a:t>
                      </a:r>
                      <a:endParaRPr kumimoji="0" lang="it-IT" altLang="it-IT" sz="2400" b="1"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2400" b="1" i="0" u="none" strike="noStrike" cap="none" normalizeH="0" baseline="0" smtClean="0">
                          <a:ln>
                            <a:noFill/>
                          </a:ln>
                          <a:solidFill>
                            <a:schemeClr val="tx1"/>
                          </a:solidFill>
                          <a:effectLst/>
                          <a:latin typeface="Book Antiqua" panose="02040602050305030304" pitchFamily="18" charset="0"/>
                          <a:cs typeface="Times New Roman" panose="02020603050405020304" pitchFamily="18" charset="0"/>
                        </a:rPr>
                        <a:t>z</a:t>
                      </a:r>
                      <a:endParaRPr kumimoji="0" lang="it-IT" altLang="it-IT" sz="2400" b="1"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2400" b="1" i="0" u="none" strike="noStrike" cap="none" normalizeH="0" baseline="0" smtClean="0">
                          <a:ln>
                            <a:noFill/>
                          </a:ln>
                          <a:solidFill>
                            <a:schemeClr val="tx1"/>
                          </a:solidFill>
                          <a:effectLst/>
                          <a:latin typeface="Book Antiqua" panose="02040602050305030304" pitchFamily="18" charset="0"/>
                          <a:cs typeface="Times New Roman" panose="02020603050405020304" pitchFamily="18" charset="0"/>
                        </a:rPr>
                        <a:t>10</a:t>
                      </a:r>
                      <a:r>
                        <a:rPr kumimoji="0" lang="it-IT" altLang="it-IT" sz="2400" b="1" i="0" u="none" strike="noStrike" cap="none" normalizeH="0" baseline="30000" smtClean="0">
                          <a:ln>
                            <a:noFill/>
                          </a:ln>
                          <a:solidFill>
                            <a:schemeClr val="tx1"/>
                          </a:solidFill>
                          <a:effectLst/>
                          <a:latin typeface="Book Antiqua" panose="02040602050305030304" pitchFamily="18" charset="0"/>
                          <a:cs typeface="Times New Roman" panose="02020603050405020304" pitchFamily="18" charset="0"/>
                        </a:rPr>
                        <a:t>-21</a:t>
                      </a:r>
                      <a:endParaRPr kumimoji="0" lang="it-IT" altLang="it-IT" sz="2400" b="1"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00050">
                <a:tc>
                  <a:txBody>
                    <a:bodyPr/>
                    <a:lstStyle>
                      <a:lvl1pPr marL="342900" indent="-342900"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2400" b="1" i="0" u="none" strike="noStrike" cap="none" normalizeH="0" baseline="0" smtClean="0">
                          <a:ln>
                            <a:noFill/>
                          </a:ln>
                          <a:solidFill>
                            <a:schemeClr val="tx1"/>
                          </a:solidFill>
                          <a:effectLst/>
                          <a:latin typeface="Book Antiqua" panose="02040602050305030304" pitchFamily="18" charset="0"/>
                          <a:cs typeface="Times New Roman" panose="02020603050405020304" pitchFamily="18" charset="0"/>
                        </a:rPr>
                        <a:t>yotta</a:t>
                      </a:r>
                      <a:endParaRPr kumimoji="0" lang="it-IT" altLang="it-IT" sz="2400" b="1"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fr-FR" altLang="it-IT" sz="2400" b="1" i="0" u="none" strike="noStrike" cap="none" normalizeH="0" baseline="0" smtClean="0">
                          <a:ln>
                            <a:noFill/>
                          </a:ln>
                          <a:solidFill>
                            <a:schemeClr val="tx1"/>
                          </a:solidFill>
                          <a:effectLst/>
                          <a:latin typeface="Book Antiqua" panose="02040602050305030304" pitchFamily="18" charset="0"/>
                          <a:cs typeface="Times New Roman" panose="02020603050405020304" pitchFamily="18" charset="0"/>
                        </a:rPr>
                        <a:t>Y</a:t>
                      </a:r>
                      <a:endParaRPr kumimoji="0" lang="fr-FR" altLang="it-IT" sz="2400" b="1"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fr-FR" altLang="it-IT" sz="2400" b="1" i="0" u="none" strike="noStrike" cap="none" normalizeH="0" baseline="0" smtClean="0">
                          <a:ln>
                            <a:noFill/>
                          </a:ln>
                          <a:solidFill>
                            <a:schemeClr val="tx1"/>
                          </a:solidFill>
                          <a:effectLst/>
                          <a:latin typeface="Book Antiqua" panose="02040602050305030304" pitchFamily="18" charset="0"/>
                          <a:cs typeface="Times New Roman" panose="02020603050405020304" pitchFamily="18" charset="0"/>
                        </a:rPr>
                        <a:t>10</a:t>
                      </a:r>
                      <a:r>
                        <a:rPr kumimoji="0" lang="fr-FR" altLang="it-IT" sz="2400" b="1" i="0" u="none" strike="noStrike" cap="none" normalizeH="0" baseline="30000" smtClean="0">
                          <a:ln>
                            <a:noFill/>
                          </a:ln>
                          <a:solidFill>
                            <a:schemeClr val="tx1"/>
                          </a:solidFill>
                          <a:effectLst/>
                          <a:latin typeface="Book Antiqua" panose="02040602050305030304" pitchFamily="18" charset="0"/>
                          <a:cs typeface="Times New Roman" panose="02020603050405020304" pitchFamily="18" charset="0"/>
                        </a:rPr>
                        <a:t>24</a:t>
                      </a:r>
                      <a:endParaRPr kumimoji="0" lang="fr-FR" altLang="it-IT" sz="2400" b="1"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fr-FR" altLang="it-IT" sz="2400" b="1" i="0" u="none" strike="noStrike" cap="none" normalizeH="0" baseline="0" smtClean="0">
                          <a:ln>
                            <a:noFill/>
                          </a:ln>
                          <a:solidFill>
                            <a:schemeClr val="tx1"/>
                          </a:solidFill>
                          <a:effectLst/>
                          <a:latin typeface="Book Antiqua" panose="02040602050305030304" pitchFamily="18" charset="0"/>
                          <a:cs typeface="Times New Roman" panose="02020603050405020304" pitchFamily="18" charset="0"/>
                        </a:rPr>
                        <a:t>yocto</a:t>
                      </a:r>
                      <a:endParaRPr kumimoji="0" lang="fr-FR" altLang="it-IT" sz="2400" b="1"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fr-FR" altLang="it-IT" sz="2400" b="1" i="0" u="none" strike="noStrike" cap="none" normalizeH="0" baseline="0" smtClean="0">
                          <a:ln>
                            <a:noFill/>
                          </a:ln>
                          <a:solidFill>
                            <a:schemeClr val="tx1"/>
                          </a:solidFill>
                          <a:effectLst/>
                          <a:latin typeface="Book Antiqua" panose="02040602050305030304" pitchFamily="18" charset="0"/>
                          <a:cs typeface="Times New Roman" panose="02020603050405020304" pitchFamily="18" charset="0"/>
                        </a:rPr>
                        <a:t>y</a:t>
                      </a:r>
                      <a:endParaRPr kumimoji="0" lang="fr-FR" altLang="it-IT" sz="2400" b="1"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hlink"/>
                        </a:buClr>
                        <a:buSzPct val="120000"/>
                        <a:defRPr sz="28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defRPr sz="24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defRPr sz="20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defRPr>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defRPr>
                          <a:solidFill>
                            <a:schemeClr val="tx1"/>
                          </a:solidFill>
                          <a:effectLst>
                            <a:outerShdw blurRad="38100" dist="38100" dir="2700000" algn="tl">
                              <a:srgbClr val="000000"/>
                            </a:outerShdw>
                          </a:effectLst>
                          <a:latin typeface="Tahoma" panose="020B060403050404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2400" b="1" i="0" u="none" strike="noStrike" cap="none" normalizeH="0" baseline="0" smtClean="0">
                          <a:ln>
                            <a:noFill/>
                          </a:ln>
                          <a:solidFill>
                            <a:schemeClr val="tx1"/>
                          </a:solidFill>
                          <a:effectLst/>
                          <a:latin typeface="Book Antiqua" panose="02040602050305030304" pitchFamily="18" charset="0"/>
                          <a:cs typeface="Times New Roman" panose="02020603050405020304" pitchFamily="18" charset="0"/>
                        </a:rPr>
                        <a:t>10</a:t>
                      </a:r>
                      <a:r>
                        <a:rPr kumimoji="0" lang="it-IT" altLang="it-IT" sz="2400" b="1" i="0" u="none" strike="noStrike" cap="none" normalizeH="0" baseline="30000" smtClean="0">
                          <a:ln>
                            <a:noFill/>
                          </a:ln>
                          <a:solidFill>
                            <a:schemeClr val="tx1"/>
                          </a:solidFill>
                          <a:effectLst/>
                          <a:latin typeface="Book Antiqua" panose="02040602050305030304" pitchFamily="18" charset="0"/>
                          <a:cs typeface="Times New Roman" panose="02020603050405020304" pitchFamily="18" charset="0"/>
                        </a:rPr>
                        <a:t>-24</a:t>
                      </a:r>
                      <a:endParaRPr kumimoji="0" lang="it-IT" altLang="it-IT" sz="2400" b="1"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9" name="Rectangle 409"/>
          <p:cNvSpPr>
            <a:spLocks noChangeArrowheads="1"/>
          </p:cNvSpPr>
          <p:nvPr/>
        </p:nvSpPr>
        <p:spPr bwMode="auto">
          <a:xfrm>
            <a:off x="688975" y="2713038"/>
            <a:ext cx="7419975" cy="2278062"/>
          </a:xfrm>
          <a:prstGeom prst="rect">
            <a:avLst/>
          </a:prstGeom>
          <a:noFill/>
          <a:ln w="38100">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spTree>
    <p:extLst>
      <p:ext uri="{BB962C8B-B14F-4D97-AF65-F5344CB8AC3E}">
        <p14:creationId xmlns:p14="http://schemas.microsoft.com/office/powerpoint/2010/main" val="2296179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piè di pagina 3"/>
          <p:cNvSpPr>
            <a:spLocks noGrp="1"/>
          </p:cNvSpPr>
          <p:nvPr>
            <p:ph type="ftr" sz="quarter" idx="10"/>
          </p:nvPr>
        </p:nvSpPr>
        <p:spPr/>
        <p:txBody>
          <a:bodyPr/>
          <a:lstStyle/>
          <a:p>
            <a:pPr>
              <a:defRPr/>
            </a:pPr>
            <a:r>
              <a:rPr lang="it-IT" altLang="it-IT"/>
              <a:t>Metrologia e Sistema Internazionale</a:t>
            </a:r>
          </a:p>
        </p:txBody>
      </p:sp>
      <p:sp>
        <p:nvSpPr>
          <p:cNvPr id="99330" name="Rectangle 2"/>
          <p:cNvSpPr>
            <a:spLocks noGrp="1" noChangeArrowheads="1"/>
          </p:cNvSpPr>
          <p:nvPr>
            <p:ph type="title"/>
          </p:nvPr>
        </p:nvSpPr>
        <p:spPr>
          <a:xfrm>
            <a:off x="461963" y="0"/>
            <a:ext cx="8053387" cy="1058863"/>
          </a:xfrm>
        </p:spPr>
        <p:txBody>
          <a:bodyPr/>
          <a:lstStyle/>
          <a:p>
            <a:pPr algn="ctr" eaLnBrk="1" hangingPunct="1">
              <a:defRPr/>
            </a:pPr>
            <a:r>
              <a:rPr lang="it-IT" altLang="it-IT" dirty="0" smtClean="0">
                <a:solidFill>
                  <a:schemeClr val="tx1"/>
                </a:solidFill>
                <a:latin typeface="Book Antiqua" panose="02040602050305030304" pitchFamily="18" charset="0"/>
              </a:rPr>
              <a:t>ERRORI DI MISURA (1/6)</a:t>
            </a:r>
          </a:p>
        </p:txBody>
      </p:sp>
      <p:sp>
        <p:nvSpPr>
          <p:cNvPr id="99331" name="Rectangle 3"/>
          <p:cNvSpPr>
            <a:spLocks noChangeArrowheads="1"/>
          </p:cNvSpPr>
          <p:nvPr/>
        </p:nvSpPr>
        <p:spPr bwMode="auto">
          <a:xfrm>
            <a:off x="265113" y="1020763"/>
            <a:ext cx="8653462" cy="141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smtClean="0">
                <a:solidFill>
                  <a:srgbClr val="FFFF00"/>
                </a:solidFill>
                <a:latin typeface="Book Antiqua" panose="02040602050305030304" pitchFamily="18" charset="0"/>
              </a:rPr>
              <a:t>Ogni misura</a:t>
            </a:r>
            <a:r>
              <a:rPr lang="it-IT" altLang="it-IT" smtClean="0">
                <a:latin typeface="Book Antiqua" panose="02040602050305030304" pitchFamily="18" charset="0"/>
              </a:rPr>
              <a:t> è affetta da diversi </a:t>
            </a:r>
            <a:r>
              <a:rPr lang="it-IT" altLang="it-IT" smtClean="0">
                <a:solidFill>
                  <a:srgbClr val="FFFF00"/>
                </a:solidFill>
                <a:latin typeface="Book Antiqua" panose="02040602050305030304" pitchFamily="18" charset="0"/>
              </a:rPr>
              <a:t>contributi di errore</a:t>
            </a:r>
            <a:r>
              <a:rPr lang="it-IT" altLang="it-IT" smtClean="0">
                <a:latin typeface="Book Antiqua" panose="02040602050305030304" pitchFamily="18" charset="0"/>
              </a:rPr>
              <a:t> o meglio </a:t>
            </a:r>
            <a:r>
              <a:rPr lang="it-IT" altLang="it-IT" smtClean="0">
                <a:solidFill>
                  <a:srgbClr val="FFFF00"/>
                </a:solidFill>
                <a:latin typeface="Book Antiqua" panose="02040602050305030304" pitchFamily="18" charset="0"/>
              </a:rPr>
              <a:t>cause di </a:t>
            </a:r>
            <a:r>
              <a:rPr lang="it-IT" altLang="it-IT" b="1" smtClean="0">
                <a:solidFill>
                  <a:srgbClr val="FFFF00"/>
                </a:solidFill>
                <a:latin typeface="Book Antiqua" panose="02040602050305030304" pitchFamily="18" charset="0"/>
              </a:rPr>
              <a:t>incertezza</a:t>
            </a:r>
            <a:r>
              <a:rPr lang="it-IT" altLang="it-IT" smtClean="0">
                <a:latin typeface="Book Antiqua" panose="02040602050305030304" pitchFamily="18" charset="0"/>
              </a:rPr>
              <a:t> (riducibili ma mai del tutto eliminabili)</a:t>
            </a:r>
          </a:p>
        </p:txBody>
      </p:sp>
      <p:sp>
        <p:nvSpPr>
          <p:cNvPr id="99332" name="Rectangle 4"/>
          <p:cNvSpPr>
            <a:spLocks noChangeArrowheads="1"/>
          </p:cNvSpPr>
          <p:nvPr/>
        </p:nvSpPr>
        <p:spPr bwMode="auto">
          <a:xfrm>
            <a:off x="241300" y="3198813"/>
            <a:ext cx="8913813" cy="332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80000"/>
              </a:lnSpc>
              <a:spcBef>
                <a:spcPct val="10000"/>
              </a:spcBef>
              <a:buClr>
                <a:schemeClr val="tx1"/>
              </a:buClr>
              <a:buFontTx/>
              <a:buNone/>
              <a:defRPr/>
            </a:pPr>
            <a:r>
              <a:rPr lang="it-IT" altLang="it-IT" dirty="0" smtClean="0">
                <a:latin typeface="Book Antiqua" panose="02040602050305030304" pitchFamily="18" charset="0"/>
              </a:rPr>
              <a:t>Cause di incertezza in una misura:</a:t>
            </a:r>
          </a:p>
          <a:p>
            <a:pPr eaLnBrk="1" hangingPunct="1">
              <a:lnSpc>
                <a:spcPct val="80000"/>
              </a:lnSpc>
              <a:spcBef>
                <a:spcPct val="30000"/>
              </a:spcBef>
              <a:buClr>
                <a:schemeClr val="tx1"/>
              </a:buClr>
              <a:defRPr/>
            </a:pPr>
            <a:r>
              <a:rPr lang="it-IT" altLang="it-IT" sz="2800" u="sng" dirty="0" smtClean="0">
                <a:solidFill>
                  <a:srgbClr val="FFFF00"/>
                </a:solidFill>
                <a:latin typeface="Book Antiqua" panose="02040602050305030304" pitchFamily="18" charset="0"/>
              </a:rPr>
              <a:t>riferimenti</a:t>
            </a:r>
            <a:r>
              <a:rPr lang="it-IT" altLang="it-IT" sz="2800" dirty="0" smtClean="0">
                <a:latin typeface="Book Antiqua" panose="02040602050305030304" pitchFamily="18" charset="0"/>
              </a:rPr>
              <a:t> (accuratezza e stabilità):</a:t>
            </a:r>
            <a:br>
              <a:rPr lang="it-IT" altLang="it-IT" sz="2800" dirty="0" smtClean="0">
                <a:latin typeface="Book Antiqua" panose="02040602050305030304" pitchFamily="18" charset="0"/>
              </a:rPr>
            </a:br>
            <a:r>
              <a:rPr lang="it-IT" altLang="it-IT" sz="2800" dirty="0" smtClean="0">
                <a:latin typeface="Book Antiqua" panose="02040602050305030304" pitchFamily="18" charset="0"/>
              </a:rPr>
              <a:t>   scostamento dalla definizione e variabilità nel tempo</a:t>
            </a:r>
          </a:p>
          <a:p>
            <a:pPr eaLnBrk="1" hangingPunct="1">
              <a:lnSpc>
                <a:spcPct val="80000"/>
              </a:lnSpc>
              <a:spcBef>
                <a:spcPct val="30000"/>
              </a:spcBef>
              <a:buClr>
                <a:schemeClr val="tx1"/>
              </a:buClr>
              <a:defRPr/>
            </a:pPr>
            <a:r>
              <a:rPr lang="it-IT" altLang="it-IT" sz="2800" u="sng" dirty="0" smtClean="0">
                <a:solidFill>
                  <a:srgbClr val="FFFF00"/>
                </a:solidFill>
                <a:latin typeface="Book Antiqua" panose="02040602050305030304" pitchFamily="18" charset="0"/>
              </a:rPr>
              <a:t>dati di origine</a:t>
            </a:r>
            <a:r>
              <a:rPr lang="it-IT" altLang="it-IT" sz="2800" u="sng" dirty="0" smtClean="0">
                <a:latin typeface="Book Antiqua" panose="02040602050305030304" pitchFamily="18" charset="0"/>
              </a:rPr>
              <a:t> o risultati di altre misure</a:t>
            </a:r>
          </a:p>
          <a:p>
            <a:pPr eaLnBrk="1" hangingPunct="1">
              <a:lnSpc>
                <a:spcPct val="80000"/>
              </a:lnSpc>
              <a:spcBef>
                <a:spcPct val="30000"/>
              </a:spcBef>
              <a:buClr>
                <a:schemeClr val="tx1"/>
              </a:buClr>
              <a:defRPr/>
            </a:pPr>
            <a:r>
              <a:rPr lang="it-IT" altLang="it-IT" sz="2800" u="sng" dirty="0" smtClean="0">
                <a:solidFill>
                  <a:srgbClr val="FFFF00"/>
                </a:solidFill>
                <a:latin typeface="Book Antiqua" panose="02040602050305030304" pitchFamily="18" charset="0"/>
              </a:rPr>
              <a:t>relazione tra misurando e sistema di misura</a:t>
            </a:r>
            <a:r>
              <a:rPr lang="it-IT" altLang="it-IT" sz="2800" dirty="0" smtClean="0">
                <a:latin typeface="Book Antiqua" panose="02040602050305030304" pitchFamily="18" charset="0"/>
              </a:rPr>
              <a:t>:</a:t>
            </a:r>
          </a:p>
          <a:p>
            <a:pPr eaLnBrk="1" hangingPunct="1">
              <a:lnSpc>
                <a:spcPct val="80000"/>
              </a:lnSpc>
              <a:spcBef>
                <a:spcPct val="10000"/>
              </a:spcBef>
              <a:buClr>
                <a:schemeClr val="tx1"/>
              </a:buClr>
              <a:buFontTx/>
              <a:buNone/>
              <a:defRPr/>
            </a:pPr>
            <a:r>
              <a:rPr lang="it-IT" altLang="it-IT" sz="2800" b="1" dirty="0" smtClean="0">
                <a:latin typeface="Book Antiqua" panose="02040602050305030304" pitchFamily="18" charset="0"/>
              </a:rPr>
              <a:t>   </a:t>
            </a:r>
            <a:r>
              <a:rPr lang="it-IT" altLang="it-IT" sz="2800" dirty="0" smtClean="0">
                <a:solidFill>
                  <a:srgbClr val="FFFF00"/>
                </a:solidFill>
                <a:latin typeface="Book Antiqua" panose="02040602050305030304" pitchFamily="18" charset="0"/>
              </a:rPr>
              <a:t>incertezze ed errori dello strumento</a:t>
            </a:r>
            <a:endParaRPr lang="it-IT" altLang="it-IT" sz="2800" dirty="0" smtClean="0">
              <a:latin typeface="Book Antiqua" panose="02040602050305030304" pitchFamily="18" charset="0"/>
            </a:endParaRPr>
          </a:p>
          <a:p>
            <a:pPr eaLnBrk="1" hangingPunct="1">
              <a:lnSpc>
                <a:spcPct val="80000"/>
              </a:lnSpc>
              <a:spcBef>
                <a:spcPct val="10000"/>
              </a:spcBef>
              <a:buClr>
                <a:schemeClr val="tx1"/>
              </a:buClr>
              <a:buFontTx/>
              <a:buNone/>
              <a:defRPr/>
            </a:pPr>
            <a:r>
              <a:rPr lang="it-IT" altLang="it-IT" sz="2800" b="1" dirty="0" smtClean="0">
                <a:latin typeface="Book Antiqua" panose="02040602050305030304" pitchFamily="18" charset="0"/>
              </a:rPr>
              <a:t>   misure dirette</a:t>
            </a:r>
            <a:r>
              <a:rPr lang="it-IT" altLang="it-IT" sz="2800" dirty="0" smtClean="0">
                <a:latin typeface="Book Antiqua" panose="02040602050305030304" pitchFamily="18" charset="0"/>
              </a:rPr>
              <a:t> (</a:t>
            </a:r>
            <a:r>
              <a:rPr lang="it-IT" altLang="it-IT" sz="2800" dirty="0" smtClean="0">
                <a:solidFill>
                  <a:srgbClr val="FFFF00"/>
                </a:solidFill>
                <a:latin typeface="Book Antiqua" panose="02040602050305030304" pitchFamily="18" charset="0"/>
              </a:rPr>
              <a:t>effetti di carico</a:t>
            </a:r>
            <a:r>
              <a:rPr lang="it-IT" altLang="it-IT" sz="2800" dirty="0" smtClean="0">
                <a:latin typeface="Book Antiqua" panose="02040602050305030304" pitchFamily="18" charset="0"/>
              </a:rPr>
              <a:t>)</a:t>
            </a:r>
          </a:p>
          <a:p>
            <a:pPr eaLnBrk="1" hangingPunct="1">
              <a:lnSpc>
                <a:spcPct val="80000"/>
              </a:lnSpc>
              <a:spcBef>
                <a:spcPct val="10000"/>
              </a:spcBef>
              <a:buClr>
                <a:schemeClr val="tx1"/>
              </a:buClr>
              <a:buFontTx/>
              <a:buNone/>
              <a:defRPr/>
            </a:pPr>
            <a:r>
              <a:rPr lang="it-IT" altLang="it-IT" sz="2800" dirty="0" smtClean="0">
                <a:latin typeface="Book Antiqua" panose="02040602050305030304" pitchFamily="18" charset="0"/>
              </a:rPr>
              <a:t>   </a:t>
            </a:r>
            <a:r>
              <a:rPr lang="it-IT" altLang="it-IT" sz="2800" b="1" dirty="0" smtClean="0">
                <a:latin typeface="Book Antiqua" panose="02040602050305030304" pitchFamily="18" charset="0"/>
              </a:rPr>
              <a:t>misure indirette</a:t>
            </a:r>
            <a:r>
              <a:rPr lang="it-IT" altLang="it-IT" sz="2800" dirty="0" smtClean="0">
                <a:latin typeface="Book Antiqua" panose="02040602050305030304" pitchFamily="18" charset="0"/>
              </a:rPr>
              <a:t> (</a:t>
            </a:r>
            <a:r>
              <a:rPr lang="it-IT" altLang="it-IT" sz="2800" dirty="0" smtClean="0">
                <a:solidFill>
                  <a:srgbClr val="FFFF00"/>
                </a:solidFill>
                <a:latin typeface="Book Antiqua" panose="02040602050305030304" pitchFamily="18" charset="0"/>
              </a:rPr>
              <a:t>errori di modello</a:t>
            </a:r>
            <a:r>
              <a:rPr lang="it-IT" altLang="it-IT" sz="2800" dirty="0" smtClean="0">
                <a:latin typeface="Book Antiqua" panose="02040602050305030304" pitchFamily="18" charset="0"/>
              </a:rPr>
              <a:t>)</a:t>
            </a:r>
          </a:p>
          <a:p>
            <a:pPr eaLnBrk="1" hangingPunct="1">
              <a:lnSpc>
                <a:spcPct val="80000"/>
              </a:lnSpc>
              <a:spcBef>
                <a:spcPct val="10000"/>
              </a:spcBef>
              <a:buClr>
                <a:schemeClr val="tx1"/>
              </a:buClr>
              <a:buFontTx/>
              <a:buNone/>
              <a:defRPr/>
            </a:pPr>
            <a:r>
              <a:rPr lang="it-IT" altLang="it-IT" sz="2800" dirty="0" smtClean="0">
                <a:latin typeface="Book Antiqua" panose="02040602050305030304" pitchFamily="18" charset="0"/>
              </a:rPr>
              <a:t>      </a:t>
            </a:r>
          </a:p>
        </p:txBody>
      </p:sp>
      <p:sp>
        <p:nvSpPr>
          <p:cNvPr id="99333" name="Rectangle 5"/>
          <p:cNvSpPr>
            <a:spLocks noChangeArrowheads="1"/>
          </p:cNvSpPr>
          <p:nvPr/>
        </p:nvSpPr>
        <p:spPr bwMode="auto">
          <a:xfrm>
            <a:off x="263525" y="2400300"/>
            <a:ext cx="8653463" cy="617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sz="4400" smtClean="0">
                <a:latin typeface="Book Antiqua" panose="02040602050305030304" pitchFamily="18" charset="0"/>
                <a:sym typeface="Symbol" panose="05050102010706020507" pitchFamily="18" charset="2"/>
              </a:rPr>
              <a:t> </a:t>
            </a:r>
            <a:r>
              <a:rPr lang="it-IT" altLang="it-IT" sz="4400" b="1" u="sng" smtClean="0">
                <a:solidFill>
                  <a:srgbClr val="FFFF00"/>
                </a:solidFill>
                <a:latin typeface="Book Antiqua" panose="02040602050305030304" pitchFamily="18" charset="0"/>
                <a:sym typeface="Symbol" panose="05050102010706020507" pitchFamily="18" charset="2"/>
              </a:rPr>
              <a:t>nessuna misura è esatta</a:t>
            </a:r>
            <a:r>
              <a:rPr lang="it-IT" altLang="it-IT" sz="4400" b="1" smtClean="0">
                <a:solidFill>
                  <a:srgbClr val="FFFF00"/>
                </a:solidFill>
                <a:latin typeface="Book Antiqua" panose="02040602050305030304" pitchFamily="18" charset="0"/>
                <a:sym typeface="Symbol" panose="05050102010706020507" pitchFamily="18" charset="2"/>
              </a:rPr>
              <a:t> !!!</a:t>
            </a:r>
            <a:endParaRPr lang="it-IT" altLang="it-IT" sz="4400" smtClean="0">
              <a:latin typeface="Book Antiqua" panose="020406020503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33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93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2" grpId="0"/>
      <p:bldP spid="9933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p:cNvSpPr>
            <a:spLocks noGrp="1"/>
          </p:cNvSpPr>
          <p:nvPr>
            <p:ph type="ftr" sz="quarter" idx="10"/>
          </p:nvPr>
        </p:nvSpPr>
        <p:spPr/>
        <p:txBody>
          <a:bodyPr/>
          <a:lstStyle/>
          <a:p>
            <a:pPr>
              <a:defRPr/>
            </a:pPr>
            <a:r>
              <a:rPr lang="it-IT" altLang="it-IT" smtClean="0"/>
              <a:t>Metrologia e Sistema Internazionale</a:t>
            </a:r>
            <a:endParaRPr lang="it-IT" altLang="it-IT"/>
          </a:p>
        </p:txBody>
      </p:sp>
      <p:sp>
        <p:nvSpPr>
          <p:cNvPr id="6" name="Rectangle 2"/>
          <p:cNvSpPr>
            <a:spLocks noGrp="1" noChangeArrowheads="1"/>
          </p:cNvSpPr>
          <p:nvPr>
            <p:ph type="title"/>
          </p:nvPr>
        </p:nvSpPr>
        <p:spPr>
          <a:xfrm>
            <a:off x="0" y="315913"/>
            <a:ext cx="9144000" cy="650875"/>
          </a:xfrm>
        </p:spPr>
        <p:txBody>
          <a:bodyPr/>
          <a:lstStyle/>
          <a:p>
            <a:pPr algn="ctr" eaLnBrk="1" hangingPunct="1">
              <a:defRPr/>
            </a:pPr>
            <a:r>
              <a:rPr lang="it-IT" altLang="it-IT" sz="4000" dirty="0" smtClean="0">
                <a:solidFill>
                  <a:schemeClr val="tx1"/>
                </a:solidFill>
                <a:latin typeface="Book Antiqua" panose="02040602050305030304" pitchFamily="18" charset="0"/>
              </a:rPr>
              <a:t>PREFISSI IN USO IN INFORMATICA</a:t>
            </a:r>
          </a:p>
        </p:txBody>
      </p:sp>
      <p:sp>
        <p:nvSpPr>
          <p:cNvPr id="7" name="Rectangle 3"/>
          <p:cNvSpPr>
            <a:spLocks noChangeArrowheads="1"/>
          </p:cNvSpPr>
          <p:nvPr/>
        </p:nvSpPr>
        <p:spPr bwMode="auto">
          <a:xfrm>
            <a:off x="388938" y="1119189"/>
            <a:ext cx="8101012" cy="98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dirty="0" smtClean="0">
                <a:latin typeface="Book Antiqua" panose="02040602050305030304" pitchFamily="18" charset="0"/>
                <a:sym typeface="Symbol" panose="05050102010706020507" pitchFamily="18" charset="2"/>
              </a:rPr>
              <a:t>Multipli e sottomultipli moltiplicativi delle </a:t>
            </a:r>
            <a:r>
              <a:rPr lang="it-IT" altLang="it-IT" b="1" dirty="0" smtClean="0">
                <a:solidFill>
                  <a:srgbClr val="FFFF00"/>
                </a:solidFill>
                <a:latin typeface="Book Antiqua" panose="02040602050305030304" pitchFamily="18" charset="0"/>
                <a:sym typeface="Symbol" panose="05050102010706020507" pitchFamily="18" charset="2"/>
              </a:rPr>
              <a:t>unità bit e byte</a:t>
            </a:r>
            <a:r>
              <a:rPr lang="it-IT" altLang="it-IT" dirty="0" smtClean="0">
                <a:solidFill>
                  <a:srgbClr val="FFFF00"/>
                </a:solidFill>
                <a:latin typeface="Book Antiqua" panose="02040602050305030304" pitchFamily="18" charset="0"/>
                <a:sym typeface="Symbol" panose="05050102010706020507" pitchFamily="18" charset="2"/>
              </a:rPr>
              <a:t> </a:t>
            </a:r>
            <a:r>
              <a:rPr lang="it-IT" altLang="it-IT" dirty="0" smtClean="0">
                <a:latin typeface="Book Antiqua" panose="02040602050305030304" pitchFamily="18" charset="0"/>
                <a:sym typeface="Symbol" panose="05050102010706020507" pitchFamily="18" charset="2"/>
              </a:rPr>
              <a:t>che usano le </a:t>
            </a:r>
            <a:r>
              <a:rPr lang="it-IT" altLang="it-IT" b="1" dirty="0" smtClean="0">
                <a:solidFill>
                  <a:srgbClr val="FFFF00"/>
                </a:solidFill>
                <a:latin typeface="Book Antiqua" panose="02040602050305030304" pitchFamily="18" charset="0"/>
                <a:sym typeface="Symbol" panose="05050102010706020507" pitchFamily="18" charset="2"/>
              </a:rPr>
              <a:t>potenze di 2</a:t>
            </a:r>
            <a:r>
              <a:rPr lang="it-IT" altLang="it-IT" dirty="0" smtClean="0">
                <a:latin typeface="Book Antiqua" panose="02040602050305030304" pitchFamily="18" charset="0"/>
                <a:sym typeface="Symbol" panose="05050102010706020507" pitchFamily="18" charset="2"/>
              </a:rPr>
              <a:t>:</a:t>
            </a:r>
            <a:endParaRPr lang="it-IT" altLang="it-IT" baseline="30000" dirty="0" smtClean="0">
              <a:latin typeface="Book Antiqua" panose="02040602050305030304" pitchFamily="18" charset="0"/>
              <a:sym typeface="Symbol" panose="05050102010706020507" pitchFamily="18" charset="2"/>
            </a:endParaRPr>
          </a:p>
        </p:txBody>
      </p:sp>
      <p:pic>
        <p:nvPicPr>
          <p:cNvPr id="3" name="Immagine 2"/>
          <p:cNvPicPr>
            <a:picLocks noChangeAspect="1"/>
          </p:cNvPicPr>
          <p:nvPr/>
        </p:nvPicPr>
        <p:blipFill>
          <a:blip r:embed="rId2"/>
          <a:stretch>
            <a:fillRect/>
          </a:stretch>
        </p:blipFill>
        <p:spPr>
          <a:xfrm>
            <a:off x="4539774" y="2270919"/>
            <a:ext cx="4537551" cy="4021137"/>
          </a:xfrm>
          <a:prstGeom prst="rect">
            <a:avLst/>
          </a:prstGeom>
        </p:spPr>
      </p:pic>
      <p:pic>
        <p:nvPicPr>
          <p:cNvPr id="10" name="Immagine 9"/>
          <p:cNvPicPr>
            <a:picLocks noChangeAspect="1"/>
          </p:cNvPicPr>
          <p:nvPr/>
        </p:nvPicPr>
        <p:blipFill>
          <a:blip r:embed="rId3"/>
          <a:stretch>
            <a:fillRect/>
          </a:stretch>
        </p:blipFill>
        <p:spPr>
          <a:xfrm>
            <a:off x="66675" y="2270920"/>
            <a:ext cx="4440594" cy="1497012"/>
          </a:xfrm>
          <a:prstGeom prst="rect">
            <a:avLst/>
          </a:prstGeom>
        </p:spPr>
      </p:pic>
      <p:pic>
        <p:nvPicPr>
          <p:cNvPr id="11" name="Immagine 10"/>
          <p:cNvPicPr>
            <a:picLocks noChangeAspect="1"/>
          </p:cNvPicPr>
          <p:nvPr/>
        </p:nvPicPr>
        <p:blipFill>
          <a:blip r:embed="rId4"/>
          <a:stretch>
            <a:fillRect/>
          </a:stretch>
        </p:blipFill>
        <p:spPr>
          <a:xfrm>
            <a:off x="47625" y="3887789"/>
            <a:ext cx="4440594" cy="901695"/>
          </a:xfrm>
          <a:prstGeom prst="rect">
            <a:avLst/>
          </a:prstGeom>
        </p:spPr>
      </p:pic>
      <p:pic>
        <p:nvPicPr>
          <p:cNvPr id="12" name="Immagine 11"/>
          <p:cNvPicPr>
            <a:picLocks noChangeAspect="1"/>
          </p:cNvPicPr>
          <p:nvPr/>
        </p:nvPicPr>
        <p:blipFill>
          <a:blip r:embed="rId5"/>
          <a:stretch>
            <a:fillRect/>
          </a:stretch>
        </p:blipFill>
        <p:spPr>
          <a:xfrm>
            <a:off x="36155" y="4852986"/>
            <a:ext cx="4440594" cy="1439070"/>
          </a:xfrm>
          <a:prstGeom prst="rect">
            <a:avLst/>
          </a:prstGeom>
        </p:spPr>
      </p:pic>
      <p:sp>
        <p:nvSpPr>
          <p:cNvPr id="13" name="Rectangle 3"/>
          <p:cNvSpPr>
            <a:spLocks noChangeArrowheads="1"/>
          </p:cNvSpPr>
          <p:nvPr/>
        </p:nvSpPr>
        <p:spPr bwMode="auto">
          <a:xfrm>
            <a:off x="4108194" y="5635496"/>
            <a:ext cx="253414" cy="244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baseline="30000" dirty="0" smtClean="0">
                <a:solidFill>
                  <a:srgbClr val="000000"/>
                </a:solidFill>
                <a:effectLst/>
                <a:latin typeface="Arial" panose="020B0604020202020204" pitchFamily="34" charset="0"/>
                <a:cs typeface="Arial" panose="020B0604020202020204" pitchFamily="34" charset="0"/>
                <a:sym typeface="Symbol" panose="05050102010706020507" pitchFamily="18" charset="2"/>
              </a:rPr>
              <a:t>i</a:t>
            </a:r>
          </a:p>
        </p:txBody>
      </p:sp>
      <p:sp>
        <p:nvSpPr>
          <p:cNvPr id="17" name="Rettangolo 16"/>
          <p:cNvSpPr/>
          <p:nvPr/>
        </p:nvSpPr>
        <p:spPr bwMode="auto">
          <a:xfrm>
            <a:off x="4050505" y="5586416"/>
            <a:ext cx="407195" cy="311192"/>
          </a:xfrm>
          <a:prstGeom prst="rect">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800" b="0" i="0" u="sng" strike="noStrike" cap="none" normalizeH="0" baseline="0" smtClean="0">
              <a:ln>
                <a:noFill/>
              </a:ln>
              <a:solidFill>
                <a:schemeClr val="tx1"/>
              </a:solidFill>
              <a:effectLst/>
              <a:latin typeface="Tahoma" panose="020B0604030504040204" pitchFamily="34" charset="0"/>
            </a:endParaRPr>
          </a:p>
        </p:txBody>
      </p:sp>
      <p:sp>
        <p:nvSpPr>
          <p:cNvPr id="16" name="Rectangle 3"/>
          <p:cNvSpPr>
            <a:spLocks noChangeArrowheads="1"/>
          </p:cNvSpPr>
          <p:nvPr/>
        </p:nvSpPr>
        <p:spPr bwMode="auto">
          <a:xfrm>
            <a:off x="3958444" y="5679565"/>
            <a:ext cx="581330" cy="364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sz="1600" baseline="30000" dirty="0" err="1" smtClean="0">
                <a:solidFill>
                  <a:srgbClr val="000000"/>
                </a:solidFill>
                <a:effectLst/>
                <a:latin typeface="Arial Narrow" panose="020B0606020202030204" pitchFamily="34" charset="0"/>
                <a:cs typeface="Arial" panose="020B0604020202020204" pitchFamily="34" charset="0"/>
                <a:sym typeface="Symbol" panose="05050102010706020507" pitchFamily="18" charset="2"/>
              </a:rPr>
              <a:t>gibibyte</a:t>
            </a:r>
            <a:endParaRPr lang="it-IT" altLang="it-IT" sz="1600" baseline="30000" dirty="0" smtClean="0">
              <a:solidFill>
                <a:srgbClr val="000000"/>
              </a:solidFill>
              <a:effectLst/>
              <a:latin typeface="Arial Narrow" panose="020B0606020202030204" pitchFamily="34" charset="0"/>
              <a:cs typeface="Arial" panose="020B0604020202020204" pitchFamily="34" charset="0"/>
              <a:sym typeface="Symbol" panose="05050102010706020507" pitchFamily="18" charset="2"/>
            </a:endParaRPr>
          </a:p>
        </p:txBody>
      </p:sp>
    </p:spTree>
    <p:extLst>
      <p:ext uri="{BB962C8B-B14F-4D97-AF65-F5344CB8AC3E}">
        <p14:creationId xmlns:p14="http://schemas.microsoft.com/office/powerpoint/2010/main" val="2019997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p:cNvSpPr>
            <a:spLocks noGrp="1"/>
          </p:cNvSpPr>
          <p:nvPr>
            <p:ph type="ftr" sz="quarter" idx="10"/>
          </p:nvPr>
        </p:nvSpPr>
        <p:spPr/>
        <p:txBody>
          <a:bodyPr/>
          <a:lstStyle/>
          <a:p>
            <a:pPr>
              <a:defRPr/>
            </a:pPr>
            <a:r>
              <a:rPr lang="it-IT" altLang="it-IT" smtClean="0"/>
              <a:t>Metrologia e Sistema Internazionale</a:t>
            </a:r>
            <a:endParaRPr lang="it-IT" altLang="it-IT"/>
          </a:p>
        </p:txBody>
      </p:sp>
      <p:sp>
        <p:nvSpPr>
          <p:cNvPr id="6" name="Rectangle 2"/>
          <p:cNvSpPr>
            <a:spLocks noGrp="1" noChangeArrowheads="1"/>
          </p:cNvSpPr>
          <p:nvPr>
            <p:ph type="title"/>
          </p:nvPr>
        </p:nvSpPr>
        <p:spPr>
          <a:xfrm>
            <a:off x="0" y="214912"/>
            <a:ext cx="9144000" cy="650875"/>
          </a:xfrm>
        </p:spPr>
        <p:txBody>
          <a:bodyPr/>
          <a:lstStyle/>
          <a:p>
            <a:pPr algn="ctr" eaLnBrk="1" hangingPunct="1">
              <a:defRPr/>
            </a:pPr>
            <a:r>
              <a:rPr lang="it-IT" altLang="it-IT" sz="4000" dirty="0" smtClean="0">
                <a:solidFill>
                  <a:schemeClr val="tx1"/>
                </a:solidFill>
                <a:latin typeface="Book Antiqua" panose="02040602050305030304" pitchFamily="18" charset="0"/>
              </a:rPr>
              <a:t>UNITA’ LOGARITMICHE</a:t>
            </a:r>
          </a:p>
        </p:txBody>
      </p:sp>
      <p:sp>
        <p:nvSpPr>
          <p:cNvPr id="7" name="Rectangle 3"/>
          <p:cNvSpPr>
            <a:spLocks noChangeArrowheads="1"/>
          </p:cNvSpPr>
          <p:nvPr/>
        </p:nvSpPr>
        <p:spPr bwMode="auto">
          <a:xfrm>
            <a:off x="252413" y="918175"/>
            <a:ext cx="8891587" cy="2228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b="1" u="sng" dirty="0" smtClean="0">
                <a:latin typeface="Book Antiqua" panose="02040602050305030304" pitchFamily="18" charset="0"/>
              </a:rPr>
              <a:t>Le </a:t>
            </a:r>
            <a:r>
              <a:rPr lang="it-IT" altLang="it-IT" b="1" u="sng" dirty="0" smtClean="0">
                <a:solidFill>
                  <a:srgbClr val="FFFF00"/>
                </a:solidFill>
                <a:latin typeface="Book Antiqua" panose="02040602050305030304" pitchFamily="18" charset="0"/>
                <a:sym typeface="Symbol" panose="05050102010706020507" pitchFamily="18" charset="2"/>
              </a:rPr>
              <a:t>unità logaritmiche </a:t>
            </a:r>
            <a:r>
              <a:rPr lang="it-IT" altLang="it-IT" b="1" u="sng" dirty="0" smtClean="0">
                <a:latin typeface="Book Antiqua" panose="02040602050305030304" pitchFamily="18" charset="0"/>
              </a:rPr>
              <a:t>esprimono sotto forma di logaritmo il rapporto tra due grandezze omogenee</a:t>
            </a:r>
            <a:r>
              <a:rPr lang="it-IT" altLang="it-IT" b="1" dirty="0" smtClean="0">
                <a:latin typeface="Book Antiqua" panose="02040602050305030304" pitchFamily="18" charset="0"/>
              </a:rPr>
              <a:t>. </a:t>
            </a:r>
            <a:br>
              <a:rPr lang="it-IT" altLang="it-IT" b="1" dirty="0" smtClean="0">
                <a:latin typeface="Book Antiqua" panose="02040602050305030304" pitchFamily="18" charset="0"/>
              </a:rPr>
            </a:br>
            <a:r>
              <a:rPr lang="it-IT" altLang="it-IT" dirty="0" smtClean="0">
                <a:latin typeface="Book Antiqua" panose="02040602050305030304" pitchFamily="18" charset="0"/>
              </a:rPr>
              <a:t>Sono utili per esprimere semplicemente rapporti anche di </a:t>
            </a:r>
            <a:r>
              <a:rPr lang="it-IT" altLang="it-IT" b="1" dirty="0" smtClean="0">
                <a:latin typeface="Book Antiqua" panose="02040602050305030304" pitchFamily="18" charset="0"/>
              </a:rPr>
              <a:t>diversi ordini di grandezza</a:t>
            </a:r>
            <a:r>
              <a:rPr lang="it-IT" altLang="it-IT" dirty="0" smtClean="0">
                <a:latin typeface="Book Antiqua" panose="02040602050305030304" pitchFamily="18" charset="0"/>
              </a:rPr>
              <a:t>.</a:t>
            </a:r>
            <a:endParaRPr lang="it-IT" altLang="it-IT" baseline="30000" dirty="0" smtClean="0">
              <a:solidFill>
                <a:srgbClr val="FFFF00"/>
              </a:solidFill>
              <a:latin typeface="Book Antiqua" panose="02040602050305030304" pitchFamily="18" charset="0"/>
            </a:endParaRPr>
          </a:p>
        </p:txBody>
      </p:sp>
      <p:sp>
        <p:nvSpPr>
          <p:cNvPr id="8" name="Rectangle 4"/>
          <p:cNvSpPr>
            <a:spLocks noChangeArrowheads="1"/>
          </p:cNvSpPr>
          <p:nvPr/>
        </p:nvSpPr>
        <p:spPr bwMode="auto">
          <a:xfrm>
            <a:off x="252412" y="3309485"/>
            <a:ext cx="8891587" cy="2326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80000"/>
              </a:lnSpc>
              <a:buClr>
                <a:schemeClr val="tx1"/>
              </a:buClr>
              <a:buFontTx/>
              <a:buNone/>
              <a:defRPr/>
            </a:pPr>
            <a:r>
              <a:rPr lang="it-IT" altLang="it-IT" dirty="0" smtClean="0">
                <a:latin typeface="Book Antiqua" panose="02040602050305030304" pitchFamily="18" charset="0"/>
              </a:rPr>
              <a:t>Sono molto utilizzate nelle </a:t>
            </a:r>
            <a:r>
              <a:rPr lang="it-IT" altLang="it-IT" b="1" dirty="0" smtClean="0">
                <a:latin typeface="Book Antiqua" panose="02040602050305030304" pitchFamily="18" charset="0"/>
              </a:rPr>
              <a:t>Telecomunicazioni</a:t>
            </a:r>
            <a:r>
              <a:rPr lang="it-IT" altLang="it-IT" dirty="0" smtClean="0">
                <a:latin typeface="Book Antiqua" panose="02040602050305030304" pitchFamily="18" charset="0"/>
              </a:rPr>
              <a:t>, in </a:t>
            </a:r>
            <a:r>
              <a:rPr lang="it-IT" altLang="it-IT" b="1" dirty="0" smtClean="0">
                <a:latin typeface="Book Antiqua" panose="02040602050305030304" pitchFamily="18" charset="0"/>
              </a:rPr>
              <a:t>Elettronica</a:t>
            </a:r>
            <a:r>
              <a:rPr lang="it-IT" altLang="it-IT" dirty="0" smtClean="0">
                <a:latin typeface="Book Antiqua" panose="02040602050305030304" pitchFamily="18" charset="0"/>
              </a:rPr>
              <a:t>, </a:t>
            </a:r>
            <a:r>
              <a:rPr lang="it-IT" altLang="it-IT" b="1" dirty="0" smtClean="0">
                <a:latin typeface="Book Antiqua" panose="02040602050305030304" pitchFamily="18" charset="0"/>
              </a:rPr>
              <a:t>Automatica</a:t>
            </a:r>
            <a:r>
              <a:rPr lang="it-IT" altLang="it-IT" dirty="0" smtClean="0">
                <a:latin typeface="Book Antiqua" panose="02040602050305030304" pitchFamily="18" charset="0"/>
              </a:rPr>
              <a:t>, </a:t>
            </a:r>
            <a:r>
              <a:rPr lang="it-IT" altLang="it-IT" b="1" dirty="0" smtClean="0">
                <a:latin typeface="Book Antiqua" panose="02040602050305030304" pitchFamily="18" charset="0"/>
              </a:rPr>
              <a:t>Campi </a:t>
            </a:r>
            <a:r>
              <a:rPr lang="it-IT" altLang="it-IT" b="1" dirty="0" err="1" smtClean="0">
                <a:latin typeface="Book Antiqua" panose="02040602050305030304" pitchFamily="18" charset="0"/>
              </a:rPr>
              <a:t>e.m</a:t>
            </a:r>
            <a:r>
              <a:rPr lang="it-IT" altLang="it-IT" b="1" dirty="0" smtClean="0">
                <a:latin typeface="Book Antiqua" panose="02040602050305030304" pitchFamily="18" charset="0"/>
              </a:rPr>
              <a:t>., Fisica,</a:t>
            </a:r>
            <a:r>
              <a:rPr lang="it-IT" altLang="it-IT" dirty="0" smtClean="0">
                <a:latin typeface="Book Antiqua" panose="02040602050305030304" pitchFamily="18" charset="0"/>
              </a:rPr>
              <a:t> e anche in </a:t>
            </a:r>
            <a:r>
              <a:rPr lang="it-IT" altLang="it-IT" b="1" dirty="0" smtClean="0">
                <a:latin typeface="Book Antiqua" panose="02040602050305030304" pitchFamily="18" charset="0"/>
              </a:rPr>
              <a:t>Informatica</a:t>
            </a:r>
            <a:r>
              <a:rPr lang="it-IT" altLang="it-IT" dirty="0" smtClean="0">
                <a:latin typeface="Book Antiqua" panose="02040602050305030304" pitchFamily="18" charset="0"/>
              </a:rPr>
              <a:t>. </a:t>
            </a:r>
            <a:r>
              <a:rPr lang="it-IT" altLang="it-IT" sz="2600" dirty="0" smtClean="0">
                <a:latin typeface="Book Antiqua" panose="02040602050305030304" pitchFamily="18" charset="0"/>
              </a:rPr>
              <a:t>(</a:t>
            </a:r>
            <a:r>
              <a:rPr lang="it-IT" altLang="it-IT" sz="2600" u="sng" dirty="0" smtClean="0">
                <a:latin typeface="Book Antiqua" panose="02040602050305030304" pitchFamily="18" charset="0"/>
              </a:rPr>
              <a:t>l'Ing. deve conoscerle bene!</a:t>
            </a:r>
            <a:r>
              <a:rPr lang="it-IT" altLang="it-IT" sz="2600" dirty="0" smtClean="0">
                <a:latin typeface="Book Antiqua" panose="02040602050305030304" pitchFamily="18" charset="0"/>
              </a:rPr>
              <a:t>)</a:t>
            </a:r>
          </a:p>
          <a:p>
            <a:pPr eaLnBrk="1" hangingPunct="1">
              <a:lnSpc>
                <a:spcPct val="90000"/>
              </a:lnSpc>
              <a:buClr>
                <a:schemeClr val="tx1"/>
              </a:buClr>
              <a:buNone/>
              <a:defRPr/>
            </a:pPr>
            <a:r>
              <a:rPr lang="it-IT" altLang="it-IT" sz="2600" dirty="0" smtClean="0">
                <a:latin typeface="Book Antiqua" panose="02040602050305030304" pitchFamily="18" charset="0"/>
              </a:rPr>
              <a:t>I logaritmi più comunemente utilizzati sono quello in </a:t>
            </a:r>
            <a:br>
              <a:rPr lang="it-IT" altLang="it-IT" sz="2600" dirty="0" smtClean="0">
                <a:latin typeface="Book Antiqua" panose="02040602050305030304" pitchFamily="18" charset="0"/>
              </a:rPr>
            </a:br>
            <a:r>
              <a:rPr lang="it-IT" altLang="it-IT" sz="2600" b="1" dirty="0" smtClean="0">
                <a:solidFill>
                  <a:srgbClr val="FFFF00"/>
                </a:solidFill>
                <a:latin typeface="Book Antiqua" panose="02040602050305030304" pitchFamily="18" charset="0"/>
              </a:rPr>
              <a:t>base 10</a:t>
            </a:r>
            <a:r>
              <a:rPr lang="it-IT" altLang="it-IT" sz="2600" dirty="0">
                <a:latin typeface="Book Antiqua" panose="02040602050305030304" pitchFamily="18" charset="0"/>
              </a:rPr>
              <a:t> (</a:t>
            </a:r>
            <a:r>
              <a:rPr lang="it-IT" altLang="it-IT" sz="2600" dirty="0" smtClean="0">
                <a:latin typeface="Book Antiqua" panose="02040602050305030304" pitchFamily="18" charset="0"/>
              </a:rPr>
              <a:t>log</a:t>
            </a:r>
            <a:r>
              <a:rPr lang="it-IT" altLang="it-IT" sz="2600" baseline="-25000" dirty="0" smtClean="0">
                <a:latin typeface="Book Antiqua" panose="02040602050305030304" pitchFamily="18" charset="0"/>
              </a:rPr>
              <a:t>10</a:t>
            </a:r>
            <a:r>
              <a:rPr lang="it-IT" altLang="it-IT" sz="2600" dirty="0" smtClean="0">
                <a:latin typeface="Book Antiqua" panose="02040602050305030304" pitchFamily="18" charset="0"/>
              </a:rPr>
              <a:t>=Log), quello naturale in </a:t>
            </a:r>
            <a:r>
              <a:rPr lang="it-IT" altLang="it-IT" sz="2600" b="1" dirty="0" smtClean="0">
                <a:solidFill>
                  <a:srgbClr val="FFFF00"/>
                </a:solidFill>
                <a:latin typeface="Book Antiqua" panose="02040602050305030304" pitchFamily="18" charset="0"/>
              </a:rPr>
              <a:t>base </a:t>
            </a:r>
            <a:r>
              <a:rPr lang="it-IT" altLang="it-IT" sz="2600" b="1" i="1" dirty="0" smtClean="0">
                <a:solidFill>
                  <a:srgbClr val="FFFF00"/>
                </a:solidFill>
                <a:latin typeface="Book Antiqua" panose="02040602050305030304" pitchFamily="18" charset="0"/>
              </a:rPr>
              <a:t>e</a:t>
            </a:r>
            <a:r>
              <a:rPr lang="it-IT" altLang="it-IT" sz="2600" dirty="0" smtClean="0">
                <a:latin typeface="Book Antiqua" panose="02040602050305030304" pitchFamily="18" charset="0"/>
                <a:sym typeface="Symbol" panose="05050102010706020507" pitchFamily="18" charset="2"/>
              </a:rPr>
              <a:t></a:t>
            </a:r>
            <a:r>
              <a:rPr lang="it-IT" altLang="it-IT" sz="2600" dirty="0" smtClean="0">
                <a:latin typeface="Book Antiqua" panose="02040602050305030304" pitchFamily="18" charset="0"/>
              </a:rPr>
              <a:t>2.7  (</a:t>
            </a:r>
            <a:r>
              <a:rPr lang="it-IT" altLang="it-IT" sz="2600" dirty="0" err="1" smtClean="0">
                <a:latin typeface="Book Antiqua" panose="02040602050305030304" pitchFamily="18" charset="0"/>
              </a:rPr>
              <a:t>log</a:t>
            </a:r>
            <a:r>
              <a:rPr lang="it-IT" altLang="it-IT" sz="2600" i="1" baseline="-25000" dirty="0" err="1" smtClean="0">
                <a:latin typeface="Book Antiqua" panose="02040602050305030304" pitchFamily="18" charset="0"/>
              </a:rPr>
              <a:t>e</a:t>
            </a:r>
            <a:r>
              <a:rPr lang="it-IT" altLang="it-IT" sz="2600" dirty="0" smtClean="0">
                <a:latin typeface="Book Antiqua" panose="02040602050305030304" pitchFamily="18" charset="0"/>
              </a:rPr>
              <a:t>=ln), e quello in base </a:t>
            </a:r>
            <a:r>
              <a:rPr lang="it-IT" altLang="it-IT" sz="2600" dirty="0">
                <a:latin typeface="Book Antiqua" panose="02040602050305030304" pitchFamily="18" charset="0"/>
              </a:rPr>
              <a:t>2 </a:t>
            </a:r>
            <a:r>
              <a:rPr lang="it-IT" altLang="it-IT" sz="2600" dirty="0" smtClean="0">
                <a:latin typeface="Book Antiqua" panose="02040602050305030304" pitchFamily="18" charset="0"/>
              </a:rPr>
              <a:t>(</a:t>
            </a:r>
            <a:r>
              <a:rPr lang="it-IT" altLang="it-IT" sz="2600" dirty="0">
                <a:latin typeface="Book Antiqua" panose="02040602050305030304" pitchFamily="18" charset="0"/>
              </a:rPr>
              <a:t>log</a:t>
            </a:r>
            <a:r>
              <a:rPr lang="it-IT" altLang="it-IT" sz="2600" baseline="-25000" dirty="0">
                <a:latin typeface="Book Antiqua" panose="02040602050305030304" pitchFamily="18" charset="0"/>
              </a:rPr>
              <a:t>2</a:t>
            </a:r>
            <a:r>
              <a:rPr lang="it-IT" altLang="it-IT" sz="2600" dirty="0" smtClean="0">
                <a:latin typeface="Book Antiqua" panose="02040602050305030304" pitchFamily="18" charset="0"/>
              </a:rPr>
              <a:t>) di uso comune in Informatica</a:t>
            </a:r>
          </a:p>
        </p:txBody>
      </p:sp>
      <p:sp>
        <p:nvSpPr>
          <p:cNvPr id="9" name="Rectangle 3"/>
          <p:cNvSpPr>
            <a:spLocks noChangeArrowheads="1"/>
          </p:cNvSpPr>
          <p:nvPr/>
        </p:nvSpPr>
        <p:spPr bwMode="auto">
          <a:xfrm>
            <a:off x="252411" y="5745286"/>
            <a:ext cx="8891587" cy="1009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dirty="0" smtClean="0">
                <a:solidFill>
                  <a:srgbClr val="FFFF00"/>
                </a:solidFill>
                <a:latin typeface="Book Antiqua" panose="02040602050305030304" pitchFamily="18" charset="0"/>
              </a:rPr>
              <a:t>Le operazioni di </a:t>
            </a:r>
            <a:r>
              <a:rPr lang="it-IT" altLang="it-IT" b="1" dirty="0" smtClean="0">
                <a:solidFill>
                  <a:srgbClr val="FFFF00"/>
                </a:solidFill>
                <a:latin typeface="Book Antiqua" panose="02040602050305030304" pitchFamily="18" charset="0"/>
              </a:rPr>
              <a:t>moltiplicazione e divisione</a:t>
            </a:r>
            <a:r>
              <a:rPr lang="it-IT" altLang="it-IT" dirty="0" smtClean="0">
                <a:solidFill>
                  <a:srgbClr val="FFFF00"/>
                </a:solidFill>
                <a:latin typeface="Book Antiqua" panose="02040602050305030304" pitchFamily="18" charset="0"/>
              </a:rPr>
              <a:t> </a:t>
            </a:r>
            <a:br>
              <a:rPr lang="it-IT" altLang="it-IT" dirty="0" smtClean="0">
                <a:solidFill>
                  <a:srgbClr val="FFFF00"/>
                </a:solidFill>
                <a:latin typeface="Book Antiqua" panose="02040602050305030304" pitchFamily="18" charset="0"/>
              </a:rPr>
            </a:br>
            <a:r>
              <a:rPr lang="it-IT" altLang="it-IT" dirty="0" smtClean="0">
                <a:solidFill>
                  <a:srgbClr val="FFFF00"/>
                </a:solidFill>
                <a:latin typeface="Book Antiqua" panose="02040602050305030304" pitchFamily="18" charset="0"/>
              </a:rPr>
              <a:t>espresse in dB diventano </a:t>
            </a:r>
            <a:r>
              <a:rPr lang="it-IT" altLang="it-IT" b="1" dirty="0" smtClean="0">
                <a:solidFill>
                  <a:srgbClr val="FFFF00"/>
                </a:solidFill>
                <a:latin typeface="Book Antiqua" panose="02040602050305030304" pitchFamily="18" charset="0"/>
              </a:rPr>
              <a:t>somme e differenze</a:t>
            </a:r>
            <a:endParaRPr lang="it-IT" altLang="it-IT" baseline="30000" dirty="0" smtClean="0">
              <a:solidFill>
                <a:srgbClr val="FFFF00"/>
              </a:solidFill>
              <a:latin typeface="Book Antiqua" panose="02040602050305030304" pitchFamily="18" charset="0"/>
            </a:endParaRPr>
          </a:p>
        </p:txBody>
      </p:sp>
    </p:spTree>
    <p:extLst>
      <p:ext uri="{BB962C8B-B14F-4D97-AF65-F5344CB8AC3E}">
        <p14:creationId xmlns:p14="http://schemas.microsoft.com/office/powerpoint/2010/main" val="2296067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egnaposto piè di pagina 3"/>
          <p:cNvSpPr>
            <a:spLocks noGrp="1"/>
          </p:cNvSpPr>
          <p:nvPr>
            <p:ph type="ftr" sz="quarter" idx="10"/>
          </p:nvPr>
        </p:nvSpPr>
        <p:spPr/>
        <p:txBody>
          <a:bodyPr/>
          <a:lstStyle/>
          <a:p>
            <a:pPr>
              <a:defRPr/>
            </a:pPr>
            <a:r>
              <a:rPr lang="it-IT" altLang="it-IT"/>
              <a:t>Metrologia e Sistema Internazionale</a:t>
            </a:r>
          </a:p>
        </p:txBody>
      </p:sp>
      <p:sp>
        <p:nvSpPr>
          <p:cNvPr id="222210" name="Rectangle 2"/>
          <p:cNvSpPr>
            <a:spLocks noGrp="1" noChangeArrowheads="1"/>
          </p:cNvSpPr>
          <p:nvPr>
            <p:ph type="title"/>
          </p:nvPr>
        </p:nvSpPr>
        <p:spPr>
          <a:xfrm>
            <a:off x="0" y="306388"/>
            <a:ext cx="9144000" cy="650875"/>
          </a:xfrm>
        </p:spPr>
        <p:txBody>
          <a:bodyPr/>
          <a:lstStyle/>
          <a:p>
            <a:pPr algn="ctr" eaLnBrk="1" hangingPunct="1">
              <a:defRPr/>
            </a:pPr>
            <a:r>
              <a:rPr lang="it-IT" altLang="it-IT" dirty="0" smtClean="0">
                <a:solidFill>
                  <a:schemeClr val="tx1"/>
                </a:solidFill>
                <a:latin typeface="Book Antiqua" panose="02040602050305030304" pitchFamily="18" charset="0"/>
              </a:rPr>
              <a:t>PROPRIETA’ DEI LOGARITMI </a:t>
            </a:r>
          </a:p>
        </p:txBody>
      </p:sp>
      <p:sp>
        <p:nvSpPr>
          <p:cNvPr id="222218" name="Rectangle 10"/>
          <p:cNvSpPr>
            <a:spLocks noChangeArrowheads="1"/>
          </p:cNvSpPr>
          <p:nvPr/>
        </p:nvSpPr>
        <p:spPr bwMode="auto">
          <a:xfrm>
            <a:off x="252413" y="2133600"/>
            <a:ext cx="8891587"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dirty="0" smtClean="0">
                <a:latin typeface="Book Antiqua" panose="02040602050305030304" pitchFamily="18" charset="0"/>
              </a:rPr>
              <a:t>e dunque                                    e anche</a:t>
            </a:r>
          </a:p>
        </p:txBody>
      </p:sp>
      <p:graphicFrame>
        <p:nvGraphicFramePr>
          <p:cNvPr id="222221" name="Object 13"/>
          <p:cNvGraphicFramePr>
            <a:graphicFrameLocks noChangeAspect="1"/>
          </p:cNvGraphicFramePr>
          <p:nvPr/>
        </p:nvGraphicFramePr>
        <p:xfrm>
          <a:off x="327025" y="2687638"/>
          <a:ext cx="8421688" cy="1306512"/>
        </p:xfrm>
        <a:graphic>
          <a:graphicData uri="http://schemas.openxmlformats.org/presentationml/2006/ole">
            <mc:AlternateContent xmlns:mc="http://schemas.openxmlformats.org/markup-compatibility/2006">
              <mc:Choice xmlns:v="urn:schemas-microsoft-com:vml" Requires="v">
                <p:oleObj spid="_x0000_s146545" name="Equation" r:id="rId4" imgW="8182204" imgH="1095207" progId="Equation.3">
                  <p:embed/>
                </p:oleObj>
              </mc:Choice>
              <mc:Fallback>
                <p:oleObj name="Equation" r:id="rId4" imgW="8182204" imgH="1095207"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025" y="2687638"/>
                        <a:ext cx="8421688" cy="1306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2222" name="Rectangle 14"/>
          <p:cNvSpPr>
            <a:spLocks noChangeArrowheads="1"/>
          </p:cNvSpPr>
          <p:nvPr/>
        </p:nvSpPr>
        <p:spPr bwMode="auto">
          <a:xfrm>
            <a:off x="2195513" y="4097338"/>
            <a:ext cx="3548062"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20000"/>
              <a:buChar char="•"/>
              <a:tabLst>
                <a:tab pos="5197475" algn="l"/>
              </a:tabLst>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tabLst>
                <a:tab pos="5197475" algn="l"/>
              </a:tabLst>
              <a:defRPr sz="2800">
                <a:solidFill>
                  <a:schemeClr val="tx1"/>
                </a:solidFill>
                <a:latin typeface="Tahoma" panose="020B0604030504040204" pitchFamily="34" charset="0"/>
              </a:defRPr>
            </a:lvl2pPr>
            <a:lvl3pPr marL="1143000" indent="-228600">
              <a:spcBef>
                <a:spcPct val="20000"/>
              </a:spcBef>
              <a:buClr>
                <a:schemeClr val="hlink"/>
              </a:buClr>
              <a:buSzPct val="120000"/>
              <a:buChar char="•"/>
              <a:tabLst>
                <a:tab pos="5197475" algn="l"/>
              </a:tabLst>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tabLst>
                <a:tab pos="5197475" algn="l"/>
              </a:tabLst>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9pPr>
          </a:lstStyle>
          <a:p>
            <a:pPr eaLnBrk="1" hangingPunct="1">
              <a:lnSpc>
                <a:spcPct val="90000"/>
              </a:lnSpc>
              <a:buClr>
                <a:schemeClr val="tx1"/>
              </a:buClr>
              <a:buFontTx/>
              <a:buNone/>
              <a:defRPr/>
            </a:pPr>
            <a:r>
              <a:rPr lang="it-IT" altLang="it-IT" b="1" u="sng" dirty="0" smtClean="0">
                <a:solidFill>
                  <a:srgbClr val="FFFF00"/>
                </a:solidFill>
                <a:effectLst>
                  <a:outerShdw blurRad="38100" dist="38100" dir="2700000" algn="tl">
                    <a:srgbClr val="000000"/>
                  </a:outerShdw>
                </a:effectLst>
                <a:latin typeface="Book Antiqua" panose="02040602050305030304" pitchFamily="18" charset="0"/>
              </a:rPr>
              <a:t>Cambio di base</a:t>
            </a:r>
            <a:r>
              <a:rPr lang="it-IT" altLang="it-IT" dirty="0" smtClean="0">
                <a:solidFill>
                  <a:srgbClr val="FFFF00"/>
                </a:solidFill>
                <a:effectLst>
                  <a:outerShdw blurRad="38100" dist="38100" dir="2700000" algn="tl">
                    <a:srgbClr val="000000"/>
                  </a:outerShdw>
                </a:effectLst>
                <a:latin typeface="Book Antiqua" panose="02040602050305030304" pitchFamily="18" charset="0"/>
              </a:rPr>
              <a:t>:</a:t>
            </a:r>
          </a:p>
        </p:txBody>
      </p:sp>
      <p:graphicFrame>
        <p:nvGraphicFramePr>
          <p:cNvPr id="222223" name="Object 15"/>
          <p:cNvGraphicFramePr>
            <a:graphicFrameLocks noChangeAspect="1"/>
          </p:cNvGraphicFramePr>
          <p:nvPr/>
        </p:nvGraphicFramePr>
        <p:xfrm>
          <a:off x="2312988" y="4632325"/>
          <a:ext cx="3602037" cy="1287463"/>
        </p:xfrm>
        <a:graphic>
          <a:graphicData uri="http://schemas.openxmlformats.org/presentationml/2006/ole">
            <mc:AlternateContent xmlns:mc="http://schemas.openxmlformats.org/markup-compatibility/2006">
              <mc:Choice xmlns:v="urn:schemas-microsoft-com:vml" Requires="v">
                <p:oleObj spid="_x0000_s146546" name="Equation" r:id="rId6" imgW="3076405" imgH="980853" progId="Equation.3">
                  <p:embed/>
                </p:oleObj>
              </mc:Choice>
              <mc:Fallback>
                <p:oleObj name="Equation" r:id="rId6" imgW="3076405" imgH="980853"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12988" y="4632325"/>
                        <a:ext cx="3602037" cy="1287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2232" name="Rectangle 24"/>
          <p:cNvSpPr>
            <a:spLocks noChangeArrowheads="1"/>
          </p:cNvSpPr>
          <p:nvPr/>
        </p:nvSpPr>
        <p:spPr bwMode="auto">
          <a:xfrm>
            <a:off x="1538288" y="6053138"/>
            <a:ext cx="6962775"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dirty="0" smtClean="0">
                <a:latin typeface="Book Antiqua" panose="02040602050305030304" pitchFamily="18" charset="0"/>
              </a:rPr>
              <a:t>ln(10)</a:t>
            </a:r>
            <a:r>
              <a:rPr lang="it-IT" altLang="it-IT" dirty="0" smtClean="0">
                <a:latin typeface="Book Antiqua" panose="02040602050305030304" pitchFamily="18" charset="0"/>
                <a:sym typeface="Symbol" panose="05050102010706020507" pitchFamily="18" charset="2"/>
              </a:rPr>
              <a:t> 2.3   e   log</a:t>
            </a:r>
            <a:r>
              <a:rPr lang="it-IT" altLang="it-IT" baseline="-25000" dirty="0" smtClean="0">
                <a:latin typeface="Book Antiqua" panose="02040602050305030304" pitchFamily="18" charset="0"/>
                <a:sym typeface="Symbol" panose="05050102010706020507" pitchFamily="18" charset="2"/>
              </a:rPr>
              <a:t>10</a:t>
            </a:r>
            <a:r>
              <a:rPr lang="it-IT" altLang="it-IT" dirty="0" smtClean="0">
                <a:latin typeface="Book Antiqua" panose="02040602050305030304" pitchFamily="18" charset="0"/>
                <a:sym typeface="Symbol" panose="05050102010706020507" pitchFamily="18" charset="2"/>
              </a:rPr>
              <a:t>(</a:t>
            </a:r>
            <a:r>
              <a:rPr lang="it-IT" altLang="it-IT" i="1" dirty="0" smtClean="0">
                <a:latin typeface="Book Antiqua" panose="02040602050305030304" pitchFamily="18" charset="0"/>
                <a:sym typeface="Symbol" panose="05050102010706020507" pitchFamily="18" charset="2"/>
              </a:rPr>
              <a:t>e</a:t>
            </a:r>
            <a:r>
              <a:rPr lang="it-IT" altLang="it-IT" dirty="0" smtClean="0">
                <a:latin typeface="Book Antiqua" panose="02040602050305030304" pitchFamily="18" charset="0"/>
                <a:sym typeface="Symbol" panose="05050102010706020507" pitchFamily="18" charset="2"/>
              </a:rPr>
              <a:t>)</a:t>
            </a:r>
            <a:r>
              <a:rPr lang="it-IT" altLang="it-IT" sz="2000" dirty="0" smtClean="0">
                <a:latin typeface="Book Antiqua" panose="02040602050305030304" pitchFamily="18" charset="0"/>
                <a:sym typeface="Symbol" panose="05050102010706020507" pitchFamily="18" charset="2"/>
              </a:rPr>
              <a:t> </a:t>
            </a:r>
            <a:r>
              <a:rPr lang="it-IT" altLang="it-IT" dirty="0" smtClean="0">
                <a:latin typeface="Book Antiqua" panose="02040602050305030304" pitchFamily="18" charset="0"/>
                <a:sym typeface="Symbol" panose="05050102010706020507" pitchFamily="18" charset="2"/>
              </a:rPr>
              <a:t></a:t>
            </a:r>
            <a:r>
              <a:rPr lang="it-IT" altLang="it-IT" sz="2000" dirty="0" smtClean="0">
                <a:latin typeface="Book Antiqua" panose="02040602050305030304" pitchFamily="18" charset="0"/>
                <a:sym typeface="Symbol" panose="05050102010706020507" pitchFamily="18" charset="2"/>
              </a:rPr>
              <a:t> </a:t>
            </a:r>
            <a:r>
              <a:rPr lang="it-IT" altLang="it-IT" dirty="0" smtClean="0">
                <a:latin typeface="Book Antiqua" panose="02040602050305030304" pitchFamily="18" charset="0"/>
                <a:sym typeface="Symbol" panose="05050102010706020507" pitchFamily="18" charset="2"/>
              </a:rPr>
              <a:t>1/2.3</a:t>
            </a:r>
            <a:r>
              <a:rPr lang="it-IT" altLang="it-IT" sz="2000" dirty="0" smtClean="0">
                <a:latin typeface="Book Antiqua" panose="02040602050305030304" pitchFamily="18" charset="0"/>
                <a:sym typeface="Symbol" panose="05050102010706020507" pitchFamily="18" charset="2"/>
              </a:rPr>
              <a:t> </a:t>
            </a:r>
            <a:r>
              <a:rPr lang="it-IT" altLang="it-IT" dirty="0" smtClean="0">
                <a:latin typeface="Book Antiqua" panose="02040602050305030304" pitchFamily="18" charset="0"/>
                <a:sym typeface="Symbol" panose="05050102010706020507" pitchFamily="18" charset="2"/>
              </a:rPr>
              <a:t></a:t>
            </a:r>
            <a:r>
              <a:rPr lang="it-IT" altLang="it-IT" sz="2000" dirty="0" smtClean="0">
                <a:latin typeface="Book Antiqua" panose="02040602050305030304" pitchFamily="18" charset="0"/>
                <a:sym typeface="Symbol" panose="05050102010706020507" pitchFamily="18" charset="2"/>
              </a:rPr>
              <a:t> </a:t>
            </a:r>
            <a:r>
              <a:rPr lang="it-IT" altLang="it-IT" dirty="0" smtClean="0">
                <a:latin typeface="Book Antiqua" panose="02040602050305030304" pitchFamily="18" charset="0"/>
                <a:sym typeface="Symbol" panose="05050102010706020507" pitchFamily="18" charset="2"/>
              </a:rPr>
              <a:t>0.4343</a:t>
            </a:r>
          </a:p>
        </p:txBody>
      </p:sp>
      <p:graphicFrame>
        <p:nvGraphicFramePr>
          <p:cNvPr id="222235" name="Object 27"/>
          <p:cNvGraphicFramePr>
            <a:graphicFrameLocks noChangeAspect="1"/>
          </p:cNvGraphicFramePr>
          <p:nvPr/>
        </p:nvGraphicFramePr>
        <p:xfrm>
          <a:off x="2352675" y="2087563"/>
          <a:ext cx="2943225" cy="593725"/>
        </p:xfrm>
        <a:graphic>
          <a:graphicData uri="http://schemas.openxmlformats.org/presentationml/2006/ole">
            <mc:AlternateContent xmlns:mc="http://schemas.openxmlformats.org/markup-compatibility/2006">
              <mc:Choice xmlns:v="urn:schemas-microsoft-com:vml" Requires="v">
                <p:oleObj spid="_x0000_s146547" name="Equation" r:id="rId8" imgW="3143430" imgH="485642" progId="Equation.3">
                  <p:embed/>
                </p:oleObj>
              </mc:Choice>
              <mc:Fallback>
                <p:oleObj name="Equation" r:id="rId8" imgW="3143430" imgH="485642"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52675" y="2087563"/>
                        <a:ext cx="2943225" cy="593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2237" name="Rectangle 29"/>
          <p:cNvSpPr>
            <a:spLocks noChangeArrowheads="1"/>
          </p:cNvSpPr>
          <p:nvPr/>
        </p:nvSpPr>
        <p:spPr bwMode="auto">
          <a:xfrm>
            <a:off x="6426200" y="5073650"/>
            <a:ext cx="2487613" cy="90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70000"/>
              </a:lnSpc>
              <a:buClr>
                <a:schemeClr val="tx1"/>
              </a:buClr>
              <a:buFontTx/>
              <a:buNone/>
              <a:defRPr/>
            </a:pPr>
            <a:r>
              <a:rPr lang="it-IT" altLang="it-IT" i="1" dirty="0" smtClean="0">
                <a:latin typeface="Book Antiqua" panose="02040602050305030304" pitchFamily="18" charset="0"/>
              </a:rPr>
              <a:t>e</a:t>
            </a:r>
            <a:r>
              <a:rPr lang="it-IT" altLang="it-IT" sz="1000" i="1" dirty="0" smtClean="0">
                <a:latin typeface="Book Antiqua" panose="02040602050305030304" pitchFamily="18" charset="0"/>
              </a:rPr>
              <a:t> </a:t>
            </a:r>
            <a:r>
              <a:rPr lang="it-IT" altLang="it-IT" dirty="0" smtClean="0">
                <a:latin typeface="Book Antiqua" panose="02040602050305030304" pitchFamily="18" charset="0"/>
                <a:sym typeface="Symbol" panose="05050102010706020507" pitchFamily="18" charset="2"/>
              </a:rPr>
              <a:t></a:t>
            </a:r>
            <a:r>
              <a:rPr lang="it-IT" altLang="it-IT" dirty="0" smtClean="0">
                <a:latin typeface="Book Antiqua" panose="02040602050305030304" pitchFamily="18" charset="0"/>
              </a:rPr>
              <a:t>2.7183</a:t>
            </a:r>
          </a:p>
          <a:p>
            <a:pPr eaLnBrk="1" hangingPunct="1">
              <a:lnSpc>
                <a:spcPct val="70000"/>
              </a:lnSpc>
              <a:buClr>
                <a:schemeClr val="tx1"/>
              </a:buClr>
              <a:buFontTx/>
              <a:buNone/>
              <a:defRPr/>
            </a:pPr>
            <a:r>
              <a:rPr lang="it-IT" altLang="it-IT" dirty="0" err="1" smtClean="0">
                <a:latin typeface="Book Antiqua" panose="02040602050305030304" pitchFamily="18" charset="0"/>
              </a:rPr>
              <a:t>log</a:t>
            </a:r>
            <a:r>
              <a:rPr lang="it-IT" altLang="it-IT" i="1" baseline="-25000" dirty="0" err="1" smtClean="0">
                <a:latin typeface="Book Antiqua" panose="02040602050305030304" pitchFamily="18" charset="0"/>
              </a:rPr>
              <a:t>e</a:t>
            </a:r>
            <a:r>
              <a:rPr lang="it-IT" altLang="it-IT" dirty="0" smtClean="0">
                <a:latin typeface="Book Antiqua" panose="02040602050305030304" pitchFamily="18" charset="0"/>
              </a:rPr>
              <a:t>(</a:t>
            </a:r>
            <a:r>
              <a:rPr lang="it-IT" altLang="it-IT" i="1" dirty="0" smtClean="0">
                <a:latin typeface="Book Antiqua" panose="02040602050305030304" pitchFamily="18" charset="0"/>
              </a:rPr>
              <a:t>x</a:t>
            </a:r>
            <a:r>
              <a:rPr lang="it-IT" altLang="it-IT" dirty="0" smtClean="0">
                <a:latin typeface="Book Antiqua" panose="02040602050305030304" pitchFamily="18" charset="0"/>
              </a:rPr>
              <a:t>)=ln(</a:t>
            </a:r>
            <a:r>
              <a:rPr lang="it-IT" altLang="it-IT" i="1" dirty="0" smtClean="0">
                <a:latin typeface="Book Antiqua" panose="02040602050305030304" pitchFamily="18" charset="0"/>
              </a:rPr>
              <a:t>e</a:t>
            </a:r>
            <a:r>
              <a:rPr lang="it-IT" altLang="it-IT" dirty="0" smtClean="0">
                <a:latin typeface="Book Antiqua" panose="02040602050305030304" pitchFamily="18" charset="0"/>
              </a:rPr>
              <a:t>)</a:t>
            </a:r>
            <a:endParaRPr lang="it-IT" altLang="it-IT" dirty="0" smtClean="0">
              <a:latin typeface="Book Antiqua" panose="02040602050305030304" pitchFamily="18" charset="0"/>
              <a:sym typeface="Symbol" panose="05050102010706020507" pitchFamily="18" charset="2"/>
            </a:endParaRPr>
          </a:p>
        </p:txBody>
      </p:sp>
      <p:sp>
        <p:nvSpPr>
          <p:cNvPr id="2" name="Rectangle 14"/>
          <p:cNvSpPr>
            <a:spLocks noChangeArrowheads="1"/>
          </p:cNvSpPr>
          <p:nvPr/>
        </p:nvSpPr>
        <p:spPr bwMode="auto">
          <a:xfrm>
            <a:off x="279400" y="1241425"/>
            <a:ext cx="8210550"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20000"/>
              <a:buChar char="•"/>
              <a:tabLst>
                <a:tab pos="5197475" algn="l"/>
              </a:tabLst>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tabLst>
                <a:tab pos="5197475" algn="l"/>
              </a:tabLst>
              <a:defRPr sz="2800">
                <a:solidFill>
                  <a:schemeClr val="tx1"/>
                </a:solidFill>
                <a:latin typeface="Tahoma" panose="020B0604030504040204" pitchFamily="34" charset="0"/>
              </a:defRPr>
            </a:lvl2pPr>
            <a:lvl3pPr marL="1143000" indent="-228600">
              <a:spcBef>
                <a:spcPct val="20000"/>
              </a:spcBef>
              <a:buClr>
                <a:schemeClr val="hlink"/>
              </a:buClr>
              <a:buSzPct val="120000"/>
              <a:buChar char="•"/>
              <a:tabLst>
                <a:tab pos="5197475" algn="l"/>
              </a:tabLst>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tabLst>
                <a:tab pos="5197475" algn="l"/>
              </a:tabLst>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9pPr>
          </a:lstStyle>
          <a:p>
            <a:pPr eaLnBrk="1" hangingPunct="1">
              <a:lnSpc>
                <a:spcPct val="90000"/>
              </a:lnSpc>
              <a:buClr>
                <a:schemeClr val="tx1"/>
              </a:buClr>
              <a:buFontTx/>
              <a:buNone/>
              <a:defRPr/>
            </a:pPr>
            <a:r>
              <a:rPr lang="it-IT" altLang="it-IT" b="1" u="sng" dirty="0" smtClean="0">
                <a:solidFill>
                  <a:srgbClr val="FFFF00"/>
                </a:solidFill>
                <a:effectLst>
                  <a:outerShdw blurRad="38100" dist="38100" dir="2700000" algn="tl">
                    <a:srgbClr val="000000"/>
                  </a:outerShdw>
                </a:effectLst>
                <a:latin typeface="Book Antiqua" panose="02040602050305030304" pitchFamily="18" charset="0"/>
              </a:rPr>
              <a:t>Log del prodotto</a:t>
            </a:r>
            <a:r>
              <a:rPr lang="it-IT" altLang="it-IT" dirty="0" smtClean="0">
                <a:solidFill>
                  <a:srgbClr val="FFFF00"/>
                </a:solidFill>
                <a:effectLst>
                  <a:outerShdw blurRad="38100" dist="38100" dir="2700000" algn="tl">
                    <a:srgbClr val="000000"/>
                  </a:outerShdw>
                </a:effectLst>
                <a:latin typeface="Book Antiqua" panose="02040602050305030304" pitchFamily="18" charset="0"/>
              </a:rPr>
              <a:t>:    log(</a:t>
            </a:r>
            <a:r>
              <a:rPr lang="it-IT" altLang="it-IT" i="1" dirty="0" err="1" smtClean="0">
                <a:solidFill>
                  <a:srgbClr val="FFFF00"/>
                </a:solidFill>
                <a:effectLst>
                  <a:outerShdw blurRad="38100" dist="38100" dir="2700000" algn="tl">
                    <a:srgbClr val="000000"/>
                  </a:outerShdw>
                </a:effectLst>
                <a:latin typeface="Book Antiqua" panose="02040602050305030304" pitchFamily="18" charset="0"/>
              </a:rPr>
              <a:t>x</a:t>
            </a:r>
            <a:r>
              <a:rPr lang="it-IT" altLang="it-IT" dirty="0" err="1" smtClean="0">
                <a:solidFill>
                  <a:srgbClr val="FFFF00"/>
                </a:solidFill>
                <a:effectLst>
                  <a:outerShdw blurRad="38100" dist="38100" dir="2700000" algn="tl">
                    <a:srgbClr val="000000"/>
                  </a:outerShdw>
                </a:effectLst>
                <a:latin typeface="Book Antiqua" panose="02040602050305030304" pitchFamily="18" charset="0"/>
                <a:sym typeface="Symbol" panose="05050102010706020507" pitchFamily="18" charset="2"/>
              </a:rPr>
              <a:t></a:t>
            </a:r>
            <a:r>
              <a:rPr lang="it-IT" altLang="it-IT" i="1" dirty="0" err="1" smtClean="0">
                <a:solidFill>
                  <a:srgbClr val="FFFF00"/>
                </a:solidFill>
                <a:effectLst>
                  <a:outerShdw blurRad="38100" dist="38100" dir="2700000" algn="tl">
                    <a:srgbClr val="000000"/>
                  </a:outerShdw>
                </a:effectLst>
                <a:latin typeface="Book Antiqua" panose="02040602050305030304" pitchFamily="18" charset="0"/>
              </a:rPr>
              <a:t>y</a:t>
            </a:r>
            <a:r>
              <a:rPr lang="it-IT" altLang="it-IT" dirty="0" smtClean="0">
                <a:solidFill>
                  <a:srgbClr val="FFFF00"/>
                </a:solidFill>
                <a:effectLst>
                  <a:outerShdw blurRad="38100" dist="38100" dir="2700000" algn="tl">
                    <a:srgbClr val="000000"/>
                  </a:outerShdw>
                </a:effectLst>
                <a:latin typeface="Book Antiqua" panose="02040602050305030304" pitchFamily="18" charset="0"/>
              </a:rPr>
              <a:t>)=log(</a:t>
            </a:r>
            <a:r>
              <a:rPr lang="it-IT" altLang="it-IT" i="1" dirty="0" smtClean="0">
                <a:solidFill>
                  <a:srgbClr val="FFFF00"/>
                </a:solidFill>
                <a:effectLst>
                  <a:outerShdw blurRad="38100" dist="38100" dir="2700000" algn="tl">
                    <a:srgbClr val="000000"/>
                  </a:outerShdw>
                </a:effectLst>
                <a:latin typeface="Book Antiqua" panose="02040602050305030304" pitchFamily="18" charset="0"/>
              </a:rPr>
              <a:t>x</a:t>
            </a:r>
            <a:r>
              <a:rPr lang="it-IT" altLang="it-IT" dirty="0" smtClean="0">
                <a:solidFill>
                  <a:srgbClr val="FFFF00"/>
                </a:solidFill>
                <a:effectLst>
                  <a:outerShdw blurRad="38100" dist="38100" dir="2700000" algn="tl">
                    <a:srgbClr val="000000"/>
                  </a:outerShdw>
                </a:effectLst>
                <a:latin typeface="Book Antiqua" panose="02040602050305030304" pitchFamily="18" charset="0"/>
              </a:rPr>
              <a:t>)+log(</a:t>
            </a:r>
            <a:r>
              <a:rPr lang="it-IT" altLang="it-IT" i="1" dirty="0" smtClean="0">
                <a:solidFill>
                  <a:srgbClr val="FFFF00"/>
                </a:solidFill>
                <a:effectLst>
                  <a:outerShdw blurRad="38100" dist="38100" dir="2700000" algn="tl">
                    <a:srgbClr val="000000"/>
                  </a:outerShdw>
                </a:effectLst>
                <a:latin typeface="Book Antiqua" panose="02040602050305030304" pitchFamily="18" charset="0"/>
              </a:rPr>
              <a:t>y</a:t>
            </a:r>
            <a:r>
              <a:rPr lang="it-IT" altLang="it-IT" dirty="0" smtClean="0">
                <a:solidFill>
                  <a:srgbClr val="FFFF00"/>
                </a:solidFill>
                <a:effectLst>
                  <a:outerShdw blurRad="38100" dist="38100" dir="2700000" algn="tl">
                    <a:srgbClr val="000000"/>
                  </a:outerShdw>
                </a:effectLst>
                <a:latin typeface="Book Antiqua" panose="02040602050305030304" pitchFamily="18" charset="0"/>
              </a:rPr>
              <a:t>)</a:t>
            </a:r>
          </a:p>
        </p:txBody>
      </p:sp>
    </p:spTree>
    <p:extLst>
      <p:ext uri="{BB962C8B-B14F-4D97-AF65-F5344CB8AC3E}">
        <p14:creationId xmlns:p14="http://schemas.microsoft.com/office/powerpoint/2010/main" val="17119980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22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22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223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22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222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22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22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18" grpId="0"/>
      <p:bldP spid="222222" grpId="0"/>
      <p:bldP spid="222232" grpId="0"/>
      <p:bldP spid="222237" grpId="0"/>
      <p:bldP spid="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p:cNvSpPr>
            <a:spLocks noGrp="1"/>
          </p:cNvSpPr>
          <p:nvPr>
            <p:ph type="ftr" sz="quarter" idx="10"/>
          </p:nvPr>
        </p:nvSpPr>
        <p:spPr/>
        <p:txBody>
          <a:bodyPr/>
          <a:lstStyle/>
          <a:p>
            <a:pPr>
              <a:defRPr/>
            </a:pPr>
            <a:r>
              <a:rPr lang="it-IT" altLang="it-IT" smtClean="0"/>
              <a:t>Metrologia e Sistema Internazionale</a:t>
            </a:r>
            <a:endParaRPr lang="it-IT" altLang="it-IT"/>
          </a:p>
        </p:txBody>
      </p:sp>
      <p:sp>
        <p:nvSpPr>
          <p:cNvPr id="6" name="Rectangle 2"/>
          <p:cNvSpPr>
            <a:spLocks noGrp="1" noChangeArrowheads="1"/>
          </p:cNvSpPr>
          <p:nvPr>
            <p:ph type="title" idx="4294967295"/>
          </p:nvPr>
        </p:nvSpPr>
        <p:spPr>
          <a:xfrm>
            <a:off x="0" y="306388"/>
            <a:ext cx="9144000" cy="650875"/>
          </a:xfrm>
        </p:spPr>
        <p:txBody>
          <a:bodyPr/>
          <a:lstStyle/>
          <a:p>
            <a:pPr algn="ctr" eaLnBrk="1" hangingPunct="1">
              <a:defRPr/>
            </a:pPr>
            <a:r>
              <a:rPr lang="it-IT" altLang="it-IT" baseline="30000" dirty="0" smtClean="0">
                <a:solidFill>
                  <a:srgbClr val="969696"/>
                </a:solidFill>
                <a:latin typeface="Book Antiqua" panose="02040602050305030304" pitchFamily="18" charset="0"/>
              </a:rPr>
              <a:t>*</a:t>
            </a:r>
            <a:r>
              <a:rPr lang="it-IT" altLang="it-IT" dirty="0" smtClean="0">
                <a:solidFill>
                  <a:srgbClr val="969696"/>
                </a:solidFill>
                <a:latin typeface="Book Antiqua" panose="02040602050305030304" pitchFamily="18" charset="0"/>
              </a:rPr>
              <a:t>DIM. REGOLA LOG PRODOTTO</a:t>
            </a:r>
          </a:p>
        </p:txBody>
      </p:sp>
      <p:graphicFrame>
        <p:nvGraphicFramePr>
          <p:cNvPr id="7" name="Object 3"/>
          <p:cNvGraphicFramePr>
            <a:graphicFrameLocks noChangeAspect="1"/>
          </p:cNvGraphicFramePr>
          <p:nvPr>
            <p:extLst>
              <p:ext uri="{D42A27DB-BD31-4B8C-83A1-F6EECF244321}">
                <p14:modId xmlns:p14="http://schemas.microsoft.com/office/powerpoint/2010/main" val="432678518"/>
              </p:ext>
            </p:extLst>
          </p:nvPr>
        </p:nvGraphicFramePr>
        <p:xfrm>
          <a:off x="1071563" y="1479550"/>
          <a:ext cx="6877050" cy="692150"/>
        </p:xfrm>
        <a:graphic>
          <a:graphicData uri="http://schemas.openxmlformats.org/presentationml/2006/ole">
            <mc:AlternateContent xmlns:mc="http://schemas.openxmlformats.org/markup-compatibility/2006">
              <mc:Choice xmlns:v="urn:schemas-microsoft-com:vml" Requires="v">
                <p:oleObj spid="_x0000_s147495" name="Equation" r:id="rId3" imgW="2305150" imgH="143061" progId="Equation.3">
                  <p:embed/>
                </p:oleObj>
              </mc:Choice>
              <mc:Fallback>
                <p:oleObj name="Equation" r:id="rId3" imgW="2305150" imgH="14306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1563" y="1479550"/>
                        <a:ext cx="6877050" cy="692150"/>
                      </a:xfrm>
                      <a:prstGeom prst="rect">
                        <a:avLst/>
                      </a:prstGeom>
                      <a:noFill/>
                      <a:ln w="19050">
                        <a:solidFill>
                          <a:srgbClr val="FFFF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12"/>
          <p:cNvSpPr>
            <a:spLocks noChangeArrowheads="1"/>
          </p:cNvSpPr>
          <p:nvPr/>
        </p:nvSpPr>
        <p:spPr bwMode="auto">
          <a:xfrm>
            <a:off x="4235450" y="5537200"/>
            <a:ext cx="3287713" cy="815975"/>
          </a:xfrm>
          <a:prstGeom prst="rect">
            <a:avLst/>
          </a:prstGeom>
          <a:noFill/>
          <a:ln w="38100">
            <a:solidFill>
              <a:srgbClr val="FFFF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sp>
        <p:nvSpPr>
          <p:cNvPr id="9" name="Rectangle 13"/>
          <p:cNvSpPr>
            <a:spLocks noChangeArrowheads="1"/>
          </p:cNvSpPr>
          <p:nvPr/>
        </p:nvSpPr>
        <p:spPr bwMode="auto">
          <a:xfrm>
            <a:off x="882650" y="4751388"/>
            <a:ext cx="1804988" cy="760412"/>
          </a:xfrm>
          <a:prstGeom prst="rect">
            <a:avLst/>
          </a:prstGeom>
          <a:noFill/>
          <a:ln w="38100">
            <a:solidFill>
              <a:srgbClr val="FFFF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sp>
        <p:nvSpPr>
          <p:cNvPr id="10" name="Rectangle 3"/>
          <p:cNvSpPr>
            <a:spLocks noChangeArrowheads="1"/>
          </p:cNvSpPr>
          <p:nvPr/>
        </p:nvSpPr>
        <p:spPr bwMode="auto">
          <a:xfrm>
            <a:off x="993775" y="2535238"/>
            <a:ext cx="7567613" cy="1204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20000"/>
              <a:buChar char="•"/>
              <a:tabLst>
                <a:tab pos="5197475" algn="l"/>
              </a:tabLst>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tabLst>
                <a:tab pos="5197475" algn="l"/>
              </a:tabLst>
              <a:defRPr sz="2800">
                <a:solidFill>
                  <a:schemeClr val="tx1"/>
                </a:solidFill>
                <a:latin typeface="Tahoma" panose="020B0604030504040204" pitchFamily="34" charset="0"/>
              </a:defRPr>
            </a:lvl2pPr>
            <a:lvl3pPr marL="1143000" indent="-228600">
              <a:spcBef>
                <a:spcPct val="20000"/>
              </a:spcBef>
              <a:buClr>
                <a:schemeClr val="hlink"/>
              </a:buClr>
              <a:buSzPct val="120000"/>
              <a:buChar char="•"/>
              <a:tabLst>
                <a:tab pos="5197475" algn="l"/>
              </a:tabLst>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tabLst>
                <a:tab pos="5197475" algn="l"/>
              </a:tabLst>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9pPr>
          </a:lstStyle>
          <a:p>
            <a:pPr eaLnBrk="1" hangingPunct="1">
              <a:lnSpc>
                <a:spcPct val="90000"/>
              </a:lnSpc>
              <a:buClr>
                <a:schemeClr val="tx1"/>
              </a:buClr>
              <a:buFontTx/>
              <a:buNone/>
              <a:defRPr/>
            </a:pPr>
            <a:r>
              <a:rPr lang="it-IT" altLang="it-IT" smtClean="0">
                <a:effectLst>
                  <a:outerShdw blurRad="38100" dist="38100" dir="2700000" algn="tl">
                    <a:srgbClr val="000000"/>
                  </a:outerShdw>
                </a:effectLst>
                <a:latin typeface="Book Antiqua" panose="02040602050305030304" pitchFamily="18" charset="0"/>
              </a:rPr>
              <a:t>siano           </a:t>
            </a:r>
            <a:r>
              <a:rPr lang="it-IT" altLang="it-IT" i="1" smtClean="0">
                <a:effectLst>
                  <a:outerShdw blurRad="38100" dist="38100" dir="2700000" algn="tl">
                    <a:srgbClr val="000000"/>
                  </a:outerShdw>
                </a:effectLst>
                <a:latin typeface="Book Antiqua" panose="02040602050305030304" pitchFamily="18" charset="0"/>
              </a:rPr>
              <a:t>X</a:t>
            </a:r>
            <a:r>
              <a:rPr lang="it-IT" altLang="it-IT" smtClean="0">
                <a:effectLst>
                  <a:outerShdw blurRad="38100" dist="38100" dir="2700000" algn="tl">
                    <a:srgbClr val="000000"/>
                  </a:outerShdw>
                </a:effectLst>
                <a:latin typeface="Book Antiqua" panose="02040602050305030304" pitchFamily="18" charset="0"/>
              </a:rPr>
              <a:t>=log</a:t>
            </a:r>
            <a:r>
              <a:rPr lang="it-IT" altLang="it-IT" baseline="-25000" smtClean="0">
                <a:effectLst>
                  <a:outerShdw blurRad="38100" dist="38100" dir="2700000" algn="tl">
                    <a:srgbClr val="000000"/>
                  </a:outerShdw>
                </a:effectLst>
                <a:latin typeface="Book Antiqua" panose="02040602050305030304" pitchFamily="18" charset="0"/>
              </a:rPr>
              <a:t>B</a:t>
            </a:r>
            <a:r>
              <a:rPr lang="it-IT" altLang="it-IT" i="1" smtClean="0">
                <a:effectLst>
                  <a:outerShdw blurRad="38100" dist="38100" dir="2700000" algn="tl">
                    <a:srgbClr val="000000"/>
                  </a:outerShdw>
                </a:effectLst>
                <a:latin typeface="Book Antiqua" panose="02040602050305030304" pitchFamily="18" charset="0"/>
              </a:rPr>
              <a:t>x</a:t>
            </a:r>
            <a:r>
              <a:rPr lang="it-IT" altLang="it-IT" smtClean="0">
                <a:effectLst>
                  <a:outerShdw blurRad="38100" dist="38100" dir="2700000" algn="tl">
                    <a:srgbClr val="000000"/>
                  </a:outerShdw>
                </a:effectLst>
                <a:latin typeface="Book Antiqua" panose="02040602050305030304" pitchFamily="18" charset="0"/>
              </a:rPr>
              <a:t>    </a:t>
            </a:r>
            <a:r>
              <a:rPr lang="it-IT" altLang="it-IT" sz="2400" smtClean="0">
                <a:effectLst>
                  <a:outerShdw blurRad="38100" dist="38100" dir="2700000" algn="tl">
                    <a:srgbClr val="000000"/>
                  </a:outerShdw>
                </a:effectLst>
                <a:latin typeface="Book Antiqua" panose="02040602050305030304" pitchFamily="18" charset="0"/>
              </a:rPr>
              <a:t> </a:t>
            </a:r>
            <a:r>
              <a:rPr lang="it-IT" altLang="it-IT" smtClean="0">
                <a:effectLst>
                  <a:outerShdw blurRad="38100" dist="38100" dir="2700000" algn="tl">
                    <a:srgbClr val="000000"/>
                  </a:outerShdw>
                </a:effectLst>
                <a:latin typeface="Book Antiqua" panose="02040602050305030304" pitchFamily="18" charset="0"/>
              </a:rPr>
              <a:t>e     </a:t>
            </a:r>
            <a:r>
              <a:rPr lang="it-IT" altLang="it-IT" i="1" smtClean="0">
                <a:effectLst>
                  <a:outerShdw blurRad="38100" dist="38100" dir="2700000" algn="tl">
                    <a:srgbClr val="000000"/>
                  </a:outerShdw>
                </a:effectLst>
                <a:latin typeface="Book Antiqua" panose="02040602050305030304" pitchFamily="18" charset="0"/>
              </a:rPr>
              <a:t>Y</a:t>
            </a:r>
            <a:r>
              <a:rPr lang="it-IT" altLang="it-IT" smtClean="0">
                <a:effectLst>
                  <a:outerShdw blurRad="38100" dist="38100" dir="2700000" algn="tl">
                    <a:srgbClr val="000000"/>
                  </a:outerShdw>
                </a:effectLst>
                <a:latin typeface="Book Antiqua" panose="02040602050305030304" pitchFamily="18" charset="0"/>
              </a:rPr>
              <a:t>=log</a:t>
            </a:r>
            <a:r>
              <a:rPr lang="it-IT" altLang="it-IT" baseline="-25000" smtClean="0">
                <a:effectLst>
                  <a:outerShdw blurRad="38100" dist="38100" dir="2700000" algn="tl">
                    <a:srgbClr val="000000"/>
                  </a:outerShdw>
                </a:effectLst>
                <a:latin typeface="Book Antiqua" panose="02040602050305030304" pitchFamily="18" charset="0"/>
              </a:rPr>
              <a:t>B</a:t>
            </a:r>
            <a:r>
              <a:rPr lang="it-IT" altLang="it-IT" i="1" smtClean="0">
                <a:effectLst>
                  <a:outerShdw blurRad="38100" dist="38100" dir="2700000" algn="tl">
                    <a:srgbClr val="000000"/>
                  </a:outerShdw>
                </a:effectLst>
                <a:latin typeface="Book Antiqua" panose="02040602050305030304" pitchFamily="18" charset="0"/>
              </a:rPr>
              <a:t>y</a:t>
            </a:r>
          </a:p>
          <a:p>
            <a:pPr eaLnBrk="1" hangingPunct="1">
              <a:lnSpc>
                <a:spcPct val="90000"/>
              </a:lnSpc>
              <a:buClr>
                <a:schemeClr val="tx1"/>
              </a:buClr>
              <a:buFontTx/>
              <a:buNone/>
              <a:defRPr/>
            </a:pPr>
            <a:r>
              <a:rPr lang="it-IT" altLang="it-IT" smtClean="0">
                <a:effectLst>
                  <a:outerShdw blurRad="38100" dist="38100" dir="2700000" algn="tl">
                    <a:srgbClr val="000000"/>
                  </a:outerShdw>
                </a:effectLst>
                <a:latin typeface="Book Antiqua" panose="02040602050305030304" pitchFamily="18" charset="0"/>
              </a:rPr>
              <a:t>così che       </a:t>
            </a:r>
            <a:r>
              <a:rPr lang="it-IT" altLang="it-IT" i="1" smtClean="0">
                <a:effectLst>
                  <a:outerShdw blurRad="38100" dist="38100" dir="2700000" algn="tl">
                    <a:srgbClr val="000000"/>
                  </a:outerShdw>
                </a:effectLst>
                <a:latin typeface="Book Antiqua" panose="02040602050305030304" pitchFamily="18" charset="0"/>
              </a:rPr>
              <a:t>B</a:t>
            </a:r>
            <a:r>
              <a:rPr lang="it-IT" altLang="it-IT" i="1" baseline="30000" smtClean="0">
                <a:effectLst>
                  <a:outerShdw blurRad="38100" dist="38100" dir="2700000" algn="tl">
                    <a:srgbClr val="000000"/>
                  </a:outerShdw>
                </a:effectLst>
                <a:latin typeface="Book Antiqua" panose="02040602050305030304" pitchFamily="18" charset="0"/>
              </a:rPr>
              <a:t>X</a:t>
            </a:r>
            <a:r>
              <a:rPr lang="it-IT" altLang="it-IT" smtClean="0">
                <a:effectLst>
                  <a:outerShdw blurRad="38100" dist="38100" dir="2700000" algn="tl">
                    <a:srgbClr val="000000"/>
                  </a:outerShdw>
                </a:effectLst>
                <a:latin typeface="Book Antiqua" panose="02040602050305030304" pitchFamily="18" charset="0"/>
              </a:rPr>
              <a:t>=</a:t>
            </a:r>
            <a:r>
              <a:rPr lang="it-IT" altLang="it-IT" i="1" smtClean="0">
                <a:effectLst>
                  <a:outerShdw blurRad="38100" dist="38100" dir="2700000" algn="tl">
                    <a:srgbClr val="000000"/>
                  </a:outerShdw>
                </a:effectLst>
                <a:latin typeface="Book Antiqua" panose="02040602050305030304" pitchFamily="18" charset="0"/>
              </a:rPr>
              <a:t>x</a:t>
            </a:r>
            <a:r>
              <a:rPr lang="it-IT" altLang="it-IT" smtClean="0">
                <a:effectLst>
                  <a:outerShdw blurRad="38100" dist="38100" dir="2700000" algn="tl">
                    <a:srgbClr val="000000"/>
                  </a:outerShdw>
                </a:effectLst>
                <a:latin typeface="Book Antiqua" panose="02040602050305030304" pitchFamily="18" charset="0"/>
              </a:rPr>
              <a:t>          e     </a:t>
            </a:r>
            <a:r>
              <a:rPr lang="it-IT" altLang="it-IT" i="1" smtClean="0">
                <a:effectLst>
                  <a:outerShdw blurRad="38100" dist="38100" dir="2700000" algn="tl">
                    <a:srgbClr val="000000"/>
                  </a:outerShdw>
                </a:effectLst>
                <a:latin typeface="Book Antiqua" panose="02040602050305030304" pitchFamily="18" charset="0"/>
              </a:rPr>
              <a:t>B</a:t>
            </a:r>
            <a:r>
              <a:rPr lang="it-IT" altLang="it-IT" i="1" baseline="30000" smtClean="0">
                <a:effectLst>
                  <a:outerShdw blurRad="38100" dist="38100" dir="2700000" algn="tl">
                    <a:srgbClr val="000000"/>
                  </a:outerShdw>
                </a:effectLst>
                <a:latin typeface="Book Antiqua" panose="02040602050305030304" pitchFamily="18" charset="0"/>
              </a:rPr>
              <a:t>Y</a:t>
            </a:r>
            <a:r>
              <a:rPr lang="it-IT" altLang="it-IT" smtClean="0">
                <a:effectLst>
                  <a:outerShdw blurRad="38100" dist="38100" dir="2700000" algn="tl">
                    <a:srgbClr val="000000"/>
                  </a:outerShdw>
                </a:effectLst>
                <a:latin typeface="Book Antiqua" panose="02040602050305030304" pitchFamily="18" charset="0"/>
              </a:rPr>
              <a:t>=</a:t>
            </a:r>
            <a:r>
              <a:rPr lang="it-IT" altLang="it-IT" i="1" smtClean="0">
                <a:effectLst>
                  <a:outerShdw blurRad="38100" dist="38100" dir="2700000" algn="tl">
                    <a:srgbClr val="000000"/>
                  </a:outerShdw>
                </a:effectLst>
                <a:latin typeface="Book Antiqua" panose="02040602050305030304" pitchFamily="18" charset="0"/>
              </a:rPr>
              <a:t>y </a:t>
            </a:r>
          </a:p>
        </p:txBody>
      </p:sp>
      <p:sp>
        <p:nvSpPr>
          <p:cNvPr id="11" name="Rectangle 3"/>
          <p:cNvSpPr>
            <a:spLocks noChangeArrowheads="1"/>
          </p:cNvSpPr>
          <p:nvPr/>
        </p:nvSpPr>
        <p:spPr bwMode="auto">
          <a:xfrm>
            <a:off x="0" y="4910138"/>
            <a:ext cx="8804275" cy="132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20000"/>
              <a:buChar char="•"/>
              <a:tabLst>
                <a:tab pos="5197475" algn="l"/>
              </a:tabLst>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tabLst>
                <a:tab pos="5197475" algn="l"/>
              </a:tabLst>
              <a:defRPr sz="2800">
                <a:solidFill>
                  <a:schemeClr val="tx1"/>
                </a:solidFill>
                <a:latin typeface="Tahoma" panose="020B0604030504040204" pitchFamily="34" charset="0"/>
              </a:defRPr>
            </a:lvl2pPr>
            <a:lvl3pPr marL="1143000" indent="-228600">
              <a:spcBef>
                <a:spcPct val="20000"/>
              </a:spcBef>
              <a:buClr>
                <a:schemeClr val="hlink"/>
              </a:buClr>
              <a:buSzPct val="120000"/>
              <a:buChar char="•"/>
              <a:tabLst>
                <a:tab pos="5197475" algn="l"/>
              </a:tabLst>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tabLst>
                <a:tab pos="5197475" algn="l"/>
              </a:tabLst>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9pPr>
          </a:lstStyle>
          <a:p>
            <a:pPr eaLnBrk="1" hangingPunct="1">
              <a:lnSpc>
                <a:spcPct val="90000"/>
              </a:lnSpc>
              <a:buClr>
                <a:schemeClr val="tx1"/>
              </a:buClr>
              <a:buFontTx/>
              <a:buNone/>
              <a:defRPr/>
            </a:pPr>
            <a:r>
              <a:rPr lang="it-IT" altLang="it-IT" smtClean="0">
                <a:solidFill>
                  <a:srgbClr val="969696"/>
                </a:solidFill>
                <a:effectLst>
                  <a:outerShdw blurRad="38100" dist="38100" dir="2700000" algn="tl">
                    <a:srgbClr val="000000"/>
                  </a:outerShdw>
                </a:effectLst>
                <a:latin typeface="Book Antiqua" panose="02040602050305030304" pitchFamily="18" charset="0"/>
              </a:rPr>
              <a:t>         log</a:t>
            </a:r>
            <a:r>
              <a:rPr lang="it-IT" altLang="it-IT" baseline="-25000" smtClean="0">
                <a:solidFill>
                  <a:srgbClr val="969696"/>
                </a:solidFill>
                <a:effectLst>
                  <a:outerShdw blurRad="38100" dist="38100" dir="2700000" algn="tl">
                    <a:srgbClr val="000000"/>
                  </a:outerShdw>
                </a:effectLst>
                <a:latin typeface="Book Antiqua" panose="02040602050305030304" pitchFamily="18" charset="0"/>
              </a:rPr>
              <a:t>B</a:t>
            </a:r>
            <a:r>
              <a:rPr lang="it-IT" altLang="it-IT" smtClean="0">
                <a:solidFill>
                  <a:srgbClr val="969696"/>
                </a:solidFill>
                <a:effectLst>
                  <a:outerShdw blurRad="38100" dist="38100" dir="2700000" algn="tl">
                    <a:srgbClr val="000000"/>
                  </a:outerShdw>
                </a:effectLst>
                <a:latin typeface="Book Antiqua" panose="02040602050305030304" pitchFamily="18" charset="0"/>
              </a:rPr>
              <a:t>(</a:t>
            </a:r>
            <a:r>
              <a:rPr lang="it-IT" altLang="it-IT" sz="1400" smtClean="0">
                <a:solidFill>
                  <a:srgbClr val="969696"/>
                </a:solidFill>
                <a:effectLst>
                  <a:outerShdw blurRad="38100" dist="38100" dir="2700000" algn="tl">
                    <a:srgbClr val="000000"/>
                  </a:outerShdw>
                </a:effectLst>
                <a:latin typeface="Book Antiqua" panose="02040602050305030304" pitchFamily="18" charset="0"/>
              </a:rPr>
              <a:t> </a:t>
            </a:r>
            <a:r>
              <a:rPr lang="it-IT" altLang="it-IT" i="1" smtClean="0">
                <a:solidFill>
                  <a:srgbClr val="969696"/>
                </a:solidFill>
                <a:effectLst>
                  <a:outerShdw blurRad="38100" dist="38100" dir="2700000" algn="tl">
                    <a:srgbClr val="000000"/>
                  </a:outerShdw>
                </a:effectLst>
                <a:latin typeface="Book Antiqua" panose="02040602050305030304" pitchFamily="18" charset="0"/>
              </a:rPr>
              <a:t>x</a:t>
            </a:r>
            <a:r>
              <a:rPr lang="it-IT" altLang="it-IT" smtClean="0">
                <a:solidFill>
                  <a:srgbClr val="969696"/>
                </a:solidFill>
                <a:effectLst>
                  <a:outerShdw blurRad="38100" dist="38100" dir="2700000" algn="tl">
                    <a:srgbClr val="000000"/>
                  </a:outerShdw>
                </a:effectLst>
                <a:latin typeface="Book Antiqua" panose="02040602050305030304" pitchFamily="18" charset="0"/>
                <a:sym typeface="Symbol" panose="05050102010706020507" pitchFamily="18" charset="2"/>
              </a:rPr>
              <a:t></a:t>
            </a:r>
            <a:r>
              <a:rPr lang="it-IT" altLang="it-IT" i="1" smtClean="0">
                <a:solidFill>
                  <a:srgbClr val="969696"/>
                </a:solidFill>
                <a:effectLst>
                  <a:outerShdw blurRad="38100" dist="38100" dir="2700000" algn="tl">
                    <a:srgbClr val="000000"/>
                  </a:outerShdw>
                </a:effectLst>
                <a:latin typeface="Book Antiqua" panose="02040602050305030304" pitchFamily="18" charset="0"/>
              </a:rPr>
              <a:t>y</a:t>
            </a:r>
            <a:r>
              <a:rPr lang="it-IT" altLang="it-IT" sz="1400" i="1" smtClean="0">
                <a:solidFill>
                  <a:srgbClr val="969696"/>
                </a:solidFill>
                <a:effectLst>
                  <a:outerShdw blurRad="38100" dist="38100" dir="2700000" algn="tl">
                    <a:srgbClr val="000000"/>
                  </a:outerShdw>
                </a:effectLst>
                <a:latin typeface="Book Antiqua" panose="02040602050305030304" pitchFamily="18" charset="0"/>
              </a:rPr>
              <a:t> </a:t>
            </a:r>
            <a:r>
              <a:rPr lang="it-IT" altLang="it-IT" smtClean="0">
                <a:solidFill>
                  <a:srgbClr val="969696"/>
                </a:solidFill>
                <a:effectLst>
                  <a:outerShdw blurRad="38100" dist="38100" dir="2700000" algn="tl">
                    <a:srgbClr val="000000"/>
                  </a:outerShdw>
                </a:effectLst>
                <a:latin typeface="Book Antiqua" panose="02040602050305030304" pitchFamily="18" charset="0"/>
              </a:rPr>
              <a:t>) = log</a:t>
            </a:r>
            <a:r>
              <a:rPr lang="it-IT" altLang="it-IT" baseline="-25000" smtClean="0">
                <a:solidFill>
                  <a:srgbClr val="969696"/>
                </a:solidFill>
                <a:effectLst>
                  <a:outerShdw blurRad="38100" dist="38100" dir="2700000" algn="tl">
                    <a:srgbClr val="000000"/>
                  </a:outerShdw>
                </a:effectLst>
                <a:latin typeface="Book Antiqua" panose="02040602050305030304" pitchFamily="18" charset="0"/>
              </a:rPr>
              <a:t>B</a:t>
            </a:r>
            <a:r>
              <a:rPr lang="it-IT" altLang="it-IT" smtClean="0">
                <a:solidFill>
                  <a:srgbClr val="969696"/>
                </a:solidFill>
                <a:effectLst>
                  <a:outerShdw blurRad="38100" dist="38100" dir="2700000" algn="tl">
                    <a:srgbClr val="000000"/>
                  </a:outerShdw>
                </a:effectLst>
                <a:latin typeface="Book Antiqua" panose="02040602050305030304" pitchFamily="18" charset="0"/>
              </a:rPr>
              <a:t>(</a:t>
            </a:r>
            <a:r>
              <a:rPr lang="it-IT" altLang="it-IT" sz="1600" smtClean="0">
                <a:solidFill>
                  <a:srgbClr val="969696"/>
                </a:solidFill>
                <a:effectLst>
                  <a:outerShdw blurRad="38100" dist="38100" dir="2700000" algn="tl">
                    <a:srgbClr val="000000"/>
                  </a:outerShdw>
                </a:effectLst>
                <a:latin typeface="Book Antiqua" panose="02040602050305030304" pitchFamily="18" charset="0"/>
              </a:rPr>
              <a:t> </a:t>
            </a:r>
            <a:r>
              <a:rPr lang="it-IT" altLang="it-IT" i="1" smtClean="0">
                <a:solidFill>
                  <a:srgbClr val="969696"/>
                </a:solidFill>
                <a:effectLst>
                  <a:outerShdw blurRad="38100" dist="38100" dir="2700000" algn="tl">
                    <a:srgbClr val="000000"/>
                  </a:outerShdw>
                </a:effectLst>
                <a:latin typeface="Book Antiqua" panose="02040602050305030304" pitchFamily="18" charset="0"/>
              </a:rPr>
              <a:t>B</a:t>
            </a:r>
            <a:r>
              <a:rPr lang="it-IT" altLang="it-IT" i="1" baseline="30000" smtClean="0">
                <a:solidFill>
                  <a:srgbClr val="969696"/>
                </a:solidFill>
                <a:effectLst>
                  <a:outerShdw blurRad="38100" dist="38100" dir="2700000" algn="tl">
                    <a:srgbClr val="000000"/>
                  </a:outerShdw>
                </a:effectLst>
                <a:latin typeface="Book Antiqua" panose="02040602050305030304" pitchFamily="18" charset="0"/>
              </a:rPr>
              <a:t>X</a:t>
            </a:r>
            <a:r>
              <a:rPr lang="it-IT" altLang="it-IT" smtClean="0">
                <a:solidFill>
                  <a:srgbClr val="969696"/>
                </a:solidFill>
                <a:effectLst>
                  <a:outerShdw blurRad="38100" dist="38100" dir="2700000" algn="tl">
                    <a:srgbClr val="000000"/>
                  </a:outerShdw>
                </a:effectLst>
                <a:latin typeface="Book Antiqua" panose="02040602050305030304" pitchFamily="18" charset="0"/>
                <a:sym typeface="Symbol" panose="05050102010706020507" pitchFamily="18" charset="2"/>
              </a:rPr>
              <a:t></a:t>
            </a:r>
            <a:r>
              <a:rPr lang="it-IT" altLang="it-IT" i="1" smtClean="0">
                <a:solidFill>
                  <a:srgbClr val="969696"/>
                </a:solidFill>
                <a:effectLst>
                  <a:outerShdw blurRad="38100" dist="38100" dir="2700000" algn="tl">
                    <a:srgbClr val="000000"/>
                  </a:outerShdw>
                </a:effectLst>
                <a:latin typeface="Book Antiqua" panose="02040602050305030304" pitchFamily="18" charset="0"/>
              </a:rPr>
              <a:t>B</a:t>
            </a:r>
            <a:r>
              <a:rPr lang="it-IT" altLang="it-IT" i="1" baseline="30000" smtClean="0">
                <a:solidFill>
                  <a:srgbClr val="969696"/>
                </a:solidFill>
                <a:effectLst>
                  <a:outerShdw blurRad="38100" dist="38100" dir="2700000" algn="tl">
                    <a:srgbClr val="000000"/>
                  </a:outerShdw>
                </a:effectLst>
                <a:latin typeface="Book Antiqua" panose="02040602050305030304" pitchFamily="18" charset="0"/>
              </a:rPr>
              <a:t>Y </a:t>
            </a:r>
            <a:r>
              <a:rPr lang="it-IT" altLang="it-IT" smtClean="0">
                <a:solidFill>
                  <a:srgbClr val="969696"/>
                </a:solidFill>
                <a:effectLst>
                  <a:outerShdw blurRad="38100" dist="38100" dir="2700000" algn="tl">
                    <a:srgbClr val="000000"/>
                  </a:outerShdw>
                </a:effectLst>
                <a:latin typeface="Book Antiqua" panose="02040602050305030304" pitchFamily="18" charset="0"/>
              </a:rPr>
              <a:t>)</a:t>
            </a:r>
            <a:r>
              <a:rPr lang="it-IT" altLang="it-IT" sz="2400" smtClean="0">
                <a:solidFill>
                  <a:srgbClr val="969696"/>
                </a:solidFill>
                <a:effectLst>
                  <a:outerShdw blurRad="38100" dist="38100" dir="2700000" algn="tl">
                    <a:srgbClr val="000000"/>
                  </a:outerShdw>
                </a:effectLst>
                <a:latin typeface="Book Antiqua" panose="02040602050305030304" pitchFamily="18" charset="0"/>
              </a:rPr>
              <a:t> </a:t>
            </a:r>
            <a:r>
              <a:rPr lang="it-IT" altLang="it-IT" smtClean="0">
                <a:solidFill>
                  <a:srgbClr val="969696"/>
                </a:solidFill>
                <a:effectLst>
                  <a:outerShdw blurRad="38100" dist="38100" dir="2700000" algn="tl">
                    <a:srgbClr val="000000"/>
                  </a:outerShdw>
                </a:effectLst>
                <a:latin typeface="Book Antiqua" panose="02040602050305030304" pitchFamily="18" charset="0"/>
              </a:rPr>
              <a:t>=</a:t>
            </a:r>
            <a:r>
              <a:rPr lang="it-IT" altLang="it-IT" sz="2400" smtClean="0">
                <a:solidFill>
                  <a:srgbClr val="969696"/>
                </a:solidFill>
                <a:effectLst>
                  <a:outerShdw blurRad="38100" dist="38100" dir="2700000" algn="tl">
                    <a:srgbClr val="000000"/>
                  </a:outerShdw>
                </a:effectLst>
                <a:latin typeface="Book Antiqua" panose="02040602050305030304" pitchFamily="18" charset="0"/>
              </a:rPr>
              <a:t> </a:t>
            </a:r>
            <a:r>
              <a:rPr lang="it-IT" altLang="it-IT" smtClean="0">
                <a:solidFill>
                  <a:srgbClr val="969696"/>
                </a:solidFill>
                <a:effectLst>
                  <a:outerShdw blurRad="38100" dist="38100" dir="2700000" algn="tl">
                    <a:srgbClr val="000000"/>
                  </a:outerShdw>
                </a:effectLst>
                <a:latin typeface="Book Antiqua" panose="02040602050305030304" pitchFamily="18" charset="0"/>
              </a:rPr>
              <a:t>log</a:t>
            </a:r>
            <a:r>
              <a:rPr lang="it-IT" altLang="it-IT" baseline="-25000" smtClean="0">
                <a:solidFill>
                  <a:srgbClr val="969696"/>
                </a:solidFill>
                <a:effectLst>
                  <a:outerShdw blurRad="38100" dist="38100" dir="2700000" algn="tl">
                    <a:srgbClr val="000000"/>
                  </a:outerShdw>
                </a:effectLst>
                <a:latin typeface="Book Antiqua" panose="02040602050305030304" pitchFamily="18" charset="0"/>
              </a:rPr>
              <a:t>B</a:t>
            </a:r>
            <a:r>
              <a:rPr lang="it-IT" altLang="it-IT" smtClean="0">
                <a:solidFill>
                  <a:srgbClr val="969696"/>
                </a:solidFill>
                <a:effectLst>
                  <a:outerShdw blurRad="38100" dist="38100" dir="2700000" algn="tl">
                    <a:srgbClr val="000000"/>
                  </a:outerShdw>
                </a:effectLst>
                <a:latin typeface="Book Antiqua" panose="02040602050305030304" pitchFamily="18" charset="0"/>
              </a:rPr>
              <a:t>(</a:t>
            </a:r>
            <a:r>
              <a:rPr lang="it-IT" altLang="it-IT" sz="1600" smtClean="0">
                <a:solidFill>
                  <a:srgbClr val="969696"/>
                </a:solidFill>
                <a:effectLst>
                  <a:outerShdw blurRad="38100" dist="38100" dir="2700000" algn="tl">
                    <a:srgbClr val="000000"/>
                  </a:outerShdw>
                </a:effectLst>
                <a:latin typeface="Book Antiqua" panose="02040602050305030304" pitchFamily="18" charset="0"/>
              </a:rPr>
              <a:t> </a:t>
            </a:r>
            <a:r>
              <a:rPr lang="it-IT" altLang="it-IT" i="1" smtClean="0">
                <a:solidFill>
                  <a:srgbClr val="969696"/>
                </a:solidFill>
                <a:effectLst>
                  <a:outerShdw blurRad="38100" dist="38100" dir="2700000" algn="tl">
                    <a:srgbClr val="000000"/>
                  </a:outerShdw>
                </a:effectLst>
                <a:latin typeface="Book Antiqua" panose="02040602050305030304" pitchFamily="18" charset="0"/>
              </a:rPr>
              <a:t>B</a:t>
            </a:r>
            <a:r>
              <a:rPr lang="it-IT" altLang="it-IT" i="1" baseline="30000" smtClean="0">
                <a:solidFill>
                  <a:srgbClr val="969696"/>
                </a:solidFill>
                <a:effectLst>
                  <a:outerShdw blurRad="38100" dist="38100" dir="2700000" algn="tl">
                    <a:srgbClr val="000000"/>
                  </a:outerShdw>
                </a:effectLst>
                <a:latin typeface="Book Antiqua" panose="02040602050305030304" pitchFamily="18" charset="0"/>
              </a:rPr>
              <a:t>X+Y </a:t>
            </a:r>
            <a:r>
              <a:rPr lang="it-IT" altLang="it-IT" smtClean="0">
                <a:solidFill>
                  <a:srgbClr val="969696"/>
                </a:solidFill>
                <a:effectLst>
                  <a:outerShdw blurRad="38100" dist="38100" dir="2700000" algn="tl">
                    <a:srgbClr val="000000"/>
                  </a:outerShdw>
                </a:effectLst>
                <a:latin typeface="Book Antiqua" panose="02040602050305030304" pitchFamily="18" charset="0"/>
              </a:rPr>
              <a:t>) =</a:t>
            </a:r>
            <a:br>
              <a:rPr lang="it-IT" altLang="it-IT" smtClean="0">
                <a:solidFill>
                  <a:srgbClr val="969696"/>
                </a:solidFill>
                <a:effectLst>
                  <a:outerShdw blurRad="38100" dist="38100" dir="2700000" algn="tl">
                    <a:srgbClr val="000000"/>
                  </a:outerShdw>
                </a:effectLst>
                <a:latin typeface="Book Antiqua" panose="02040602050305030304" pitchFamily="18" charset="0"/>
              </a:rPr>
            </a:br>
            <a:endParaRPr lang="it-IT" altLang="it-IT" sz="1800" smtClean="0">
              <a:solidFill>
                <a:srgbClr val="969696"/>
              </a:solidFill>
              <a:effectLst>
                <a:outerShdw blurRad="38100" dist="38100" dir="2700000" algn="tl">
                  <a:srgbClr val="000000"/>
                </a:outerShdw>
              </a:effectLst>
              <a:latin typeface="Book Antiqua" panose="02040602050305030304" pitchFamily="18" charset="0"/>
            </a:endParaRPr>
          </a:p>
          <a:p>
            <a:pPr eaLnBrk="1" hangingPunct="1">
              <a:lnSpc>
                <a:spcPct val="90000"/>
              </a:lnSpc>
              <a:buClr>
                <a:schemeClr val="tx1"/>
              </a:buClr>
              <a:buFontTx/>
              <a:buNone/>
              <a:defRPr/>
            </a:pPr>
            <a:r>
              <a:rPr lang="it-IT" altLang="it-IT" smtClean="0">
                <a:solidFill>
                  <a:srgbClr val="969696"/>
                </a:solidFill>
                <a:effectLst>
                  <a:outerShdw blurRad="38100" dist="38100" dir="2700000" algn="tl">
                    <a:srgbClr val="000000"/>
                  </a:outerShdw>
                </a:effectLst>
                <a:latin typeface="Book Antiqua" panose="02040602050305030304" pitchFamily="18" charset="0"/>
              </a:rPr>
              <a:t>                          = </a:t>
            </a:r>
            <a:r>
              <a:rPr lang="it-IT" altLang="it-IT" i="1" smtClean="0">
                <a:solidFill>
                  <a:srgbClr val="969696"/>
                </a:solidFill>
                <a:effectLst>
                  <a:outerShdw blurRad="38100" dist="38100" dir="2700000" algn="tl">
                    <a:srgbClr val="000000"/>
                  </a:outerShdw>
                </a:effectLst>
                <a:latin typeface="Book Antiqua" panose="02040602050305030304" pitchFamily="18" charset="0"/>
              </a:rPr>
              <a:t>X</a:t>
            </a:r>
            <a:r>
              <a:rPr lang="it-IT" altLang="it-IT" smtClean="0">
                <a:solidFill>
                  <a:srgbClr val="969696"/>
                </a:solidFill>
                <a:effectLst>
                  <a:outerShdw blurRad="38100" dist="38100" dir="2700000" algn="tl">
                    <a:srgbClr val="000000"/>
                  </a:outerShdw>
                </a:effectLst>
                <a:latin typeface="Book Antiqua" panose="02040602050305030304" pitchFamily="18" charset="0"/>
              </a:rPr>
              <a:t>+</a:t>
            </a:r>
            <a:r>
              <a:rPr lang="it-IT" altLang="it-IT" i="1" smtClean="0">
                <a:solidFill>
                  <a:srgbClr val="969696"/>
                </a:solidFill>
                <a:effectLst>
                  <a:outerShdw blurRad="38100" dist="38100" dir="2700000" algn="tl">
                    <a:srgbClr val="000000"/>
                  </a:outerShdw>
                </a:effectLst>
                <a:latin typeface="Book Antiqua" panose="02040602050305030304" pitchFamily="18" charset="0"/>
              </a:rPr>
              <a:t>Y</a:t>
            </a:r>
            <a:r>
              <a:rPr lang="it-IT" altLang="it-IT" smtClean="0">
                <a:solidFill>
                  <a:srgbClr val="969696"/>
                </a:solidFill>
                <a:effectLst>
                  <a:outerShdw blurRad="38100" dist="38100" dir="2700000" algn="tl">
                    <a:srgbClr val="000000"/>
                  </a:outerShdw>
                </a:effectLst>
                <a:latin typeface="Book Antiqua" panose="02040602050305030304" pitchFamily="18" charset="0"/>
              </a:rPr>
              <a:t> = log</a:t>
            </a:r>
            <a:r>
              <a:rPr lang="it-IT" altLang="it-IT" baseline="-25000" smtClean="0">
                <a:solidFill>
                  <a:srgbClr val="969696"/>
                </a:solidFill>
                <a:effectLst>
                  <a:outerShdw blurRad="38100" dist="38100" dir="2700000" algn="tl">
                    <a:srgbClr val="000000"/>
                  </a:outerShdw>
                </a:effectLst>
                <a:latin typeface="Book Antiqua" panose="02040602050305030304" pitchFamily="18" charset="0"/>
              </a:rPr>
              <a:t>B</a:t>
            </a:r>
            <a:r>
              <a:rPr lang="it-IT" altLang="it-IT" smtClean="0">
                <a:solidFill>
                  <a:srgbClr val="969696"/>
                </a:solidFill>
                <a:effectLst>
                  <a:outerShdw blurRad="38100" dist="38100" dir="2700000" algn="tl">
                    <a:srgbClr val="000000"/>
                  </a:outerShdw>
                </a:effectLst>
                <a:latin typeface="Book Antiqua" panose="02040602050305030304" pitchFamily="18" charset="0"/>
              </a:rPr>
              <a:t>(</a:t>
            </a:r>
            <a:r>
              <a:rPr lang="it-IT" altLang="it-IT" sz="1400" smtClean="0">
                <a:solidFill>
                  <a:srgbClr val="969696"/>
                </a:solidFill>
                <a:effectLst>
                  <a:outerShdw blurRad="38100" dist="38100" dir="2700000" algn="tl">
                    <a:srgbClr val="000000"/>
                  </a:outerShdw>
                </a:effectLst>
                <a:latin typeface="Book Antiqua" panose="02040602050305030304" pitchFamily="18" charset="0"/>
              </a:rPr>
              <a:t> </a:t>
            </a:r>
            <a:r>
              <a:rPr lang="it-IT" altLang="it-IT" i="1" smtClean="0">
                <a:solidFill>
                  <a:srgbClr val="969696"/>
                </a:solidFill>
                <a:effectLst>
                  <a:outerShdw blurRad="38100" dist="38100" dir="2700000" algn="tl">
                    <a:srgbClr val="000000"/>
                  </a:outerShdw>
                </a:effectLst>
                <a:latin typeface="Book Antiqua" panose="02040602050305030304" pitchFamily="18" charset="0"/>
              </a:rPr>
              <a:t>x</a:t>
            </a:r>
            <a:r>
              <a:rPr lang="it-IT" altLang="it-IT" sz="1400" smtClean="0">
                <a:solidFill>
                  <a:srgbClr val="969696"/>
                </a:solidFill>
                <a:effectLst>
                  <a:outerShdw blurRad="38100" dist="38100" dir="2700000" algn="tl">
                    <a:srgbClr val="000000"/>
                  </a:outerShdw>
                </a:effectLst>
                <a:latin typeface="Book Antiqua" panose="02040602050305030304" pitchFamily="18" charset="0"/>
                <a:sym typeface="Symbol" panose="05050102010706020507" pitchFamily="18" charset="2"/>
              </a:rPr>
              <a:t> </a:t>
            </a:r>
            <a:r>
              <a:rPr lang="it-IT" altLang="it-IT" smtClean="0">
                <a:solidFill>
                  <a:srgbClr val="969696"/>
                </a:solidFill>
                <a:effectLst>
                  <a:outerShdw blurRad="38100" dist="38100" dir="2700000" algn="tl">
                    <a:srgbClr val="000000"/>
                  </a:outerShdw>
                </a:effectLst>
                <a:latin typeface="Book Antiqua" panose="02040602050305030304" pitchFamily="18" charset="0"/>
              </a:rPr>
              <a:t>) + log</a:t>
            </a:r>
            <a:r>
              <a:rPr lang="it-IT" altLang="it-IT" baseline="-25000" smtClean="0">
                <a:solidFill>
                  <a:srgbClr val="969696"/>
                </a:solidFill>
                <a:effectLst>
                  <a:outerShdw blurRad="38100" dist="38100" dir="2700000" algn="tl">
                    <a:srgbClr val="000000"/>
                  </a:outerShdw>
                </a:effectLst>
                <a:latin typeface="Book Antiqua" panose="02040602050305030304" pitchFamily="18" charset="0"/>
              </a:rPr>
              <a:t>B</a:t>
            </a:r>
            <a:r>
              <a:rPr lang="it-IT" altLang="it-IT" smtClean="0">
                <a:solidFill>
                  <a:srgbClr val="969696"/>
                </a:solidFill>
                <a:effectLst>
                  <a:outerShdw blurRad="38100" dist="38100" dir="2700000" algn="tl">
                    <a:srgbClr val="000000"/>
                  </a:outerShdw>
                </a:effectLst>
                <a:latin typeface="Book Antiqua" panose="02040602050305030304" pitchFamily="18" charset="0"/>
              </a:rPr>
              <a:t>(</a:t>
            </a:r>
            <a:r>
              <a:rPr lang="it-IT" altLang="it-IT" sz="1400" smtClean="0">
                <a:solidFill>
                  <a:srgbClr val="969696"/>
                </a:solidFill>
                <a:effectLst>
                  <a:outerShdw blurRad="38100" dist="38100" dir="2700000" algn="tl">
                    <a:srgbClr val="000000"/>
                  </a:outerShdw>
                </a:effectLst>
                <a:latin typeface="Book Antiqua" panose="02040602050305030304" pitchFamily="18" charset="0"/>
              </a:rPr>
              <a:t> </a:t>
            </a:r>
            <a:r>
              <a:rPr lang="it-IT" altLang="it-IT" i="1" smtClean="0">
                <a:solidFill>
                  <a:srgbClr val="969696"/>
                </a:solidFill>
                <a:effectLst>
                  <a:outerShdw blurRad="38100" dist="38100" dir="2700000" algn="tl">
                    <a:srgbClr val="000000"/>
                  </a:outerShdw>
                </a:effectLst>
                <a:latin typeface="Book Antiqua" panose="02040602050305030304" pitchFamily="18" charset="0"/>
              </a:rPr>
              <a:t>y</a:t>
            </a:r>
            <a:r>
              <a:rPr lang="it-IT" altLang="it-IT" sz="1400" i="1" smtClean="0">
                <a:solidFill>
                  <a:srgbClr val="969696"/>
                </a:solidFill>
                <a:effectLst>
                  <a:outerShdw blurRad="38100" dist="38100" dir="2700000" algn="tl">
                    <a:srgbClr val="000000"/>
                  </a:outerShdw>
                </a:effectLst>
                <a:latin typeface="Book Antiqua" panose="02040602050305030304" pitchFamily="18" charset="0"/>
              </a:rPr>
              <a:t> </a:t>
            </a:r>
            <a:r>
              <a:rPr lang="it-IT" altLang="it-IT" smtClean="0">
                <a:solidFill>
                  <a:srgbClr val="969696"/>
                </a:solidFill>
                <a:effectLst>
                  <a:outerShdw blurRad="38100" dist="38100" dir="2700000" algn="tl">
                    <a:srgbClr val="000000"/>
                  </a:outerShdw>
                </a:effectLst>
                <a:latin typeface="Book Antiqua" panose="02040602050305030304" pitchFamily="18" charset="0"/>
              </a:rPr>
              <a:t>) </a:t>
            </a:r>
          </a:p>
        </p:txBody>
      </p:sp>
      <p:sp>
        <p:nvSpPr>
          <p:cNvPr id="12" name="Rectangle 3"/>
          <p:cNvSpPr>
            <a:spLocks noChangeArrowheads="1"/>
          </p:cNvSpPr>
          <p:nvPr/>
        </p:nvSpPr>
        <p:spPr bwMode="auto">
          <a:xfrm>
            <a:off x="3651250" y="3948113"/>
            <a:ext cx="1539875" cy="525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20000"/>
              <a:buChar char="•"/>
              <a:tabLst>
                <a:tab pos="5197475" algn="l"/>
              </a:tabLst>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tabLst>
                <a:tab pos="5197475" algn="l"/>
              </a:tabLst>
              <a:defRPr sz="2800">
                <a:solidFill>
                  <a:schemeClr val="tx1"/>
                </a:solidFill>
                <a:latin typeface="Tahoma" panose="020B0604030504040204" pitchFamily="34" charset="0"/>
              </a:defRPr>
            </a:lvl2pPr>
            <a:lvl3pPr marL="1143000" indent="-228600">
              <a:spcBef>
                <a:spcPct val="20000"/>
              </a:spcBef>
              <a:buClr>
                <a:schemeClr val="hlink"/>
              </a:buClr>
              <a:buSzPct val="120000"/>
              <a:buChar char="•"/>
              <a:tabLst>
                <a:tab pos="5197475" algn="l"/>
              </a:tabLst>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tabLst>
                <a:tab pos="5197475" algn="l"/>
              </a:tabLst>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9pPr>
          </a:lstStyle>
          <a:p>
            <a:pPr eaLnBrk="1" hangingPunct="1">
              <a:lnSpc>
                <a:spcPct val="90000"/>
              </a:lnSpc>
              <a:buClr>
                <a:schemeClr val="tx1"/>
              </a:buClr>
              <a:buFontTx/>
              <a:buNone/>
              <a:defRPr/>
            </a:pPr>
            <a:r>
              <a:rPr lang="it-IT" altLang="it-IT" smtClean="0">
                <a:solidFill>
                  <a:srgbClr val="969696"/>
                </a:solidFill>
                <a:effectLst>
                  <a:outerShdw blurRad="38100" dist="38100" dir="2700000" algn="tl">
                    <a:srgbClr val="000000"/>
                  </a:outerShdw>
                </a:effectLst>
                <a:latin typeface="Book Antiqua" panose="02040602050305030304" pitchFamily="18" charset="0"/>
              </a:rPr>
              <a:t>allora</a:t>
            </a:r>
          </a:p>
        </p:txBody>
      </p:sp>
      <p:sp>
        <p:nvSpPr>
          <p:cNvPr id="2" name="Rettangolo 1"/>
          <p:cNvSpPr/>
          <p:nvPr/>
        </p:nvSpPr>
        <p:spPr bwMode="auto">
          <a:xfrm>
            <a:off x="939294" y="1393826"/>
            <a:ext cx="7149881" cy="873124"/>
          </a:xfrm>
          <a:prstGeom prst="rect">
            <a:avLst/>
          </a:prstGeom>
          <a:noFill/>
          <a:ln w="22225" cap="flat" cmpd="sng" algn="ctr">
            <a:solidFill>
              <a:srgbClr val="FFFF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800" b="0" i="0" u="sng" strike="noStrike" cap="none" normalizeH="0" baseline="0" smtClean="0">
              <a:ln>
                <a:noFill/>
              </a:ln>
              <a:solidFill>
                <a:schemeClr val="tx1"/>
              </a:solidFill>
              <a:effectLst/>
              <a:latin typeface="Tahoma" panose="020B0604030504040204" pitchFamily="34" charset="0"/>
            </a:endParaRPr>
          </a:p>
        </p:txBody>
      </p:sp>
    </p:spTree>
    <p:extLst>
      <p:ext uri="{BB962C8B-B14F-4D97-AF65-F5344CB8AC3E}">
        <p14:creationId xmlns:p14="http://schemas.microsoft.com/office/powerpoint/2010/main" val="204876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20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P spid="12" grpId="0"/>
      <p:bldP spid="2"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3"/>
          <p:cNvSpPr>
            <a:spLocks noGrp="1"/>
          </p:cNvSpPr>
          <p:nvPr>
            <p:ph type="ftr" sz="quarter" idx="10"/>
          </p:nvPr>
        </p:nvSpPr>
        <p:spPr/>
        <p:txBody>
          <a:bodyPr/>
          <a:lstStyle/>
          <a:p>
            <a:pPr>
              <a:defRPr/>
            </a:pPr>
            <a:r>
              <a:rPr lang="it-IT" altLang="it-IT"/>
              <a:t>Metrologia e Sistema Internazionale</a:t>
            </a:r>
          </a:p>
        </p:txBody>
      </p:sp>
      <p:sp>
        <p:nvSpPr>
          <p:cNvPr id="271362" name="Rectangle 2"/>
          <p:cNvSpPr>
            <a:spLocks noGrp="1" noChangeArrowheads="1"/>
          </p:cNvSpPr>
          <p:nvPr>
            <p:ph type="title"/>
          </p:nvPr>
        </p:nvSpPr>
        <p:spPr>
          <a:xfrm>
            <a:off x="0" y="306388"/>
            <a:ext cx="9144000" cy="650875"/>
          </a:xfrm>
        </p:spPr>
        <p:txBody>
          <a:bodyPr/>
          <a:lstStyle/>
          <a:p>
            <a:pPr algn="ctr" eaLnBrk="1" hangingPunct="1">
              <a:defRPr/>
            </a:pPr>
            <a:r>
              <a:rPr lang="it-IT" altLang="it-IT" baseline="30000" dirty="0" smtClean="0">
                <a:solidFill>
                  <a:srgbClr val="969696"/>
                </a:solidFill>
                <a:latin typeface="Book Antiqua" panose="02040602050305030304" pitchFamily="18" charset="0"/>
              </a:rPr>
              <a:t>*</a:t>
            </a:r>
            <a:r>
              <a:rPr lang="it-IT" altLang="it-IT" dirty="0" smtClean="0">
                <a:solidFill>
                  <a:srgbClr val="969696"/>
                </a:solidFill>
                <a:latin typeface="Book Antiqua" panose="02040602050305030304" pitchFamily="18" charset="0"/>
              </a:rPr>
              <a:t>DIM. REGOLA CAMBIO DI BASE </a:t>
            </a:r>
          </a:p>
        </p:txBody>
      </p:sp>
      <p:graphicFrame>
        <p:nvGraphicFramePr>
          <p:cNvPr id="271363" name="Object 3"/>
          <p:cNvGraphicFramePr>
            <a:graphicFrameLocks noChangeAspect="1"/>
          </p:cNvGraphicFramePr>
          <p:nvPr/>
        </p:nvGraphicFramePr>
        <p:xfrm>
          <a:off x="1071563" y="1390650"/>
          <a:ext cx="6877050" cy="692150"/>
        </p:xfrm>
        <a:graphic>
          <a:graphicData uri="http://schemas.openxmlformats.org/presentationml/2006/ole">
            <mc:AlternateContent xmlns:mc="http://schemas.openxmlformats.org/markup-compatibility/2006">
              <mc:Choice xmlns:v="urn:schemas-microsoft-com:vml" Requires="v">
                <p:oleObj spid="_x0000_s119996" name="Equation" r:id="rId4" imgW="2305150" imgH="143061" progId="Equation.3">
                  <p:embed/>
                </p:oleObj>
              </mc:Choice>
              <mc:Fallback>
                <p:oleObj name="Equation" r:id="rId4" imgW="2305150" imgH="143061"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1563" y="1390650"/>
                        <a:ext cx="6877050" cy="692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1367" name="Object 7"/>
          <p:cNvGraphicFramePr>
            <a:graphicFrameLocks noChangeAspect="1"/>
          </p:cNvGraphicFramePr>
          <p:nvPr/>
        </p:nvGraphicFramePr>
        <p:xfrm>
          <a:off x="1149350" y="2963863"/>
          <a:ext cx="6410325" cy="639762"/>
        </p:xfrm>
        <a:graphic>
          <a:graphicData uri="http://schemas.openxmlformats.org/presentationml/2006/ole">
            <mc:AlternateContent xmlns:mc="http://schemas.openxmlformats.org/markup-compatibility/2006">
              <mc:Choice xmlns:v="urn:schemas-microsoft-com:vml" Requires="v">
                <p:oleObj spid="_x0000_s119997" name="Equation" r:id="rId6" imgW="5476825" imgH="485642" progId="Equation.3">
                  <p:embed/>
                </p:oleObj>
              </mc:Choice>
              <mc:Fallback>
                <p:oleObj name="Equation" r:id="rId6" imgW="5476825" imgH="485642"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9350" y="2963863"/>
                        <a:ext cx="6410325"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1372" name="Rectangle 12"/>
          <p:cNvSpPr>
            <a:spLocks noChangeArrowheads="1"/>
          </p:cNvSpPr>
          <p:nvPr/>
        </p:nvSpPr>
        <p:spPr bwMode="auto">
          <a:xfrm>
            <a:off x="2549525" y="5124450"/>
            <a:ext cx="3889375" cy="1371600"/>
          </a:xfrm>
          <a:prstGeom prst="rect">
            <a:avLst/>
          </a:prstGeom>
          <a:noFill/>
          <a:ln w="38100">
            <a:solidFill>
              <a:srgbClr val="FFFF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sp>
        <p:nvSpPr>
          <p:cNvPr id="277507" name="Rectangle 3"/>
          <p:cNvSpPr>
            <a:spLocks noChangeArrowheads="1"/>
          </p:cNvSpPr>
          <p:nvPr/>
        </p:nvSpPr>
        <p:spPr bwMode="auto">
          <a:xfrm>
            <a:off x="3625850" y="2324100"/>
            <a:ext cx="1539875" cy="525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20000"/>
              <a:buChar char="•"/>
              <a:tabLst>
                <a:tab pos="5197475" algn="l"/>
              </a:tabLst>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tabLst>
                <a:tab pos="5197475" algn="l"/>
              </a:tabLst>
              <a:defRPr sz="2800">
                <a:solidFill>
                  <a:schemeClr val="tx1"/>
                </a:solidFill>
                <a:latin typeface="Tahoma" panose="020B0604030504040204" pitchFamily="34" charset="0"/>
              </a:defRPr>
            </a:lvl2pPr>
            <a:lvl3pPr marL="1143000" indent="-228600">
              <a:spcBef>
                <a:spcPct val="20000"/>
              </a:spcBef>
              <a:buClr>
                <a:schemeClr val="hlink"/>
              </a:buClr>
              <a:buSzPct val="120000"/>
              <a:buChar char="•"/>
              <a:tabLst>
                <a:tab pos="5197475" algn="l"/>
              </a:tabLst>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tabLst>
                <a:tab pos="5197475" algn="l"/>
              </a:tabLst>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9pPr>
          </a:lstStyle>
          <a:p>
            <a:pPr eaLnBrk="1" hangingPunct="1">
              <a:lnSpc>
                <a:spcPct val="90000"/>
              </a:lnSpc>
              <a:buClr>
                <a:schemeClr val="tx1"/>
              </a:buClr>
              <a:buFontTx/>
              <a:buNone/>
              <a:defRPr/>
            </a:pPr>
            <a:r>
              <a:rPr lang="it-IT" altLang="it-IT" smtClean="0">
                <a:solidFill>
                  <a:srgbClr val="969696"/>
                </a:solidFill>
                <a:effectLst>
                  <a:outerShdw blurRad="38100" dist="38100" dir="2700000" algn="tl">
                    <a:srgbClr val="000000"/>
                  </a:outerShdw>
                </a:effectLst>
                <a:latin typeface="Book Antiqua" panose="02040602050305030304" pitchFamily="18" charset="0"/>
              </a:rPr>
              <a:t>allora</a:t>
            </a:r>
          </a:p>
        </p:txBody>
      </p:sp>
      <p:graphicFrame>
        <p:nvGraphicFramePr>
          <p:cNvPr id="2" name="Object 7"/>
          <p:cNvGraphicFramePr>
            <a:graphicFrameLocks noChangeAspect="1"/>
          </p:cNvGraphicFramePr>
          <p:nvPr/>
        </p:nvGraphicFramePr>
        <p:xfrm>
          <a:off x="4960938" y="3760788"/>
          <a:ext cx="3476625" cy="563562"/>
        </p:xfrm>
        <a:graphic>
          <a:graphicData uri="http://schemas.openxmlformats.org/presentationml/2006/ole">
            <mc:AlternateContent xmlns:mc="http://schemas.openxmlformats.org/markup-compatibility/2006">
              <mc:Choice xmlns:v="urn:schemas-microsoft-com:vml" Requires="v">
                <p:oleObj spid="_x0000_s119998" name="Equation" r:id="rId8" imgW="2952890" imgH="419135" progId="Equation.3">
                  <p:embed/>
                </p:oleObj>
              </mc:Choice>
              <mc:Fallback>
                <p:oleObj name="Equation" r:id="rId8" imgW="2952890" imgH="419135" progId="Equation.3">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60938" y="3760788"/>
                        <a:ext cx="3476625" cy="563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Rectangle 3"/>
          <p:cNvSpPr>
            <a:spLocks noChangeArrowheads="1"/>
          </p:cNvSpPr>
          <p:nvPr/>
        </p:nvSpPr>
        <p:spPr bwMode="auto">
          <a:xfrm>
            <a:off x="1050925" y="4438650"/>
            <a:ext cx="4927600" cy="525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20000"/>
              <a:buChar char="•"/>
              <a:tabLst>
                <a:tab pos="5197475" algn="l"/>
              </a:tabLst>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tabLst>
                <a:tab pos="5197475" algn="l"/>
              </a:tabLst>
              <a:defRPr sz="2800">
                <a:solidFill>
                  <a:schemeClr val="tx1"/>
                </a:solidFill>
                <a:latin typeface="Tahoma" panose="020B0604030504040204" pitchFamily="34" charset="0"/>
              </a:defRPr>
            </a:lvl2pPr>
            <a:lvl3pPr marL="1143000" indent="-228600">
              <a:spcBef>
                <a:spcPct val="20000"/>
              </a:spcBef>
              <a:buClr>
                <a:schemeClr val="hlink"/>
              </a:buClr>
              <a:buSzPct val="120000"/>
              <a:buChar char="•"/>
              <a:tabLst>
                <a:tab pos="5197475" algn="l"/>
              </a:tabLst>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tabLst>
                <a:tab pos="5197475" algn="l"/>
              </a:tabLst>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9pPr>
          </a:lstStyle>
          <a:p>
            <a:pPr eaLnBrk="1" hangingPunct="1">
              <a:lnSpc>
                <a:spcPct val="90000"/>
              </a:lnSpc>
              <a:buClr>
                <a:schemeClr val="tx1"/>
              </a:buClr>
              <a:buFontTx/>
              <a:buNone/>
              <a:defRPr/>
            </a:pPr>
            <a:r>
              <a:rPr lang="it-IT" altLang="it-IT" smtClean="0">
                <a:solidFill>
                  <a:srgbClr val="969696"/>
                </a:solidFill>
                <a:effectLst>
                  <a:outerShdw blurRad="38100" dist="38100" dir="2700000" algn="tl">
                    <a:srgbClr val="000000"/>
                  </a:outerShdw>
                </a:effectLst>
                <a:latin typeface="Book Antiqua" panose="02040602050305030304" pitchFamily="18" charset="0"/>
              </a:rPr>
              <a:t>e dividendo per log</a:t>
            </a:r>
            <a:r>
              <a:rPr lang="it-IT" altLang="it-IT" i="1" baseline="-25000" smtClean="0">
                <a:solidFill>
                  <a:srgbClr val="969696"/>
                </a:solidFill>
                <a:effectLst>
                  <a:outerShdw blurRad="38100" dist="38100" dir="2700000" algn="tl">
                    <a:srgbClr val="000000"/>
                  </a:outerShdw>
                </a:effectLst>
                <a:latin typeface="Book Antiqua" panose="02040602050305030304" pitchFamily="18" charset="0"/>
              </a:rPr>
              <a:t>C</a:t>
            </a:r>
            <a:r>
              <a:rPr lang="it-IT" altLang="it-IT" smtClean="0">
                <a:solidFill>
                  <a:srgbClr val="969696"/>
                </a:solidFill>
                <a:effectLst>
                  <a:outerShdw blurRad="38100" dist="38100" dir="2700000" algn="tl">
                    <a:srgbClr val="000000"/>
                  </a:outerShdw>
                </a:effectLst>
                <a:latin typeface="Book Antiqua" panose="02040602050305030304" pitchFamily="18" charset="0"/>
              </a:rPr>
              <a:t>(</a:t>
            </a:r>
            <a:r>
              <a:rPr lang="it-IT" altLang="it-IT" i="1" smtClean="0">
                <a:solidFill>
                  <a:srgbClr val="969696"/>
                </a:solidFill>
                <a:effectLst>
                  <a:outerShdw blurRad="38100" dist="38100" dir="2700000" algn="tl">
                    <a:srgbClr val="000000"/>
                  </a:outerShdw>
                </a:effectLst>
                <a:latin typeface="Book Antiqua" panose="02040602050305030304" pitchFamily="18" charset="0"/>
              </a:rPr>
              <a:t>B</a:t>
            </a:r>
            <a:r>
              <a:rPr lang="it-IT" altLang="it-IT" smtClean="0">
                <a:solidFill>
                  <a:srgbClr val="969696"/>
                </a:solidFill>
                <a:effectLst>
                  <a:outerShdw blurRad="38100" dist="38100" dir="2700000" algn="tl">
                    <a:srgbClr val="000000"/>
                  </a:outerShdw>
                </a:effectLst>
                <a:latin typeface="Book Antiqua" panose="02040602050305030304" pitchFamily="18" charset="0"/>
              </a:rPr>
              <a:t>):</a:t>
            </a:r>
          </a:p>
        </p:txBody>
      </p:sp>
      <p:graphicFrame>
        <p:nvGraphicFramePr>
          <p:cNvPr id="4" name="Object 7"/>
          <p:cNvGraphicFramePr>
            <a:graphicFrameLocks noChangeAspect="1"/>
          </p:cNvGraphicFramePr>
          <p:nvPr/>
        </p:nvGraphicFramePr>
        <p:xfrm>
          <a:off x="2725738" y="5208588"/>
          <a:ext cx="3551237" cy="1249362"/>
        </p:xfrm>
        <a:graphic>
          <a:graphicData uri="http://schemas.openxmlformats.org/presentationml/2006/ole">
            <mc:AlternateContent xmlns:mc="http://schemas.openxmlformats.org/markup-compatibility/2006">
              <mc:Choice xmlns:v="urn:schemas-microsoft-com:vml" Requires="v">
                <p:oleObj spid="_x0000_s119999" name="Equation" r:id="rId10" imgW="3009860" imgH="990423" progId="Equation.3">
                  <p:embed/>
                </p:oleObj>
              </mc:Choice>
              <mc:Fallback>
                <p:oleObj name="Equation" r:id="rId10" imgW="3009860" imgH="990423" progId="Equation.3">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25738" y="5208588"/>
                        <a:ext cx="3551237" cy="1249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136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750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7136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0" presetClass="entr" presetSubtype="0" fill="hold" grpId="0" nodeType="withEffect">
                                  <p:stCondLst>
                                    <p:cond delay="0"/>
                                  </p:stCondLst>
                                  <p:childTnLst>
                                    <p:set>
                                      <p:cBhvr>
                                        <p:cTn id="28" dur="1" fill="hold">
                                          <p:stCondLst>
                                            <p:cond delay="0"/>
                                          </p:stCondLst>
                                        </p:cTn>
                                        <p:tgtEl>
                                          <p:spTgt spid="271372"/>
                                        </p:tgtEl>
                                        <p:attrNameLst>
                                          <p:attrName>style.visibility</p:attrName>
                                        </p:attrNameLst>
                                      </p:cBhvr>
                                      <p:to>
                                        <p:strVal val="visible"/>
                                      </p:to>
                                    </p:set>
                                    <p:animEffect transition="in" filter="fade">
                                      <p:cBhvr>
                                        <p:cTn id="29" dur="2000"/>
                                        <p:tgtEl>
                                          <p:spTgt spid="2713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372" grpId="0" animBg="1"/>
      <p:bldP spid="277507" grpId="0"/>
      <p:bldP spid="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p:cNvSpPr>
            <a:spLocks noGrp="1"/>
          </p:cNvSpPr>
          <p:nvPr>
            <p:ph type="ftr" sz="quarter" idx="10"/>
          </p:nvPr>
        </p:nvSpPr>
        <p:spPr/>
        <p:txBody>
          <a:bodyPr/>
          <a:lstStyle/>
          <a:p>
            <a:pPr>
              <a:defRPr/>
            </a:pPr>
            <a:r>
              <a:rPr lang="it-IT" altLang="it-IT" smtClean="0"/>
              <a:t>Metrologia e Sistema Internazionale</a:t>
            </a:r>
            <a:endParaRPr lang="it-IT" altLang="it-IT"/>
          </a:p>
        </p:txBody>
      </p:sp>
      <p:sp>
        <p:nvSpPr>
          <p:cNvPr id="6" name="Rectangle 2"/>
          <p:cNvSpPr>
            <a:spLocks noGrp="1" noChangeArrowheads="1"/>
          </p:cNvSpPr>
          <p:nvPr>
            <p:ph type="title"/>
          </p:nvPr>
        </p:nvSpPr>
        <p:spPr>
          <a:xfrm>
            <a:off x="0" y="301625"/>
            <a:ext cx="9144000" cy="650875"/>
          </a:xfrm>
        </p:spPr>
        <p:txBody>
          <a:bodyPr/>
          <a:lstStyle/>
          <a:p>
            <a:pPr algn="ctr" eaLnBrk="1" hangingPunct="1">
              <a:defRPr/>
            </a:pPr>
            <a:r>
              <a:rPr lang="it-IT" altLang="it-IT" dirty="0" smtClean="0">
                <a:solidFill>
                  <a:schemeClr val="tx1"/>
                </a:solidFill>
                <a:latin typeface="Book Antiqua" panose="02040602050305030304" pitchFamily="18" charset="0"/>
              </a:rPr>
              <a:t>IL BEL</a:t>
            </a:r>
          </a:p>
        </p:txBody>
      </p:sp>
      <p:sp>
        <p:nvSpPr>
          <p:cNvPr id="7" name="Rectangle 3"/>
          <p:cNvSpPr>
            <a:spLocks noChangeArrowheads="1"/>
          </p:cNvSpPr>
          <p:nvPr/>
        </p:nvSpPr>
        <p:spPr bwMode="auto">
          <a:xfrm>
            <a:off x="269875" y="4132263"/>
            <a:ext cx="8891588" cy="239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dirty="0" smtClean="0">
                <a:latin typeface="Book Antiqua" panose="02040602050305030304" pitchFamily="18" charset="0"/>
              </a:rPr>
              <a:t>Un difetto del bel è che 1 bel rappresenta un rapporto di un </a:t>
            </a:r>
            <a:r>
              <a:rPr lang="it-IT" altLang="it-IT" dirty="0" smtClean="0">
                <a:solidFill>
                  <a:srgbClr val="FFFF00"/>
                </a:solidFill>
                <a:latin typeface="Book Antiqua" panose="02040602050305030304" pitchFamily="18" charset="0"/>
              </a:rPr>
              <a:t>fattore 10:1</a:t>
            </a:r>
            <a:r>
              <a:rPr lang="it-IT" altLang="it-IT" dirty="0" smtClean="0">
                <a:latin typeface="Book Antiqua" panose="02040602050305030304" pitchFamily="18" charset="0"/>
              </a:rPr>
              <a:t> e dunque in </a:t>
            </a:r>
            <a:r>
              <a:rPr lang="it-IT" altLang="it-IT" dirty="0">
                <a:latin typeface="Book Antiqua" panose="02040602050305030304" pitchFamily="18" charset="0"/>
              </a:rPr>
              <a:t>bel </a:t>
            </a:r>
            <a:r>
              <a:rPr lang="it-IT" altLang="it-IT" dirty="0" smtClean="0">
                <a:latin typeface="Book Antiqua" panose="02040602050305030304" pitchFamily="18" charset="0"/>
              </a:rPr>
              <a:t/>
            </a:r>
            <a:br>
              <a:rPr lang="it-IT" altLang="it-IT" dirty="0" smtClean="0">
                <a:latin typeface="Book Antiqua" panose="02040602050305030304" pitchFamily="18" charset="0"/>
              </a:rPr>
            </a:br>
            <a:r>
              <a:rPr lang="it-IT" altLang="it-IT" dirty="0" smtClean="0">
                <a:latin typeface="Book Antiqua" panose="02040602050305030304" pitchFamily="18" charset="0"/>
              </a:rPr>
              <a:t>si ha una </a:t>
            </a:r>
            <a:r>
              <a:rPr lang="it-IT" altLang="it-IT" dirty="0" smtClean="0">
                <a:solidFill>
                  <a:srgbClr val="FFFF00"/>
                </a:solidFill>
                <a:latin typeface="Book Antiqua" panose="02040602050305030304" pitchFamily="18" charset="0"/>
              </a:rPr>
              <a:t>scala</a:t>
            </a:r>
            <a:r>
              <a:rPr lang="it-IT" altLang="it-IT" dirty="0" smtClean="0">
                <a:latin typeface="Book Antiqua" panose="02040602050305030304" pitchFamily="18" charset="0"/>
              </a:rPr>
              <a:t> </a:t>
            </a:r>
            <a:r>
              <a:rPr lang="it-IT" altLang="it-IT" dirty="0" smtClean="0">
                <a:solidFill>
                  <a:srgbClr val="FFFF00"/>
                </a:solidFill>
                <a:latin typeface="Book Antiqua" panose="02040602050305030304" pitchFamily="18" charset="0"/>
              </a:rPr>
              <a:t>“grossolana”</a:t>
            </a:r>
            <a:r>
              <a:rPr lang="it-IT" altLang="it-IT" dirty="0" smtClean="0">
                <a:latin typeface="Book Antiqua" panose="02040602050305030304" pitchFamily="18" charset="0"/>
              </a:rPr>
              <a:t>.</a:t>
            </a:r>
            <a:br>
              <a:rPr lang="it-IT" altLang="it-IT" dirty="0" smtClean="0">
                <a:latin typeface="Book Antiqua" panose="02040602050305030304" pitchFamily="18" charset="0"/>
              </a:rPr>
            </a:br>
            <a:r>
              <a:rPr lang="it-IT" altLang="it-IT" dirty="0" smtClean="0">
                <a:latin typeface="Book Antiqua" panose="02040602050305030304" pitchFamily="18" charset="0"/>
              </a:rPr>
              <a:t>Per risolvere  rapporti o variazioni “più fini” è conveniente utilizzare </a:t>
            </a:r>
            <a:r>
              <a:rPr lang="it-IT" altLang="it-IT" b="1" dirty="0" smtClean="0">
                <a:solidFill>
                  <a:srgbClr val="FFFF00"/>
                </a:solidFill>
                <a:latin typeface="Book Antiqua" panose="02040602050305030304" pitchFamily="18" charset="0"/>
              </a:rPr>
              <a:t>un suo sottomultiplo</a:t>
            </a:r>
            <a:r>
              <a:rPr lang="it-IT" altLang="it-IT" dirty="0" smtClean="0">
                <a:latin typeface="Book Antiqua" panose="02040602050305030304" pitchFamily="18" charset="0"/>
              </a:rPr>
              <a:t>…</a:t>
            </a:r>
            <a:endParaRPr lang="it-IT" altLang="it-IT" baseline="30000" dirty="0" smtClean="0">
              <a:latin typeface="Book Antiqua" panose="02040602050305030304" pitchFamily="18" charset="0"/>
            </a:endParaRPr>
          </a:p>
        </p:txBody>
      </p:sp>
      <p:sp>
        <p:nvSpPr>
          <p:cNvPr id="8" name="Rectangle 5"/>
          <p:cNvSpPr>
            <a:spLocks noChangeArrowheads="1"/>
          </p:cNvSpPr>
          <p:nvPr/>
        </p:nvSpPr>
        <p:spPr bwMode="auto">
          <a:xfrm>
            <a:off x="252413" y="1414463"/>
            <a:ext cx="8891587" cy="216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smtClean="0">
                <a:latin typeface="Book Antiqua" panose="02040602050305030304" pitchFamily="18" charset="0"/>
              </a:rPr>
              <a:t>Il </a:t>
            </a:r>
            <a:r>
              <a:rPr lang="it-IT" altLang="it-IT" b="1" smtClean="0">
                <a:solidFill>
                  <a:srgbClr val="FFFF00"/>
                </a:solidFill>
                <a:latin typeface="Book Antiqua" panose="02040602050305030304" pitchFamily="18" charset="0"/>
                <a:sym typeface="Symbol" panose="05050102010706020507" pitchFamily="18" charset="2"/>
              </a:rPr>
              <a:t>bel</a:t>
            </a:r>
            <a:r>
              <a:rPr lang="it-IT" altLang="it-IT" smtClean="0">
                <a:solidFill>
                  <a:srgbClr val="FFFF00"/>
                </a:solidFill>
                <a:latin typeface="Book Antiqua" panose="02040602050305030304" pitchFamily="18" charset="0"/>
                <a:sym typeface="Symbol" panose="05050102010706020507" pitchFamily="18" charset="2"/>
              </a:rPr>
              <a:t> </a:t>
            </a:r>
            <a:r>
              <a:rPr lang="it-IT" altLang="it-IT" smtClean="0">
                <a:latin typeface="Book Antiqua" panose="02040602050305030304" pitchFamily="18" charset="0"/>
              </a:rPr>
              <a:t>esprime il rapporto di potenze in scala logaritmica utilizzando una base decimale:</a:t>
            </a:r>
            <a:endParaRPr lang="it-IT" altLang="it-IT" baseline="30000" smtClean="0">
              <a:latin typeface="Book Antiqua" panose="02040602050305030304" pitchFamily="18" charset="0"/>
            </a:endParaRPr>
          </a:p>
        </p:txBody>
      </p:sp>
      <p:graphicFrame>
        <p:nvGraphicFramePr>
          <p:cNvPr id="9" name="Object 6"/>
          <p:cNvGraphicFramePr>
            <a:graphicFrameLocks noGrp="1" noChangeAspect="1"/>
          </p:cNvGraphicFramePr>
          <p:nvPr>
            <p:ph sz="half" idx="4294967295"/>
          </p:nvPr>
        </p:nvGraphicFramePr>
        <p:xfrm>
          <a:off x="1565275" y="2452688"/>
          <a:ext cx="4489450" cy="1166812"/>
        </p:xfrm>
        <a:graphic>
          <a:graphicData uri="http://schemas.openxmlformats.org/presentationml/2006/ole">
            <mc:AlternateContent xmlns:mc="http://schemas.openxmlformats.org/markup-compatibility/2006">
              <mc:Choice xmlns:v="urn:schemas-microsoft-com:vml" Requires="v">
                <p:oleObj spid="_x0000_s148519" name="Equation" r:id="rId3" imgW="1857525" imgH="409566" progId="Equation.3">
                  <p:embed/>
                </p:oleObj>
              </mc:Choice>
              <mc:Fallback>
                <p:oleObj name="Equation" r:id="rId3" imgW="1857525" imgH="40956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452688"/>
                        <a:ext cx="4489450" cy="1166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925865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p:cNvSpPr>
            <a:spLocks noGrp="1"/>
          </p:cNvSpPr>
          <p:nvPr>
            <p:ph type="ftr" sz="quarter" idx="10"/>
          </p:nvPr>
        </p:nvSpPr>
        <p:spPr/>
        <p:txBody>
          <a:bodyPr/>
          <a:lstStyle/>
          <a:p>
            <a:pPr>
              <a:defRPr/>
            </a:pPr>
            <a:r>
              <a:rPr lang="it-IT" altLang="it-IT" smtClean="0"/>
              <a:t>Metrologia e Sistema Internazionale</a:t>
            </a:r>
            <a:endParaRPr lang="it-IT" altLang="it-IT"/>
          </a:p>
        </p:txBody>
      </p:sp>
      <p:sp>
        <p:nvSpPr>
          <p:cNvPr id="6" name="Rectangle 2"/>
          <p:cNvSpPr>
            <a:spLocks noGrp="1" noChangeArrowheads="1"/>
          </p:cNvSpPr>
          <p:nvPr>
            <p:ph type="title"/>
          </p:nvPr>
        </p:nvSpPr>
        <p:spPr>
          <a:xfrm>
            <a:off x="0" y="141288"/>
            <a:ext cx="9144000" cy="650875"/>
          </a:xfrm>
        </p:spPr>
        <p:txBody>
          <a:bodyPr/>
          <a:lstStyle/>
          <a:p>
            <a:pPr algn="ctr" eaLnBrk="1" hangingPunct="1">
              <a:defRPr/>
            </a:pPr>
            <a:r>
              <a:rPr lang="it-IT" altLang="it-IT" dirty="0" smtClean="0">
                <a:solidFill>
                  <a:schemeClr val="tx1"/>
                </a:solidFill>
                <a:latin typeface="Book Antiqua" panose="02040602050305030304" pitchFamily="18" charset="0"/>
              </a:rPr>
              <a:t>DECIBEL (1/2)</a:t>
            </a:r>
          </a:p>
        </p:txBody>
      </p:sp>
      <p:sp>
        <p:nvSpPr>
          <p:cNvPr id="7" name="Rectangle 5"/>
          <p:cNvSpPr>
            <a:spLocks noChangeArrowheads="1"/>
          </p:cNvSpPr>
          <p:nvPr/>
        </p:nvSpPr>
        <p:spPr bwMode="auto">
          <a:xfrm>
            <a:off x="252413" y="855663"/>
            <a:ext cx="8891587" cy="145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b="1" dirty="0" smtClean="0">
                <a:latin typeface="Book Antiqua" panose="02040602050305030304" pitchFamily="18" charset="0"/>
              </a:rPr>
              <a:t>Il </a:t>
            </a:r>
            <a:r>
              <a:rPr lang="it-IT" altLang="it-IT" b="1" dirty="0" smtClean="0">
                <a:solidFill>
                  <a:srgbClr val="FFFF00"/>
                </a:solidFill>
                <a:latin typeface="Book Antiqua" panose="02040602050305030304" pitchFamily="18" charset="0"/>
                <a:sym typeface="Symbol" panose="05050102010706020507" pitchFamily="18" charset="2"/>
              </a:rPr>
              <a:t>decibel</a:t>
            </a:r>
            <a:r>
              <a:rPr lang="it-IT" altLang="it-IT" sz="2800" b="1" dirty="0" smtClean="0">
                <a:latin typeface="Book Antiqua" panose="02040602050305030304" pitchFamily="18" charset="0"/>
                <a:sym typeface="Symbol" panose="05050102010706020507" pitchFamily="18" charset="2"/>
              </a:rPr>
              <a:t>, sottomultiplo </a:t>
            </a:r>
            <a:r>
              <a:rPr lang="en-US" altLang="it-IT" sz="2800" b="1" dirty="0" smtClean="0">
                <a:latin typeface="Book Antiqua" panose="02040602050305030304" pitchFamily="18" charset="0"/>
                <a:sym typeface="Symbol" panose="05050102010706020507" pitchFamily="18" charset="2"/>
              </a:rPr>
              <a:t>(1/10)</a:t>
            </a:r>
            <a:r>
              <a:rPr lang="it-IT" altLang="it-IT" sz="2800" b="1" dirty="0" smtClean="0">
                <a:latin typeface="Book Antiqua" panose="02040602050305030304" pitchFamily="18" charset="0"/>
                <a:sym typeface="Symbol" panose="05050102010706020507" pitchFamily="18" charset="2"/>
              </a:rPr>
              <a:t> del bel (10 dB = 1 B),</a:t>
            </a:r>
            <a:r>
              <a:rPr lang="it-IT" altLang="it-IT" b="1" dirty="0" smtClean="0">
                <a:latin typeface="Book Antiqua" panose="02040602050305030304" pitchFamily="18" charset="0"/>
                <a:sym typeface="Symbol" panose="05050102010706020507" pitchFamily="18" charset="2"/>
              </a:rPr>
              <a:t> </a:t>
            </a:r>
            <a:r>
              <a:rPr lang="it-IT" altLang="it-IT" b="1" dirty="0" smtClean="0">
                <a:latin typeface="Book Antiqua" panose="02040602050305030304" pitchFamily="18" charset="0"/>
              </a:rPr>
              <a:t>esprime il </a:t>
            </a:r>
            <a:r>
              <a:rPr lang="it-IT" altLang="it-IT" b="1" dirty="0" smtClean="0">
                <a:solidFill>
                  <a:srgbClr val="FFFF00"/>
                </a:solidFill>
                <a:latin typeface="Book Antiqua" panose="02040602050305030304" pitchFamily="18" charset="0"/>
              </a:rPr>
              <a:t>rapporto di potenze</a:t>
            </a:r>
            <a:r>
              <a:rPr lang="it-IT" altLang="it-IT" b="1" dirty="0" smtClean="0">
                <a:latin typeface="Book Antiqua" panose="02040602050305030304" pitchFamily="18" charset="0"/>
              </a:rPr>
              <a:t>, o anche di ampiezze, mediante il logaritmo in base dieci</a:t>
            </a:r>
            <a:endParaRPr lang="it-IT" altLang="it-IT" b="1" baseline="30000" dirty="0" smtClean="0">
              <a:latin typeface="Book Antiqua" panose="02040602050305030304" pitchFamily="18" charset="0"/>
            </a:endParaRPr>
          </a:p>
        </p:txBody>
      </p:sp>
      <p:sp>
        <p:nvSpPr>
          <p:cNvPr id="8" name="Rectangle 7"/>
          <p:cNvSpPr>
            <a:spLocks noChangeArrowheads="1"/>
          </p:cNvSpPr>
          <p:nvPr/>
        </p:nvSpPr>
        <p:spPr bwMode="auto">
          <a:xfrm>
            <a:off x="111125" y="4902200"/>
            <a:ext cx="91440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sz="2400" smtClean="0">
                <a:latin typeface="Book Antiqua" panose="02040602050305030304" pitchFamily="18" charset="0"/>
              </a:rPr>
              <a:t>I </a:t>
            </a:r>
            <a:r>
              <a:rPr lang="it-IT" altLang="it-IT" sz="2400" b="1" smtClean="0">
                <a:solidFill>
                  <a:srgbClr val="FFFF00"/>
                </a:solidFill>
                <a:latin typeface="Book Antiqua" panose="02040602050305030304" pitchFamily="18" charset="0"/>
              </a:rPr>
              <a:t>rapporti di ampiezze</a:t>
            </a:r>
            <a:r>
              <a:rPr lang="it-IT" altLang="it-IT" sz="2400" smtClean="0">
                <a:latin typeface="Book Antiqua" panose="02040602050305030304" pitchFamily="18" charset="0"/>
              </a:rPr>
              <a:t>, quando tensioni e correnti sono misurate su uno stesso carico, si esprimono </a:t>
            </a:r>
            <a:r>
              <a:rPr lang="it-IT" altLang="it-IT" sz="2400" b="1" smtClean="0">
                <a:solidFill>
                  <a:srgbClr val="FFFF00"/>
                </a:solidFill>
                <a:latin typeface="Book Antiqua" panose="02040602050305030304" pitchFamily="18" charset="0"/>
              </a:rPr>
              <a:t>in decibel</a:t>
            </a:r>
            <a:r>
              <a:rPr lang="it-IT" altLang="it-IT" sz="2400" smtClean="0">
                <a:latin typeface="Book Antiqua" panose="02040602050305030304" pitchFamily="18" charset="0"/>
              </a:rPr>
              <a:t> secondo la relazione</a:t>
            </a:r>
            <a:endParaRPr lang="it-IT" altLang="it-IT" sz="2400" baseline="30000" smtClean="0">
              <a:latin typeface="Book Antiqua" panose="02040602050305030304" pitchFamily="18" charset="0"/>
            </a:endParaRPr>
          </a:p>
        </p:txBody>
      </p:sp>
      <p:graphicFrame>
        <p:nvGraphicFramePr>
          <p:cNvPr id="9" name="Object 8"/>
          <p:cNvGraphicFramePr>
            <a:graphicFrameLocks noChangeAspect="1"/>
          </p:cNvGraphicFramePr>
          <p:nvPr/>
        </p:nvGraphicFramePr>
        <p:xfrm>
          <a:off x="719138" y="5567363"/>
          <a:ext cx="7646987" cy="1116012"/>
        </p:xfrm>
        <a:graphic>
          <a:graphicData uri="http://schemas.openxmlformats.org/presentationml/2006/ole">
            <mc:AlternateContent xmlns:mc="http://schemas.openxmlformats.org/markup-compatibility/2006">
              <mc:Choice xmlns:v="urn:schemas-microsoft-com:vml" Requires="v">
                <p:oleObj spid="_x0000_s149580" name="Equation" r:id="rId3" imgW="3381365" imgH="409566" progId="Equation.3">
                  <p:embed/>
                </p:oleObj>
              </mc:Choice>
              <mc:Fallback>
                <p:oleObj name="Equation" r:id="rId3" imgW="3381365" imgH="40956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138" y="5567363"/>
                        <a:ext cx="7646987" cy="1116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 name="Group 10"/>
          <p:cNvGrpSpPr>
            <a:grpSpLocks/>
          </p:cNvGrpSpPr>
          <p:nvPr/>
        </p:nvGrpSpPr>
        <p:grpSpPr bwMode="auto">
          <a:xfrm>
            <a:off x="1401763" y="2289175"/>
            <a:ext cx="5307012" cy="1844675"/>
            <a:chOff x="1086" y="1519"/>
            <a:chExt cx="3343" cy="1162"/>
          </a:xfrm>
        </p:grpSpPr>
        <p:graphicFrame>
          <p:nvGraphicFramePr>
            <p:cNvPr id="11" name="Object 6"/>
            <p:cNvGraphicFramePr>
              <a:graphicFrameLocks noChangeAspect="1"/>
            </p:cNvGraphicFramePr>
            <p:nvPr/>
          </p:nvGraphicFramePr>
          <p:xfrm>
            <a:off x="1110" y="1547"/>
            <a:ext cx="3273" cy="1100"/>
          </p:xfrm>
          <a:graphic>
            <a:graphicData uri="http://schemas.openxmlformats.org/presentationml/2006/ole">
              <mc:AlternateContent xmlns:mc="http://schemas.openxmlformats.org/markup-compatibility/2006">
                <mc:Choice xmlns:v="urn:schemas-microsoft-com:vml" Requires="v">
                  <p:oleObj spid="_x0000_s149581" name="Equation" r:id="rId5" imgW="1418996" imgH="409566" progId="Equation.3">
                    <p:embed/>
                  </p:oleObj>
                </mc:Choice>
                <mc:Fallback>
                  <p:oleObj name="Equation" r:id="rId5" imgW="1418996" imgH="409566"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0" y="1547"/>
                          <a:ext cx="3273" cy="1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Rectangle 9"/>
            <p:cNvSpPr>
              <a:spLocks noChangeArrowheads="1"/>
            </p:cNvSpPr>
            <p:nvPr/>
          </p:nvSpPr>
          <p:spPr bwMode="auto">
            <a:xfrm>
              <a:off x="1086" y="1519"/>
              <a:ext cx="3343" cy="1162"/>
            </a:xfrm>
            <a:prstGeom prst="rect">
              <a:avLst/>
            </a:prstGeom>
            <a:noFill/>
            <a:ln w="38100">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grpSp>
      <p:sp>
        <p:nvSpPr>
          <p:cNvPr id="13" name="Rectangle 15"/>
          <p:cNvSpPr>
            <a:spLocks noChangeArrowheads="1"/>
          </p:cNvSpPr>
          <p:nvPr/>
        </p:nvSpPr>
        <p:spPr bwMode="auto">
          <a:xfrm>
            <a:off x="109538" y="4171950"/>
            <a:ext cx="9034462" cy="738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80000"/>
              </a:lnSpc>
              <a:buClr>
                <a:schemeClr val="tx1"/>
              </a:buClr>
              <a:buFontTx/>
              <a:buNone/>
              <a:defRPr/>
            </a:pPr>
            <a:r>
              <a:rPr lang="it-IT" altLang="it-IT" sz="2400" b="1" dirty="0" smtClean="0">
                <a:solidFill>
                  <a:srgbClr val="FFFF00"/>
                </a:solidFill>
                <a:latin typeface="Book Antiqua" panose="02040602050305030304" pitchFamily="18" charset="0"/>
              </a:rPr>
              <a:t>1 dB </a:t>
            </a:r>
            <a:r>
              <a:rPr lang="it-IT" altLang="it-IT" sz="2400" b="1" dirty="0" smtClean="0">
                <a:solidFill>
                  <a:srgbClr val="FFFF00"/>
                </a:solidFill>
                <a:latin typeface="Book Antiqua" panose="02040602050305030304" pitchFamily="18" charset="0"/>
                <a:sym typeface="Symbol" panose="05050102010706020507" pitchFamily="18" charset="2"/>
              </a:rPr>
              <a:t></a:t>
            </a:r>
            <a:r>
              <a:rPr lang="it-IT" altLang="it-IT" sz="2400" b="1" dirty="0" smtClean="0">
                <a:solidFill>
                  <a:srgbClr val="FFFF00"/>
                </a:solidFill>
                <a:latin typeface="Book Antiqua" panose="02040602050305030304" pitchFamily="18" charset="0"/>
              </a:rPr>
              <a:t> 1.25 = 1 +25%</a:t>
            </a:r>
            <a:r>
              <a:rPr lang="it-IT" altLang="it-IT" sz="2400" dirty="0" smtClean="0">
                <a:latin typeface="Book Antiqua" panose="02040602050305030304" pitchFamily="18" charset="0"/>
              </a:rPr>
              <a:t> </a:t>
            </a:r>
            <a:r>
              <a:rPr lang="it-IT" altLang="it-IT" sz="2000" dirty="0" smtClean="0">
                <a:latin typeface="Book Antiqua" panose="02040602050305030304" pitchFamily="18" charset="0"/>
              </a:rPr>
              <a:t>[10log</a:t>
            </a:r>
            <a:r>
              <a:rPr lang="it-IT" altLang="it-IT" sz="2000" baseline="-25000" dirty="0" smtClean="0">
                <a:latin typeface="Book Antiqua" panose="02040602050305030304" pitchFamily="18" charset="0"/>
              </a:rPr>
              <a:t>10</a:t>
            </a:r>
            <a:r>
              <a:rPr lang="it-IT" altLang="it-IT" sz="2000" dirty="0" smtClean="0">
                <a:latin typeface="Book Antiqua" panose="02040602050305030304" pitchFamily="18" charset="0"/>
              </a:rPr>
              <a:t>(10/8</a:t>
            </a:r>
            <a:r>
              <a:rPr lang="it-IT" altLang="it-IT" sz="2000" dirty="0" smtClean="0">
                <a:latin typeface="Book Antiqua" panose="02040602050305030304" pitchFamily="18" charset="0"/>
              </a:rPr>
              <a:t>)</a:t>
            </a:r>
            <a:r>
              <a:rPr lang="it-IT" altLang="it-IT" sz="2000" dirty="0" smtClean="0">
                <a:latin typeface="Book Antiqua" panose="02040602050305030304" pitchFamily="18" charset="0"/>
                <a:sym typeface="Symbol" panose="05050102010706020507" pitchFamily="18" charset="2"/>
              </a:rPr>
              <a:t>+1 </a:t>
            </a:r>
            <a:r>
              <a:rPr lang="it-IT" altLang="it-IT" sz="2000" dirty="0" smtClean="0">
                <a:latin typeface="Book Antiqua" panose="02040602050305030304" pitchFamily="18" charset="0"/>
                <a:sym typeface="Symbol" panose="05050102010706020507" pitchFamily="18" charset="2"/>
              </a:rPr>
              <a:t>ma </a:t>
            </a:r>
            <a:r>
              <a:rPr lang="it-IT" altLang="it-IT" sz="2000" dirty="0" smtClean="0">
                <a:latin typeface="Book Antiqua" panose="02040602050305030304" pitchFamily="18" charset="0"/>
                <a:sym typeface="Symbol" panose="05050102010706020507" pitchFamily="18" charset="2"/>
              </a:rPr>
              <a:t>attenzione a </a:t>
            </a:r>
            <a:r>
              <a:rPr lang="it-IT" altLang="it-IT" sz="2000" dirty="0">
                <a:latin typeface="Book Antiqua" panose="02040602050305030304" pitchFamily="18" charset="0"/>
                <a:sym typeface="Symbol" panose="05050102010706020507" pitchFamily="18" charset="2"/>
              </a:rPr>
              <a:t>-1</a:t>
            </a:r>
            <a:r>
              <a:rPr lang="it-IT" altLang="it-IT" sz="2000" dirty="0" smtClean="0">
                <a:latin typeface="Book Antiqua" panose="02040602050305030304" pitchFamily="18" charset="0"/>
                <a:sym typeface="Symbol" panose="05050102010706020507" pitchFamily="18" charset="2"/>
              </a:rPr>
              <a:t></a:t>
            </a:r>
            <a:r>
              <a:rPr lang="it-IT" altLang="it-IT" sz="2000" dirty="0" smtClean="0">
                <a:latin typeface="Book Antiqua" panose="02040602050305030304" pitchFamily="18" charset="0"/>
              </a:rPr>
              <a:t>10log</a:t>
            </a:r>
            <a:r>
              <a:rPr lang="it-IT" altLang="it-IT" sz="2000" baseline="-25000" dirty="0" smtClean="0">
                <a:latin typeface="Book Antiqua" panose="02040602050305030304" pitchFamily="18" charset="0"/>
              </a:rPr>
              <a:t>10</a:t>
            </a:r>
            <a:r>
              <a:rPr lang="it-IT" altLang="it-IT" sz="2000" dirty="0" smtClean="0">
                <a:latin typeface="Book Antiqua" panose="02040602050305030304" pitchFamily="18" charset="0"/>
              </a:rPr>
              <a:t>(8/10)</a:t>
            </a:r>
            <a:r>
              <a:rPr lang="it-IT" altLang="it-IT" sz="2000" dirty="0" smtClean="0">
                <a:latin typeface="Book Antiqua" panose="02040602050305030304" pitchFamily="18" charset="0"/>
                <a:sym typeface="Symbol" panose="05050102010706020507" pitchFamily="18" charset="2"/>
              </a:rPr>
              <a:t>]</a:t>
            </a:r>
            <a:endParaRPr lang="it-IT" altLang="it-IT" sz="2000" dirty="0" smtClean="0">
              <a:latin typeface="Book Antiqua" panose="02040602050305030304" pitchFamily="18" charset="0"/>
              <a:sym typeface="Symbol" panose="05050102010706020507" pitchFamily="18" charset="2"/>
            </a:endParaRPr>
          </a:p>
          <a:p>
            <a:pPr eaLnBrk="1" hangingPunct="1">
              <a:lnSpc>
                <a:spcPct val="80000"/>
              </a:lnSpc>
              <a:buClr>
                <a:schemeClr val="tx1"/>
              </a:buClr>
              <a:buFontTx/>
              <a:buNone/>
              <a:defRPr/>
            </a:pPr>
            <a:r>
              <a:rPr lang="en-US" altLang="it-IT" sz="2000" dirty="0" smtClean="0">
                <a:latin typeface="Book Antiqua" panose="02040602050305030304" pitchFamily="18" charset="0"/>
                <a:sym typeface="Symbol" panose="05050102010706020507" pitchFamily="18" charset="2"/>
              </a:rPr>
              <a:t>±</a:t>
            </a:r>
            <a:r>
              <a:rPr lang="it-IT" altLang="it-IT" sz="2000" dirty="0" smtClean="0">
                <a:latin typeface="Book Antiqua" panose="02040602050305030304" pitchFamily="18" charset="0"/>
                <a:sym typeface="Symbol" panose="05050102010706020507" pitchFamily="18" charset="2"/>
              </a:rPr>
              <a:t>1 dB risolve una variazione del +25%/-20% (</a:t>
            </a:r>
            <a:r>
              <a:rPr lang="en-US" altLang="it-IT" sz="2000" dirty="0" smtClean="0">
                <a:latin typeface="Book Antiqua" panose="02040602050305030304" pitchFamily="18" charset="0"/>
                <a:sym typeface="Symbol" panose="05050102010706020507" pitchFamily="18" charset="2"/>
              </a:rPr>
              <a:t>±</a:t>
            </a:r>
            <a:r>
              <a:rPr lang="it-IT" altLang="it-IT" sz="2000" dirty="0" smtClean="0">
                <a:latin typeface="Book Antiqua" panose="02040602050305030304" pitchFamily="18" charset="0"/>
                <a:sym typeface="Symbol" panose="05050102010706020507" pitchFamily="18" charset="2"/>
              </a:rPr>
              <a:t>0.1 dB  </a:t>
            </a:r>
            <a:r>
              <a:rPr lang="en-US" altLang="it-IT" sz="2000" dirty="0" smtClean="0">
                <a:latin typeface="Book Antiqua" panose="02040602050305030304" pitchFamily="18" charset="0"/>
                <a:sym typeface="Symbol" panose="05050102010706020507" pitchFamily="18" charset="2"/>
              </a:rPr>
              <a:t>±</a:t>
            </a:r>
            <a:r>
              <a:rPr lang="it-IT" altLang="it-IT" sz="2000" dirty="0" smtClean="0">
                <a:latin typeface="Book Antiqua" panose="02040602050305030304" pitchFamily="18" charset="0"/>
                <a:sym typeface="Symbol" panose="05050102010706020507" pitchFamily="18" charset="2"/>
              </a:rPr>
              <a:t>2%; </a:t>
            </a:r>
            <a:r>
              <a:rPr lang="en-US" altLang="it-IT" sz="2000" dirty="0" smtClean="0">
                <a:latin typeface="Book Antiqua" panose="02040602050305030304" pitchFamily="18" charset="0"/>
                <a:sym typeface="Symbol" panose="05050102010706020507" pitchFamily="18" charset="2"/>
              </a:rPr>
              <a:t>±</a:t>
            </a:r>
            <a:r>
              <a:rPr lang="it-IT" altLang="it-IT" sz="2000" dirty="0" smtClean="0">
                <a:latin typeface="Book Antiqua" panose="02040602050305030304" pitchFamily="18" charset="0"/>
                <a:sym typeface="Symbol" panose="05050102010706020507" pitchFamily="18" charset="2"/>
              </a:rPr>
              <a:t>0.01 dB  </a:t>
            </a:r>
            <a:r>
              <a:rPr lang="en-US" altLang="it-IT" sz="2000" dirty="0" smtClean="0">
                <a:latin typeface="Book Antiqua" panose="02040602050305030304" pitchFamily="18" charset="0"/>
                <a:sym typeface="Symbol" panose="05050102010706020507" pitchFamily="18" charset="2"/>
              </a:rPr>
              <a:t>±0.</a:t>
            </a:r>
            <a:r>
              <a:rPr lang="it-IT" altLang="it-IT" sz="2000" dirty="0" smtClean="0">
                <a:latin typeface="Book Antiqua" panose="02040602050305030304" pitchFamily="18" charset="0"/>
                <a:sym typeface="Symbol" panose="05050102010706020507" pitchFamily="18" charset="2"/>
              </a:rPr>
              <a:t>2%)</a:t>
            </a:r>
          </a:p>
        </p:txBody>
      </p:sp>
    </p:spTree>
    <p:extLst>
      <p:ext uri="{BB962C8B-B14F-4D97-AF65-F5344CB8AC3E}">
        <p14:creationId xmlns:p14="http://schemas.microsoft.com/office/powerpoint/2010/main" val="846294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gnaposto piè di pagina 3"/>
          <p:cNvSpPr>
            <a:spLocks noGrp="1"/>
          </p:cNvSpPr>
          <p:nvPr>
            <p:ph type="ftr" sz="quarter" idx="10"/>
          </p:nvPr>
        </p:nvSpPr>
        <p:spPr/>
        <p:txBody>
          <a:bodyPr/>
          <a:lstStyle/>
          <a:p>
            <a:pPr>
              <a:defRPr/>
            </a:pPr>
            <a:r>
              <a:rPr lang="it-IT" altLang="it-IT"/>
              <a:t>Metrologia e Sistema Internazionale</a:t>
            </a:r>
          </a:p>
        </p:txBody>
      </p:sp>
      <p:sp>
        <p:nvSpPr>
          <p:cNvPr id="217090" name="Rectangle 2"/>
          <p:cNvSpPr>
            <a:spLocks noGrp="1" noChangeArrowheads="1"/>
          </p:cNvSpPr>
          <p:nvPr>
            <p:ph type="title"/>
          </p:nvPr>
        </p:nvSpPr>
        <p:spPr>
          <a:xfrm>
            <a:off x="0" y="230188"/>
            <a:ext cx="9144000" cy="650875"/>
          </a:xfrm>
        </p:spPr>
        <p:txBody>
          <a:bodyPr/>
          <a:lstStyle/>
          <a:p>
            <a:pPr algn="ctr" eaLnBrk="1" hangingPunct="1">
              <a:defRPr/>
            </a:pPr>
            <a:r>
              <a:rPr lang="it-IT" altLang="it-IT" dirty="0" smtClean="0">
                <a:solidFill>
                  <a:schemeClr val="tx1"/>
                </a:solidFill>
                <a:latin typeface="Book Antiqua" panose="02040602050305030304" pitchFamily="18" charset="0"/>
              </a:rPr>
              <a:t>DECIBEL (2/2)</a:t>
            </a:r>
          </a:p>
        </p:txBody>
      </p:sp>
      <p:sp>
        <p:nvSpPr>
          <p:cNvPr id="217092" name="Rectangle 4"/>
          <p:cNvSpPr>
            <a:spLocks noChangeArrowheads="1"/>
          </p:cNvSpPr>
          <p:nvPr/>
        </p:nvSpPr>
        <p:spPr bwMode="auto">
          <a:xfrm>
            <a:off x="252413" y="1052513"/>
            <a:ext cx="8891587" cy="1325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smtClean="0">
                <a:latin typeface="Book Antiqua" panose="02040602050305030304" pitchFamily="18" charset="0"/>
              </a:rPr>
              <a:t>La formula con </a:t>
            </a:r>
            <a:r>
              <a:rPr lang="it-IT" altLang="it-IT" smtClean="0">
                <a:solidFill>
                  <a:srgbClr val="FFFF00"/>
                </a:solidFill>
                <a:latin typeface="Book Antiqua" panose="02040602050305030304" pitchFamily="18" charset="0"/>
              </a:rPr>
              <a:t>“20log</a:t>
            </a:r>
            <a:r>
              <a:rPr lang="it-IT" altLang="it-IT" baseline="-25000" smtClean="0">
                <a:solidFill>
                  <a:srgbClr val="FFFF00"/>
                </a:solidFill>
                <a:latin typeface="Book Antiqua" panose="02040602050305030304" pitchFamily="18" charset="0"/>
              </a:rPr>
              <a:t>10</a:t>
            </a:r>
            <a:r>
              <a:rPr lang="it-IT" altLang="it-IT" smtClean="0">
                <a:solidFill>
                  <a:srgbClr val="FFFF00"/>
                </a:solidFill>
                <a:latin typeface="Book Antiqua" panose="02040602050305030304" pitchFamily="18" charset="0"/>
              </a:rPr>
              <a:t>(</a:t>
            </a:r>
            <a:r>
              <a:rPr lang="en-US" altLang="it-IT" i="1" smtClean="0">
                <a:solidFill>
                  <a:srgbClr val="FFFF00"/>
                </a:solidFill>
                <a:latin typeface="Book Antiqua" panose="02040602050305030304" pitchFamily="18" charset="0"/>
                <a:sym typeface="Symbol" panose="05050102010706020507" pitchFamily="18" charset="2"/>
              </a:rPr>
              <a:t>A</a:t>
            </a:r>
            <a:r>
              <a:rPr lang="en-US" altLang="it-IT" baseline="-25000" smtClean="0">
                <a:solidFill>
                  <a:srgbClr val="FFFF00"/>
                </a:solidFill>
                <a:latin typeface="Book Antiqua" panose="02040602050305030304" pitchFamily="18" charset="0"/>
                <a:sym typeface="Symbol" panose="05050102010706020507" pitchFamily="18" charset="2"/>
              </a:rPr>
              <a:t>2</a:t>
            </a:r>
            <a:r>
              <a:rPr lang="en-US" altLang="it-IT" smtClean="0">
                <a:solidFill>
                  <a:srgbClr val="FFFF00"/>
                </a:solidFill>
                <a:latin typeface="Book Antiqua" panose="02040602050305030304" pitchFamily="18" charset="0"/>
                <a:sym typeface="Symbol" panose="05050102010706020507" pitchFamily="18" charset="2"/>
              </a:rPr>
              <a:t>/</a:t>
            </a:r>
            <a:r>
              <a:rPr lang="en-US" altLang="it-IT" i="1" smtClean="0">
                <a:solidFill>
                  <a:srgbClr val="FFFF00"/>
                </a:solidFill>
                <a:latin typeface="Book Antiqua" panose="02040602050305030304" pitchFamily="18" charset="0"/>
                <a:sym typeface="Symbol" panose="05050102010706020507" pitchFamily="18" charset="2"/>
              </a:rPr>
              <a:t>A</a:t>
            </a:r>
            <a:r>
              <a:rPr lang="en-US" altLang="it-IT" baseline="-25000" smtClean="0">
                <a:solidFill>
                  <a:srgbClr val="FFFF00"/>
                </a:solidFill>
                <a:latin typeface="Book Antiqua" panose="02040602050305030304" pitchFamily="18" charset="0"/>
                <a:sym typeface="Symbol" panose="05050102010706020507" pitchFamily="18" charset="2"/>
              </a:rPr>
              <a:t>1</a:t>
            </a:r>
            <a:r>
              <a:rPr lang="it-IT" altLang="it-IT" smtClean="0">
                <a:solidFill>
                  <a:srgbClr val="FFFF00"/>
                </a:solidFill>
                <a:latin typeface="Book Antiqua" panose="02040602050305030304" pitchFamily="18" charset="0"/>
              </a:rPr>
              <a:t>)”</a:t>
            </a:r>
            <a:r>
              <a:rPr lang="it-IT" altLang="it-IT" smtClean="0">
                <a:latin typeface="Book Antiqua" panose="02040602050305030304" pitchFamily="18" charset="0"/>
              </a:rPr>
              <a:t> dei rapporti </a:t>
            </a:r>
            <a:br>
              <a:rPr lang="it-IT" altLang="it-IT" smtClean="0">
                <a:latin typeface="Book Antiqua" panose="02040602050305030304" pitchFamily="18" charset="0"/>
              </a:rPr>
            </a:br>
            <a:r>
              <a:rPr lang="it-IT" altLang="it-IT" smtClean="0">
                <a:latin typeface="Book Antiqua" panose="02040602050305030304" pitchFamily="18" charset="0"/>
              </a:rPr>
              <a:t>di ampiezze discende </a:t>
            </a:r>
            <a:r>
              <a:rPr lang="it-IT" altLang="it-IT" smtClean="0">
                <a:solidFill>
                  <a:srgbClr val="FFFF00"/>
                </a:solidFill>
                <a:latin typeface="Book Antiqua" panose="02040602050305030304" pitchFamily="18" charset="0"/>
              </a:rPr>
              <a:t>direttamente dal</a:t>
            </a:r>
            <a:r>
              <a:rPr lang="it-IT" altLang="it-IT" smtClean="0">
                <a:latin typeface="Book Antiqua" panose="02040602050305030304" pitchFamily="18" charset="0"/>
              </a:rPr>
              <a:t> decibel </a:t>
            </a:r>
            <a:br>
              <a:rPr lang="it-IT" altLang="it-IT" smtClean="0">
                <a:latin typeface="Book Antiqua" panose="02040602050305030304" pitchFamily="18" charset="0"/>
              </a:rPr>
            </a:br>
            <a:r>
              <a:rPr lang="it-IT" altLang="it-IT" smtClean="0">
                <a:latin typeface="Book Antiqua" panose="02040602050305030304" pitchFamily="18" charset="0"/>
              </a:rPr>
              <a:t>con </a:t>
            </a:r>
            <a:r>
              <a:rPr lang="it-IT" altLang="it-IT" smtClean="0">
                <a:solidFill>
                  <a:srgbClr val="FFFF00"/>
                </a:solidFill>
                <a:latin typeface="Book Antiqua" panose="02040602050305030304" pitchFamily="18" charset="0"/>
              </a:rPr>
              <a:t>“10log</a:t>
            </a:r>
            <a:r>
              <a:rPr lang="it-IT" altLang="it-IT" baseline="-25000" smtClean="0">
                <a:solidFill>
                  <a:srgbClr val="FFFF00"/>
                </a:solidFill>
                <a:latin typeface="Book Antiqua" panose="02040602050305030304" pitchFamily="18" charset="0"/>
              </a:rPr>
              <a:t>10</a:t>
            </a:r>
            <a:r>
              <a:rPr lang="it-IT" altLang="it-IT" smtClean="0">
                <a:solidFill>
                  <a:srgbClr val="FFFF00"/>
                </a:solidFill>
                <a:latin typeface="Book Antiqua" panose="02040602050305030304" pitchFamily="18" charset="0"/>
              </a:rPr>
              <a:t>(</a:t>
            </a:r>
            <a:r>
              <a:rPr lang="en-US" altLang="it-IT" i="1" smtClean="0">
                <a:solidFill>
                  <a:srgbClr val="FFFF00"/>
                </a:solidFill>
                <a:latin typeface="Book Antiqua" panose="02040602050305030304" pitchFamily="18" charset="0"/>
                <a:sym typeface="Symbol" panose="05050102010706020507" pitchFamily="18" charset="2"/>
              </a:rPr>
              <a:t>P</a:t>
            </a:r>
            <a:r>
              <a:rPr lang="en-US" altLang="it-IT" baseline="-25000" smtClean="0">
                <a:solidFill>
                  <a:srgbClr val="FFFF00"/>
                </a:solidFill>
                <a:latin typeface="Book Antiqua" panose="02040602050305030304" pitchFamily="18" charset="0"/>
                <a:sym typeface="Symbol" panose="05050102010706020507" pitchFamily="18" charset="2"/>
              </a:rPr>
              <a:t>2</a:t>
            </a:r>
            <a:r>
              <a:rPr lang="en-US" altLang="it-IT" smtClean="0">
                <a:solidFill>
                  <a:srgbClr val="FFFF00"/>
                </a:solidFill>
                <a:latin typeface="Book Antiqua" panose="02040602050305030304" pitchFamily="18" charset="0"/>
                <a:sym typeface="Symbol" panose="05050102010706020507" pitchFamily="18" charset="2"/>
              </a:rPr>
              <a:t>/</a:t>
            </a:r>
            <a:r>
              <a:rPr lang="en-US" altLang="it-IT" i="1" smtClean="0">
                <a:solidFill>
                  <a:srgbClr val="FFFF00"/>
                </a:solidFill>
                <a:latin typeface="Book Antiqua" panose="02040602050305030304" pitchFamily="18" charset="0"/>
                <a:sym typeface="Symbol" panose="05050102010706020507" pitchFamily="18" charset="2"/>
              </a:rPr>
              <a:t>P</a:t>
            </a:r>
            <a:r>
              <a:rPr lang="en-US" altLang="it-IT" baseline="-25000" smtClean="0">
                <a:solidFill>
                  <a:srgbClr val="FFFF00"/>
                </a:solidFill>
                <a:latin typeface="Book Antiqua" panose="02040602050305030304" pitchFamily="18" charset="0"/>
                <a:sym typeface="Symbol" panose="05050102010706020507" pitchFamily="18" charset="2"/>
              </a:rPr>
              <a:t>1</a:t>
            </a:r>
            <a:r>
              <a:rPr lang="it-IT" altLang="it-IT" smtClean="0">
                <a:solidFill>
                  <a:srgbClr val="FFFF00"/>
                </a:solidFill>
                <a:latin typeface="Book Antiqua" panose="02040602050305030304" pitchFamily="18" charset="0"/>
              </a:rPr>
              <a:t>)”</a:t>
            </a:r>
            <a:r>
              <a:rPr lang="it-IT" altLang="it-IT" smtClean="0">
                <a:latin typeface="Book Antiqua" panose="02040602050305030304" pitchFamily="18" charset="0"/>
              </a:rPr>
              <a:t> per le potenze…</a:t>
            </a:r>
          </a:p>
        </p:txBody>
      </p:sp>
      <p:grpSp>
        <p:nvGrpSpPr>
          <p:cNvPr id="217110" name="Group 22"/>
          <p:cNvGrpSpPr>
            <a:grpSpLocks/>
          </p:cNvGrpSpPr>
          <p:nvPr/>
        </p:nvGrpSpPr>
        <p:grpSpPr bwMode="auto">
          <a:xfrm>
            <a:off x="241300" y="2625725"/>
            <a:ext cx="8916988" cy="1979613"/>
            <a:chOff x="152" y="1654"/>
            <a:chExt cx="5617" cy="1247"/>
          </a:xfrm>
        </p:grpSpPr>
        <p:graphicFrame>
          <p:nvGraphicFramePr>
            <p:cNvPr id="125961" name="Object 5"/>
            <p:cNvGraphicFramePr>
              <a:graphicFrameLocks noChangeAspect="1"/>
            </p:cNvGraphicFramePr>
            <p:nvPr/>
          </p:nvGraphicFramePr>
          <p:xfrm>
            <a:off x="152" y="1654"/>
            <a:ext cx="5207" cy="548"/>
          </p:xfrm>
          <a:graphic>
            <a:graphicData uri="http://schemas.openxmlformats.org/presentationml/2006/ole">
              <mc:AlternateContent xmlns:mc="http://schemas.openxmlformats.org/markup-compatibility/2006">
                <mc:Choice xmlns:v="urn:schemas-microsoft-com:vml" Requires="v">
                  <p:oleObj spid="_x0000_s126095" name="Equation" r:id="rId4" imgW="9324965" imgH="895208" progId="Equation.3">
                    <p:embed/>
                  </p:oleObj>
                </mc:Choice>
                <mc:Fallback>
                  <p:oleObj name="Equation" r:id="rId4" imgW="9324965" imgH="895208"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 y="1654"/>
                          <a:ext cx="5207" cy="5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5962" name="Object 9"/>
            <p:cNvGraphicFramePr>
              <a:graphicFrameLocks noChangeAspect="1"/>
            </p:cNvGraphicFramePr>
            <p:nvPr/>
          </p:nvGraphicFramePr>
          <p:xfrm>
            <a:off x="1169" y="2197"/>
            <a:ext cx="4600" cy="704"/>
          </p:xfrm>
          <a:graphic>
            <a:graphicData uri="http://schemas.openxmlformats.org/presentationml/2006/ole">
              <mc:AlternateContent xmlns:mc="http://schemas.openxmlformats.org/markup-compatibility/2006">
                <mc:Choice xmlns:v="urn:schemas-microsoft-com:vml" Requires="v">
                  <p:oleObj spid="_x0000_s126096" name="Equation" r:id="rId6" imgW="3381365" imgH="438274" progId="Equation.3">
                    <p:embed/>
                  </p:oleObj>
                </mc:Choice>
                <mc:Fallback>
                  <p:oleObj name="Equation" r:id="rId6" imgW="3381365" imgH="438274"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69" y="2197"/>
                          <a:ext cx="4600" cy="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17100" name="Object 12"/>
          <p:cNvGraphicFramePr>
            <a:graphicFrameLocks noGrp="1" noChangeAspect="1"/>
          </p:cNvGraphicFramePr>
          <p:nvPr>
            <p:ph idx="1"/>
          </p:nvPr>
        </p:nvGraphicFramePr>
        <p:xfrm>
          <a:off x="46038" y="4705350"/>
          <a:ext cx="9042400" cy="989013"/>
        </p:xfrm>
        <a:graphic>
          <a:graphicData uri="http://schemas.openxmlformats.org/presentationml/2006/ole">
            <mc:AlternateContent xmlns:mc="http://schemas.openxmlformats.org/markup-compatibility/2006">
              <mc:Choice xmlns:v="urn:schemas-microsoft-com:vml" Requires="v">
                <p:oleObj spid="_x0000_s126097" name="Equation" r:id="rId8" imgW="4781690" imgH="438274" progId="Equation.3">
                  <p:embed/>
                </p:oleObj>
              </mc:Choice>
              <mc:Fallback>
                <p:oleObj name="Equation" r:id="rId8" imgW="4781690" imgH="438274" progId="Equation.3">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038" y="4705350"/>
                        <a:ext cx="9042400" cy="989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7105" name="Rectangle 17"/>
          <p:cNvSpPr>
            <a:spLocks noChangeArrowheads="1"/>
          </p:cNvSpPr>
          <p:nvPr/>
        </p:nvSpPr>
        <p:spPr bwMode="auto">
          <a:xfrm>
            <a:off x="252413" y="5832475"/>
            <a:ext cx="8891587"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smtClean="0">
                <a:latin typeface="Book Antiqua" panose="02040602050305030304" pitchFamily="18" charset="0"/>
              </a:rPr>
              <a:t>…con le </a:t>
            </a:r>
            <a:r>
              <a:rPr lang="it-IT" altLang="it-IT" smtClean="0">
                <a:solidFill>
                  <a:srgbClr val="FFFF00"/>
                </a:solidFill>
                <a:latin typeface="Book Antiqua" panose="02040602050305030304" pitchFamily="18" charset="0"/>
              </a:rPr>
              <a:t>ampiezze su uno stesso carico </a:t>
            </a:r>
            <a:r>
              <a:rPr lang="it-IT" altLang="it-IT" i="1" smtClean="0">
                <a:solidFill>
                  <a:srgbClr val="FFFF00"/>
                </a:solidFill>
                <a:latin typeface="Book Antiqua" panose="02040602050305030304" pitchFamily="18" charset="0"/>
              </a:rPr>
              <a:t>R</a:t>
            </a:r>
            <a:r>
              <a:rPr lang="it-IT" altLang="it-IT" smtClean="0">
                <a:solidFill>
                  <a:srgbClr val="FFFF00"/>
                </a:solidFill>
                <a:latin typeface="Book Antiqua" panose="02040602050305030304" pitchFamily="18" charset="0"/>
              </a:rPr>
              <a:t>=</a:t>
            </a:r>
            <a:r>
              <a:rPr lang="it-IT" altLang="it-IT" i="1" smtClean="0">
                <a:solidFill>
                  <a:srgbClr val="FFFF00"/>
                </a:solidFill>
                <a:latin typeface="Book Antiqua" panose="02040602050305030304" pitchFamily="18" charset="0"/>
              </a:rPr>
              <a:t>R</a:t>
            </a:r>
            <a:r>
              <a:rPr lang="it-IT" altLang="it-IT" baseline="-25000" smtClean="0">
                <a:solidFill>
                  <a:srgbClr val="FFFF00"/>
                </a:solidFill>
                <a:latin typeface="Book Antiqua" panose="02040602050305030304" pitchFamily="18" charset="0"/>
              </a:rPr>
              <a:t>1</a:t>
            </a:r>
            <a:r>
              <a:rPr lang="it-IT" altLang="it-IT" smtClean="0">
                <a:solidFill>
                  <a:srgbClr val="FFFF00"/>
                </a:solidFill>
                <a:latin typeface="Book Antiqua" panose="02040602050305030304" pitchFamily="18" charset="0"/>
              </a:rPr>
              <a:t>=</a:t>
            </a:r>
            <a:r>
              <a:rPr lang="it-IT" altLang="it-IT" i="1" smtClean="0">
                <a:solidFill>
                  <a:srgbClr val="FFFF00"/>
                </a:solidFill>
                <a:latin typeface="Book Antiqua" panose="02040602050305030304" pitchFamily="18" charset="0"/>
              </a:rPr>
              <a:t>R</a:t>
            </a:r>
            <a:r>
              <a:rPr lang="it-IT" altLang="it-IT" baseline="-25000" smtClean="0">
                <a:solidFill>
                  <a:srgbClr val="FFFF00"/>
                </a:solidFill>
                <a:latin typeface="Book Antiqua" panose="02040602050305030304" pitchFamily="18" charset="0"/>
              </a:rPr>
              <a:t>2</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71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1710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7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105"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egnaposto piè di pagina 3"/>
          <p:cNvSpPr>
            <a:spLocks noGrp="1"/>
          </p:cNvSpPr>
          <p:nvPr>
            <p:ph type="ftr" sz="quarter" idx="10"/>
          </p:nvPr>
        </p:nvSpPr>
        <p:spPr/>
        <p:txBody>
          <a:bodyPr/>
          <a:lstStyle/>
          <a:p>
            <a:pPr>
              <a:defRPr/>
            </a:pPr>
            <a:r>
              <a:rPr lang="it-IT" altLang="it-IT"/>
              <a:t>Metrologia e Sistema Internazionale</a:t>
            </a:r>
          </a:p>
        </p:txBody>
      </p:sp>
      <p:sp>
        <p:nvSpPr>
          <p:cNvPr id="220162" name="Rectangle 2"/>
          <p:cNvSpPr>
            <a:spLocks noGrp="1" noChangeArrowheads="1"/>
          </p:cNvSpPr>
          <p:nvPr>
            <p:ph type="title"/>
          </p:nvPr>
        </p:nvSpPr>
        <p:spPr>
          <a:xfrm>
            <a:off x="0" y="268288"/>
            <a:ext cx="9144000" cy="650875"/>
          </a:xfrm>
        </p:spPr>
        <p:txBody>
          <a:bodyPr/>
          <a:lstStyle/>
          <a:p>
            <a:pPr algn="ctr" eaLnBrk="1" hangingPunct="1">
              <a:defRPr/>
            </a:pPr>
            <a:r>
              <a:rPr lang="it-IT" altLang="it-IT" dirty="0" smtClean="0">
                <a:solidFill>
                  <a:schemeClr val="tx1"/>
                </a:solidFill>
                <a:latin typeface="Book Antiqua" panose="02040602050305030304" pitchFamily="18" charset="0"/>
              </a:rPr>
              <a:t>“</a:t>
            </a:r>
            <a:r>
              <a:rPr lang="it-IT" altLang="it-IT" dirty="0" err="1" smtClean="0">
                <a:solidFill>
                  <a:schemeClr val="tx1"/>
                </a:solidFill>
                <a:latin typeface="Book Antiqua" panose="02040602050305030304" pitchFamily="18" charset="0"/>
              </a:rPr>
              <a:t>dB</a:t>
            </a:r>
            <a:r>
              <a:rPr lang="it-IT" altLang="it-IT" i="1" dirty="0" err="1" smtClean="0">
                <a:solidFill>
                  <a:schemeClr val="tx1"/>
                </a:solidFill>
                <a:latin typeface="Book Antiqua" panose="02040602050305030304" pitchFamily="18" charset="0"/>
              </a:rPr>
              <a:t>x</a:t>
            </a:r>
            <a:r>
              <a:rPr lang="it-IT" altLang="it-IT" i="1" dirty="0" smtClean="0">
                <a:solidFill>
                  <a:schemeClr val="tx1"/>
                </a:solidFill>
                <a:latin typeface="Book Antiqua" panose="02040602050305030304" pitchFamily="18" charset="0"/>
              </a:rPr>
              <a:t>”</a:t>
            </a:r>
            <a:r>
              <a:rPr lang="it-IT" altLang="it-IT" dirty="0" smtClean="0">
                <a:solidFill>
                  <a:schemeClr val="tx1"/>
                </a:solidFill>
                <a:latin typeface="Book Antiqua" panose="02040602050305030304" pitchFamily="18" charset="0"/>
              </a:rPr>
              <a:t>, </a:t>
            </a:r>
            <a:r>
              <a:rPr lang="it-IT" altLang="it-IT" dirty="0" err="1" smtClean="0">
                <a:solidFill>
                  <a:schemeClr val="tx1"/>
                </a:solidFill>
                <a:latin typeface="Book Antiqua" panose="02040602050305030304" pitchFamily="18" charset="0"/>
              </a:rPr>
              <a:t>dBm</a:t>
            </a:r>
            <a:r>
              <a:rPr lang="it-IT" altLang="it-IT" dirty="0" smtClean="0">
                <a:solidFill>
                  <a:schemeClr val="tx1"/>
                </a:solidFill>
                <a:latin typeface="Book Antiqua" panose="02040602050305030304" pitchFamily="18" charset="0"/>
              </a:rPr>
              <a:t>, </a:t>
            </a:r>
            <a:r>
              <a:rPr lang="it-IT" altLang="it-IT" dirty="0" err="1" smtClean="0">
                <a:solidFill>
                  <a:schemeClr val="tx1"/>
                </a:solidFill>
                <a:latin typeface="Book Antiqua" panose="02040602050305030304" pitchFamily="18" charset="0"/>
              </a:rPr>
              <a:t>dBW</a:t>
            </a:r>
            <a:r>
              <a:rPr lang="it-IT" altLang="it-IT" dirty="0" smtClean="0">
                <a:solidFill>
                  <a:schemeClr val="tx1"/>
                </a:solidFill>
                <a:latin typeface="Book Antiqua" panose="02040602050305030304" pitchFamily="18" charset="0"/>
              </a:rPr>
              <a:t>, </a:t>
            </a:r>
            <a:r>
              <a:rPr lang="it-IT" altLang="it-IT" dirty="0" err="1" smtClean="0">
                <a:solidFill>
                  <a:schemeClr val="tx1"/>
                </a:solidFill>
                <a:latin typeface="Book Antiqua" panose="02040602050305030304" pitchFamily="18" charset="0"/>
              </a:rPr>
              <a:t>dBk</a:t>
            </a:r>
            <a:endParaRPr lang="it-IT" altLang="it-IT" dirty="0" smtClean="0">
              <a:solidFill>
                <a:schemeClr val="tx1"/>
              </a:solidFill>
              <a:latin typeface="Book Antiqua" panose="02040602050305030304" pitchFamily="18" charset="0"/>
            </a:endParaRPr>
          </a:p>
        </p:txBody>
      </p:sp>
      <p:sp>
        <p:nvSpPr>
          <p:cNvPr id="220163" name="Rectangle 3"/>
          <p:cNvSpPr>
            <a:spLocks noChangeArrowheads="1"/>
          </p:cNvSpPr>
          <p:nvPr/>
        </p:nvSpPr>
        <p:spPr bwMode="auto">
          <a:xfrm>
            <a:off x="0" y="1052513"/>
            <a:ext cx="9326563" cy="1325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dirty="0" smtClean="0">
                <a:latin typeface="Book Antiqua" panose="02040602050305030304" pitchFamily="18" charset="0"/>
              </a:rPr>
              <a:t>Scelto un “livello” di potenza </a:t>
            </a:r>
            <a:r>
              <a:rPr lang="it-IT" altLang="it-IT" i="1" dirty="0" err="1" smtClean="0">
                <a:latin typeface="Book Antiqua" panose="02040602050305030304" pitchFamily="18" charset="0"/>
              </a:rPr>
              <a:t>P</a:t>
            </a:r>
            <a:r>
              <a:rPr lang="it-IT" altLang="it-IT" i="1" baseline="-25000" dirty="0" err="1" smtClean="0">
                <a:latin typeface="Book Antiqua" panose="02040602050305030304" pitchFamily="18" charset="0"/>
              </a:rPr>
              <a:t>x</a:t>
            </a:r>
            <a:r>
              <a:rPr lang="it-IT" altLang="it-IT" dirty="0" smtClean="0">
                <a:latin typeface="Book Antiqua" panose="02040602050305030304" pitchFamily="18" charset="0"/>
              </a:rPr>
              <a:t> come riferimento, un qualunque valore di potenza </a:t>
            </a:r>
            <a:r>
              <a:rPr lang="it-IT" altLang="it-IT" i="1" dirty="0" smtClean="0">
                <a:latin typeface="Book Antiqua" panose="02040602050305030304" pitchFamily="18" charset="0"/>
              </a:rPr>
              <a:t>P</a:t>
            </a:r>
            <a:r>
              <a:rPr lang="it-IT" altLang="it-IT" dirty="0" smtClean="0">
                <a:latin typeface="Book Antiqua" panose="02040602050305030304" pitchFamily="18" charset="0"/>
              </a:rPr>
              <a:t> </a:t>
            </a:r>
            <a:r>
              <a:rPr lang="it-IT" altLang="it-IT" dirty="0" err="1" smtClean="0">
                <a:latin typeface="Book Antiqua" panose="02040602050305030304" pitchFamily="18" charset="0"/>
              </a:rPr>
              <a:t>puo</a:t>
            </a:r>
            <a:r>
              <a:rPr lang="it-IT" altLang="it-IT" dirty="0" smtClean="0">
                <a:latin typeface="Book Antiqua" panose="02040602050305030304" pitchFamily="18" charset="0"/>
              </a:rPr>
              <a:t> essere espresso in </a:t>
            </a:r>
            <a:r>
              <a:rPr lang="it-IT" altLang="it-IT" u="sng" dirty="0" smtClean="0">
                <a:solidFill>
                  <a:srgbClr val="FFFF00"/>
                </a:solidFill>
                <a:latin typeface="Book Antiqua" panose="02040602050305030304" pitchFamily="18" charset="0"/>
              </a:rPr>
              <a:t>decibel rispetto al riferimento</a:t>
            </a:r>
            <a:r>
              <a:rPr lang="it-IT" altLang="it-IT" dirty="0" smtClean="0">
                <a:latin typeface="Book Antiqua" panose="02040602050305030304" pitchFamily="18" charset="0"/>
              </a:rPr>
              <a:t> come:</a:t>
            </a:r>
          </a:p>
        </p:txBody>
      </p:sp>
      <p:graphicFrame>
        <p:nvGraphicFramePr>
          <p:cNvPr id="220167" name="Object 7"/>
          <p:cNvGraphicFramePr>
            <a:graphicFrameLocks noChangeAspect="1"/>
          </p:cNvGraphicFramePr>
          <p:nvPr/>
        </p:nvGraphicFramePr>
        <p:xfrm>
          <a:off x="2482850" y="2400300"/>
          <a:ext cx="3784600" cy="1382713"/>
        </p:xfrm>
        <a:graphic>
          <a:graphicData uri="http://schemas.openxmlformats.org/presentationml/2006/ole">
            <mc:AlternateContent xmlns:mc="http://schemas.openxmlformats.org/markup-compatibility/2006">
              <mc:Choice xmlns:v="urn:schemas-microsoft-com:vml" Requires="v">
                <p:oleObj spid="_x0000_s128144" name="Equation" r:id="rId4" imgW="1228934" imgH="390428" progId="Equation.3">
                  <p:embed/>
                </p:oleObj>
              </mc:Choice>
              <mc:Fallback>
                <p:oleObj name="Equation" r:id="rId4" imgW="1228934" imgH="390428"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2850" y="2400300"/>
                        <a:ext cx="3784600" cy="1382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20177" name="Group 17"/>
          <p:cNvGrpSpPr>
            <a:grpSpLocks/>
          </p:cNvGrpSpPr>
          <p:nvPr/>
        </p:nvGrpSpPr>
        <p:grpSpPr bwMode="auto">
          <a:xfrm>
            <a:off x="254000" y="3883025"/>
            <a:ext cx="8891588" cy="2616200"/>
            <a:chOff x="160" y="2446"/>
            <a:chExt cx="5601" cy="1648"/>
          </a:xfrm>
        </p:grpSpPr>
        <p:sp>
          <p:nvSpPr>
            <p:cNvPr id="220173" name="Rectangle 13"/>
            <p:cNvSpPr>
              <a:spLocks noChangeArrowheads="1"/>
            </p:cNvSpPr>
            <p:nvPr/>
          </p:nvSpPr>
          <p:spPr bwMode="auto">
            <a:xfrm>
              <a:off x="160" y="2446"/>
              <a:ext cx="5601" cy="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dirty="0" smtClean="0">
                  <a:latin typeface="Book Antiqua" panose="02040602050305030304" pitchFamily="18" charset="0"/>
                </a:rPr>
                <a:t>In particolare, esisteranno dunque:</a:t>
              </a:r>
            </a:p>
          </p:txBody>
        </p:sp>
        <p:graphicFrame>
          <p:nvGraphicFramePr>
            <p:cNvPr id="128010" name="Object 14"/>
            <p:cNvGraphicFramePr>
              <a:graphicFrameLocks noChangeAspect="1"/>
            </p:cNvGraphicFramePr>
            <p:nvPr/>
          </p:nvGraphicFramePr>
          <p:xfrm>
            <a:off x="177" y="2756"/>
            <a:ext cx="2414" cy="722"/>
          </p:xfrm>
          <a:graphic>
            <a:graphicData uri="http://schemas.openxmlformats.org/presentationml/2006/ole">
              <mc:AlternateContent xmlns:mc="http://schemas.openxmlformats.org/markup-compatibility/2006">
                <mc:Choice xmlns:v="urn:schemas-microsoft-com:vml" Requires="v">
                  <p:oleObj spid="_x0000_s128145" name="Equation" r:id="rId6" imgW="1514266" imgH="390428" progId="Equation.3">
                    <p:embed/>
                  </p:oleObj>
                </mc:Choice>
                <mc:Fallback>
                  <p:oleObj name="Equation" r:id="rId6" imgW="1514266" imgH="390428" progId="Equation.3">
                    <p:embed/>
                    <p:pic>
                      <p:nvPicPr>
                        <p:cNvPr id="0"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7" y="2756"/>
                          <a:ext cx="2414" cy="7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8011" name="Object 15"/>
            <p:cNvGraphicFramePr>
              <a:graphicFrameLocks noChangeAspect="1"/>
            </p:cNvGraphicFramePr>
            <p:nvPr/>
          </p:nvGraphicFramePr>
          <p:xfrm>
            <a:off x="188" y="3473"/>
            <a:ext cx="4212" cy="621"/>
          </p:xfrm>
          <a:graphic>
            <a:graphicData uri="http://schemas.openxmlformats.org/presentationml/2006/ole">
              <mc:AlternateContent xmlns:mc="http://schemas.openxmlformats.org/markup-compatibility/2006">
                <mc:Choice xmlns:v="urn:schemas-microsoft-com:vml" Requires="v">
                  <p:oleObj spid="_x0000_s128146" name="Equation" r:id="rId8" imgW="3181250" imgH="390428" progId="Equation.3">
                    <p:embed/>
                  </p:oleObj>
                </mc:Choice>
                <mc:Fallback>
                  <p:oleObj name="Equation" r:id="rId8" imgW="3181250" imgH="390428" progId="Equation.3">
                    <p:embed/>
                    <p:pic>
                      <p:nvPicPr>
                        <p:cNvPr id="0"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8" y="3473"/>
                          <a:ext cx="4212" cy="6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20176" name="Rectangle 16"/>
          <p:cNvSpPr>
            <a:spLocks noChangeArrowheads="1"/>
          </p:cNvSpPr>
          <p:nvPr/>
        </p:nvSpPr>
        <p:spPr bwMode="auto">
          <a:xfrm>
            <a:off x="301625" y="4346575"/>
            <a:ext cx="3867150" cy="1154113"/>
          </a:xfrm>
          <a:prstGeom prst="rect">
            <a:avLst/>
          </a:prstGeom>
          <a:noFill/>
          <a:ln w="38100">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sp>
        <p:nvSpPr>
          <p:cNvPr id="12" name="Rectangle 3"/>
          <p:cNvSpPr>
            <a:spLocks noChangeArrowheads="1"/>
          </p:cNvSpPr>
          <p:nvPr/>
        </p:nvSpPr>
        <p:spPr bwMode="auto">
          <a:xfrm>
            <a:off x="4518145" y="4660163"/>
            <a:ext cx="4294082" cy="601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sz="2400" dirty="0" smtClean="0">
                <a:latin typeface="Book Antiqua" panose="02040602050305030304" pitchFamily="18" charset="0"/>
              </a:rPr>
              <a:t>più corretto sarebbe </a:t>
            </a:r>
            <a:r>
              <a:rPr lang="it-IT" altLang="it-IT" i="1" dirty="0" smtClean="0">
                <a:latin typeface="Book Antiqua" panose="02040602050305030304" pitchFamily="18" charset="0"/>
              </a:rPr>
              <a:t>P</a:t>
            </a:r>
            <a:r>
              <a:rPr lang="it-IT" altLang="it-IT" baseline="-25000" dirty="0" smtClean="0">
                <a:latin typeface="Book Antiqua" panose="02040602050305030304" pitchFamily="18" charset="0"/>
              </a:rPr>
              <a:t>(</a:t>
            </a:r>
            <a:r>
              <a:rPr lang="it-IT" altLang="it-IT" baseline="-25000" dirty="0" err="1" smtClean="0">
                <a:latin typeface="Book Antiqua" panose="02040602050305030304" pitchFamily="18" charset="0"/>
              </a:rPr>
              <a:t>dBmW</a:t>
            </a:r>
            <a:r>
              <a:rPr lang="it-IT" altLang="it-IT" baseline="-25000" dirty="0" smtClean="0">
                <a:latin typeface="Book Antiqua" panose="02040602050305030304" pitchFamily="18" charset="0"/>
              </a:rPr>
              <a:t>)</a:t>
            </a:r>
          </a:p>
        </p:txBody>
      </p:sp>
      <p:sp>
        <p:nvSpPr>
          <p:cNvPr id="13" name="Rectangle 3"/>
          <p:cNvSpPr>
            <a:spLocks noChangeArrowheads="1"/>
          </p:cNvSpPr>
          <p:nvPr/>
        </p:nvSpPr>
        <p:spPr bwMode="auto">
          <a:xfrm>
            <a:off x="6985000" y="5803914"/>
            <a:ext cx="1490613" cy="601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sz="2400" dirty="0" smtClean="0">
                <a:latin typeface="Book Antiqua" panose="02040602050305030304" pitchFamily="18" charset="0"/>
              </a:rPr>
              <a:t>= </a:t>
            </a:r>
            <a:r>
              <a:rPr lang="it-IT" altLang="it-IT" sz="2400" i="1" dirty="0" smtClean="0">
                <a:latin typeface="Book Antiqua" panose="02040602050305030304" pitchFamily="18" charset="0"/>
              </a:rPr>
              <a:t>P</a:t>
            </a:r>
            <a:r>
              <a:rPr lang="it-IT" altLang="it-IT" sz="2400" baseline="-25000" dirty="0" smtClean="0">
                <a:latin typeface="Book Antiqua" panose="02040602050305030304" pitchFamily="18" charset="0"/>
              </a:rPr>
              <a:t>(</a:t>
            </a:r>
            <a:r>
              <a:rPr lang="it-IT" altLang="it-IT" sz="2400" baseline="-25000" dirty="0" err="1" smtClean="0">
                <a:latin typeface="Book Antiqua" panose="02040602050305030304" pitchFamily="18" charset="0"/>
              </a:rPr>
              <a:t>dBkW</a:t>
            </a:r>
            <a:r>
              <a:rPr lang="it-IT" altLang="it-IT" sz="2400" baseline="-25000" dirty="0" smtClean="0">
                <a:latin typeface="Book Antiqua" panose="02040602050305030304"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016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2016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2017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49" presetClass="entr" presetSubtype="0" decel="100000" fill="hold" grpId="0" nodeType="clickEffect">
                                  <p:stCondLst>
                                    <p:cond delay="0"/>
                                  </p:stCondLst>
                                  <p:childTnLst>
                                    <p:set>
                                      <p:cBhvr>
                                        <p:cTn id="18" dur="1" fill="hold">
                                          <p:stCondLst>
                                            <p:cond delay="0"/>
                                          </p:stCondLst>
                                        </p:cTn>
                                        <p:tgtEl>
                                          <p:spTgt spid="220176"/>
                                        </p:tgtEl>
                                        <p:attrNameLst>
                                          <p:attrName>style.visibility</p:attrName>
                                        </p:attrNameLst>
                                      </p:cBhvr>
                                      <p:to>
                                        <p:strVal val="visible"/>
                                      </p:to>
                                    </p:set>
                                    <p:anim calcmode="lin" valueType="num">
                                      <p:cBhvr>
                                        <p:cTn id="19" dur="500" fill="hold"/>
                                        <p:tgtEl>
                                          <p:spTgt spid="220176"/>
                                        </p:tgtEl>
                                        <p:attrNameLst>
                                          <p:attrName>ppt_w</p:attrName>
                                        </p:attrNameLst>
                                      </p:cBhvr>
                                      <p:tavLst>
                                        <p:tav tm="0">
                                          <p:val>
                                            <p:fltVal val="0"/>
                                          </p:val>
                                        </p:tav>
                                        <p:tav tm="100000">
                                          <p:val>
                                            <p:strVal val="#ppt_w"/>
                                          </p:val>
                                        </p:tav>
                                      </p:tavLst>
                                    </p:anim>
                                    <p:anim calcmode="lin" valueType="num">
                                      <p:cBhvr>
                                        <p:cTn id="20" dur="500" fill="hold"/>
                                        <p:tgtEl>
                                          <p:spTgt spid="220176"/>
                                        </p:tgtEl>
                                        <p:attrNameLst>
                                          <p:attrName>ppt_h</p:attrName>
                                        </p:attrNameLst>
                                      </p:cBhvr>
                                      <p:tavLst>
                                        <p:tav tm="0">
                                          <p:val>
                                            <p:fltVal val="0"/>
                                          </p:val>
                                        </p:tav>
                                        <p:tav tm="100000">
                                          <p:val>
                                            <p:strVal val="#ppt_h"/>
                                          </p:val>
                                        </p:tav>
                                      </p:tavLst>
                                    </p:anim>
                                    <p:anim calcmode="lin" valueType="num">
                                      <p:cBhvr>
                                        <p:cTn id="21" dur="500" fill="hold"/>
                                        <p:tgtEl>
                                          <p:spTgt spid="220176"/>
                                        </p:tgtEl>
                                        <p:attrNameLst>
                                          <p:attrName>style.rotation</p:attrName>
                                        </p:attrNameLst>
                                      </p:cBhvr>
                                      <p:tavLst>
                                        <p:tav tm="0">
                                          <p:val>
                                            <p:fltVal val="360"/>
                                          </p:val>
                                        </p:tav>
                                        <p:tav tm="100000">
                                          <p:val>
                                            <p:fltVal val="0"/>
                                          </p:val>
                                        </p:tav>
                                      </p:tavLst>
                                    </p:anim>
                                    <p:animEffect transition="in" filter="fade">
                                      <p:cBhvr>
                                        <p:cTn id="22" dur="500"/>
                                        <p:tgtEl>
                                          <p:spTgt spid="220176"/>
                                        </p:tgtEl>
                                      </p:cBhvr>
                                    </p:animEffect>
                                  </p:childTnLst>
                                </p:cTn>
                              </p:par>
                            </p:childTnLst>
                          </p:cTn>
                        </p:par>
                        <p:par>
                          <p:cTn id="23" fill="hold">
                            <p:stCondLst>
                              <p:cond delay="500"/>
                            </p:stCondLst>
                            <p:childTnLst>
                              <p:par>
                                <p:cTn id="24" presetID="1" presetClass="entr" presetSubtype="0" fill="hold" grpId="0" nodeType="afterEffect">
                                  <p:stCondLst>
                                    <p:cond delay="1000"/>
                                  </p:stCondLst>
                                  <p:childTnLst>
                                    <p:set>
                                      <p:cBhvr>
                                        <p:cTn id="25" dur="1" fill="hold">
                                          <p:stCondLst>
                                            <p:cond delay="0"/>
                                          </p:stCondLst>
                                        </p:cTn>
                                        <p:tgtEl>
                                          <p:spTgt spid="12"/>
                                        </p:tgtEl>
                                        <p:attrNameLst>
                                          <p:attrName>style.visibility</p:attrName>
                                        </p:attrNameLst>
                                      </p:cBhvr>
                                      <p:to>
                                        <p:strVal val="visible"/>
                                      </p:to>
                                    </p:set>
                                  </p:childTnLst>
                                </p:cTn>
                              </p:par>
                            </p:childTnLst>
                          </p:cTn>
                        </p:par>
                        <p:par>
                          <p:cTn id="26" fill="hold">
                            <p:stCondLst>
                              <p:cond delay="1500"/>
                            </p:stCondLst>
                            <p:childTnLst>
                              <p:par>
                                <p:cTn id="27" presetID="1" presetClass="entr" presetSubtype="0" fill="hold" grpId="0" nodeType="afterEffect">
                                  <p:stCondLst>
                                    <p:cond delay="100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63" grpId="0"/>
      <p:bldP spid="220176" grpId="0" animBg="1"/>
      <p:bldP spid="12" grpId="0"/>
      <p:bldP spid="13"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rotWithShape="1">
          <a:blip r:embed="rId4" cstate="print">
            <a:extLst>
              <a:ext uri="{28A0092B-C50C-407E-A947-70E740481C1C}">
                <a14:useLocalDpi xmlns:a14="http://schemas.microsoft.com/office/drawing/2010/main" val="0"/>
              </a:ext>
            </a:extLst>
          </a:blip>
          <a:srcRect l="3490" t="13611" r="2301" b="7131"/>
          <a:stretch/>
        </p:blipFill>
        <p:spPr>
          <a:xfrm>
            <a:off x="5367972" y="2499360"/>
            <a:ext cx="3776027" cy="4152583"/>
          </a:xfrm>
          <a:prstGeom prst="rect">
            <a:avLst/>
          </a:prstGeom>
        </p:spPr>
      </p:pic>
      <p:sp>
        <p:nvSpPr>
          <p:cNvPr id="10" name="Segnaposto piè di pagina 3"/>
          <p:cNvSpPr>
            <a:spLocks noGrp="1"/>
          </p:cNvSpPr>
          <p:nvPr>
            <p:ph type="ftr" sz="quarter" idx="10"/>
          </p:nvPr>
        </p:nvSpPr>
        <p:spPr/>
        <p:txBody>
          <a:bodyPr/>
          <a:lstStyle/>
          <a:p>
            <a:pPr>
              <a:defRPr/>
            </a:pPr>
            <a:r>
              <a:rPr lang="it-IT" altLang="it-IT"/>
              <a:t>Metrologia e Sistema Internazionale</a:t>
            </a:r>
          </a:p>
        </p:txBody>
      </p:sp>
      <p:sp>
        <p:nvSpPr>
          <p:cNvPr id="220162" name="Rectangle 2"/>
          <p:cNvSpPr>
            <a:spLocks noGrp="1" noChangeArrowheads="1"/>
          </p:cNvSpPr>
          <p:nvPr>
            <p:ph type="title"/>
          </p:nvPr>
        </p:nvSpPr>
        <p:spPr>
          <a:xfrm>
            <a:off x="-1" y="129615"/>
            <a:ext cx="9144000" cy="650875"/>
          </a:xfrm>
        </p:spPr>
        <p:txBody>
          <a:bodyPr/>
          <a:lstStyle/>
          <a:p>
            <a:pPr algn="ctr" eaLnBrk="1" hangingPunct="1">
              <a:defRPr/>
            </a:pPr>
            <a:r>
              <a:rPr lang="it-IT" altLang="it-IT" dirty="0" err="1" smtClean="0">
                <a:solidFill>
                  <a:schemeClr val="tx1"/>
                </a:solidFill>
                <a:latin typeface="Book Antiqua" panose="02040602050305030304" pitchFamily="18" charset="0"/>
              </a:rPr>
              <a:t>dB</a:t>
            </a:r>
            <a:r>
              <a:rPr lang="it-IT" altLang="it-IT" baseline="-25000" dirty="0" err="1" smtClean="0">
                <a:solidFill>
                  <a:schemeClr val="tx1"/>
                </a:solidFill>
                <a:latin typeface="Book Antiqua" panose="02040602050305030304" pitchFamily="18" charset="0"/>
              </a:rPr>
              <a:t>A</a:t>
            </a:r>
            <a:r>
              <a:rPr lang="it-IT" altLang="it-IT" dirty="0" smtClean="0">
                <a:solidFill>
                  <a:schemeClr val="tx1"/>
                </a:solidFill>
                <a:latin typeface="Book Antiqua" panose="02040602050305030304" pitchFamily="18" charset="0"/>
              </a:rPr>
              <a:t> IN ACUSTICA</a:t>
            </a:r>
          </a:p>
        </p:txBody>
      </p:sp>
      <p:sp>
        <p:nvSpPr>
          <p:cNvPr id="220163" name="Rectangle 3"/>
          <p:cNvSpPr>
            <a:spLocks noChangeArrowheads="1"/>
          </p:cNvSpPr>
          <p:nvPr/>
        </p:nvSpPr>
        <p:spPr bwMode="auto">
          <a:xfrm>
            <a:off x="189190" y="866160"/>
            <a:ext cx="8868103" cy="1706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sz="2800" dirty="0">
                <a:latin typeface="Book Antiqua" panose="02040602050305030304" pitchFamily="18" charset="0"/>
              </a:rPr>
              <a:t>In acustica vengono usati i </a:t>
            </a:r>
            <a:r>
              <a:rPr lang="it-IT" altLang="it-IT" sz="2800" dirty="0" smtClean="0">
                <a:latin typeface="Book Antiqua" panose="02040602050305030304" pitchFamily="18" charset="0"/>
              </a:rPr>
              <a:t>dB </a:t>
            </a:r>
            <a:r>
              <a:rPr lang="it-IT" altLang="it-IT" sz="2400" dirty="0" smtClean="0">
                <a:latin typeface="Book Antiqua" panose="02040602050305030304" pitchFamily="18" charset="0"/>
              </a:rPr>
              <a:t>per il </a:t>
            </a:r>
            <a:r>
              <a:rPr lang="it-IT" altLang="it-IT" dirty="0" smtClean="0">
                <a:solidFill>
                  <a:srgbClr val="FFFF00"/>
                </a:solidFill>
                <a:latin typeface="Book Antiqua" panose="02040602050305030304" pitchFamily="18" charset="0"/>
              </a:rPr>
              <a:t>livello (</a:t>
            </a:r>
            <a:r>
              <a:rPr lang="it-IT" altLang="it-IT" i="1" dirty="0" smtClean="0">
                <a:solidFill>
                  <a:srgbClr val="FFFF00"/>
                </a:solidFill>
                <a:latin typeface="Book Antiqua" panose="02040602050305030304" pitchFamily="18" charset="0"/>
              </a:rPr>
              <a:t>L)</a:t>
            </a:r>
            <a:r>
              <a:rPr lang="it-IT" altLang="it-IT" sz="2400" dirty="0" smtClean="0">
                <a:latin typeface="Book Antiqua" panose="02040602050305030304" pitchFamily="18" charset="0"/>
              </a:rPr>
              <a:t> della </a:t>
            </a:r>
            <a:r>
              <a:rPr lang="it-IT" altLang="it-IT" sz="2400" b="1" dirty="0" smtClean="0">
                <a:latin typeface="Book Antiqua" panose="02040602050305030304" pitchFamily="18" charset="0"/>
              </a:rPr>
              <a:t>p</a:t>
            </a:r>
            <a:r>
              <a:rPr lang="it-IT" altLang="it-IT" sz="2400" dirty="0" smtClean="0">
                <a:latin typeface="Book Antiqua" panose="02040602050305030304" pitchFamily="18" charset="0"/>
              </a:rPr>
              <a:t>ressione acustica </a:t>
            </a:r>
            <a:r>
              <a:rPr lang="it-IT" altLang="it-IT" sz="2400" i="1" dirty="0" err="1" smtClean="0">
                <a:latin typeface="Book Antiqua" panose="02040602050305030304" pitchFamily="18" charset="0"/>
              </a:rPr>
              <a:t>p</a:t>
            </a:r>
            <a:r>
              <a:rPr lang="it-IT" altLang="it-IT" sz="2400" baseline="-25000" dirty="0" err="1" smtClean="0">
                <a:latin typeface="Book Antiqua" panose="02040602050305030304" pitchFamily="18" charset="0"/>
              </a:rPr>
              <a:t>A</a:t>
            </a:r>
            <a:r>
              <a:rPr lang="it-IT" altLang="it-IT" sz="2400" dirty="0" smtClean="0">
                <a:latin typeface="Book Antiqua" panose="02040602050305030304" pitchFamily="18" charset="0"/>
              </a:rPr>
              <a:t> (come valore efficace o rms dell’onda di </a:t>
            </a:r>
            <a:r>
              <a:rPr lang="it-IT" altLang="it-IT" sz="2400" b="1" dirty="0" smtClean="0">
                <a:latin typeface="Book Antiqua" panose="02040602050305030304" pitchFamily="18" charset="0"/>
              </a:rPr>
              <a:t>p</a:t>
            </a:r>
            <a:r>
              <a:rPr lang="it-IT" altLang="it-IT" sz="2400" dirty="0" smtClean="0">
                <a:latin typeface="Book Antiqua" panose="02040602050305030304" pitchFamily="18" charset="0"/>
              </a:rPr>
              <a:t>ressione) </a:t>
            </a:r>
            <a:r>
              <a:rPr lang="it-IT" altLang="it-IT" sz="2800" dirty="0" smtClean="0">
                <a:solidFill>
                  <a:srgbClr val="FFFF00"/>
                </a:solidFill>
                <a:latin typeface="Book Antiqua" panose="02040602050305030304" pitchFamily="18" charset="0"/>
              </a:rPr>
              <a:t>rispetto </a:t>
            </a:r>
            <a:r>
              <a:rPr lang="it-IT" altLang="it-IT" sz="2800" dirty="0" smtClean="0">
                <a:solidFill>
                  <a:srgbClr val="FFFF00"/>
                </a:solidFill>
                <a:latin typeface="Book Antiqua" panose="02040602050305030304" pitchFamily="18" charset="0"/>
              </a:rPr>
              <a:t>alla soglia di udibilità </a:t>
            </a:r>
            <a:r>
              <a:rPr lang="it-IT" altLang="it-IT" sz="2800" i="1" dirty="0" smtClean="0">
                <a:solidFill>
                  <a:srgbClr val="FFFF00"/>
                </a:solidFill>
                <a:latin typeface="Book Antiqua" panose="02040602050305030304" pitchFamily="18" charset="0"/>
              </a:rPr>
              <a:t>p</a:t>
            </a:r>
            <a:r>
              <a:rPr lang="it-IT" altLang="it-IT" sz="2800" baseline="-25000" dirty="0" smtClean="0">
                <a:solidFill>
                  <a:srgbClr val="FFFF00"/>
                </a:solidFill>
                <a:latin typeface="Book Antiqua" panose="02040602050305030304" pitchFamily="18" charset="0"/>
              </a:rPr>
              <a:t>0,A</a:t>
            </a:r>
            <a:r>
              <a:rPr lang="it-IT" altLang="it-IT" sz="2400" dirty="0" smtClean="0">
                <a:latin typeface="Book Antiqua" panose="02040602050305030304" pitchFamily="18" charset="0"/>
              </a:rPr>
              <a:t> espresso in </a:t>
            </a:r>
            <a:r>
              <a:rPr lang="it-IT" altLang="it-IT" sz="2800" u="sng" dirty="0" smtClean="0">
                <a:solidFill>
                  <a:srgbClr val="FFFF00"/>
                </a:solidFill>
                <a:latin typeface="Book Antiqua" panose="02040602050305030304" pitchFamily="18" charset="0"/>
              </a:rPr>
              <a:t>decibel acustici</a:t>
            </a:r>
            <a:r>
              <a:rPr lang="it-IT" altLang="it-IT" sz="2800" dirty="0" smtClean="0">
                <a:latin typeface="Book Antiqua" panose="02040602050305030304" pitchFamily="18" charset="0"/>
              </a:rPr>
              <a:t>:</a:t>
            </a:r>
            <a:endParaRPr lang="it-IT" altLang="it-IT" sz="2800" dirty="0" smtClean="0">
              <a:latin typeface="Book Antiqua" panose="02040602050305030304" pitchFamily="18" charset="0"/>
            </a:endParaRPr>
          </a:p>
        </p:txBody>
      </p:sp>
      <p:graphicFrame>
        <p:nvGraphicFramePr>
          <p:cNvPr id="220167" name="Object 7"/>
          <p:cNvGraphicFramePr>
            <a:graphicFrameLocks noChangeAspect="1"/>
          </p:cNvGraphicFramePr>
          <p:nvPr>
            <p:extLst>
              <p:ext uri="{D42A27DB-BD31-4B8C-83A1-F6EECF244321}">
                <p14:modId xmlns:p14="http://schemas.microsoft.com/office/powerpoint/2010/main" val="1298280861"/>
              </p:ext>
            </p:extLst>
          </p:nvPr>
        </p:nvGraphicFramePr>
        <p:xfrm>
          <a:off x="149225" y="2236788"/>
          <a:ext cx="4862513" cy="1435100"/>
        </p:xfrm>
        <a:graphic>
          <a:graphicData uri="http://schemas.openxmlformats.org/presentationml/2006/ole">
            <mc:AlternateContent xmlns:mc="http://schemas.openxmlformats.org/markup-compatibility/2006">
              <mc:Choice xmlns:v="urn:schemas-microsoft-com:vml" Requires="v">
                <p:oleObj spid="_x0000_s151572" name="Equation" r:id="rId5" imgW="1981080" imgH="507960" progId="Equation.DSMT4">
                  <p:embed/>
                </p:oleObj>
              </mc:Choice>
              <mc:Fallback>
                <p:oleObj name="Equation" r:id="rId5" imgW="1981080" imgH="507960" progId="Equation.DSMT4">
                  <p:embed/>
                  <p:pic>
                    <p:nvPicPr>
                      <p:cNvPr id="220167" name="Object 7"/>
                      <p:cNvPicPr>
                        <a:picLocks noChangeAspect="1" noChangeArrowheads="1"/>
                      </p:cNvPicPr>
                      <p:nvPr/>
                    </p:nvPicPr>
                    <p:blipFill>
                      <a:blip r:embed="rId6">
                        <a:lum bright="70000" contrast="-70000"/>
                      </a:blip>
                      <a:srcRect/>
                      <a:stretch>
                        <a:fillRect/>
                      </a:stretch>
                    </p:blipFill>
                    <p:spPr bwMode="auto">
                      <a:xfrm>
                        <a:off x="149225" y="2236788"/>
                        <a:ext cx="4862513" cy="1435100"/>
                      </a:xfrm>
                      <a:prstGeom prst="rect">
                        <a:avLst/>
                      </a:prstGeom>
                      <a:noFill/>
                      <a:ln>
                        <a:noFill/>
                      </a:ln>
                      <a:effectLst/>
                      <a:extLst/>
                    </p:spPr>
                  </p:pic>
                </p:oleObj>
              </mc:Fallback>
            </mc:AlternateContent>
          </a:graphicData>
        </a:graphic>
      </p:graphicFrame>
      <p:sp>
        <p:nvSpPr>
          <p:cNvPr id="220173" name="Rectangle 13"/>
          <p:cNvSpPr>
            <a:spLocks noChangeArrowheads="1"/>
          </p:cNvSpPr>
          <p:nvPr/>
        </p:nvSpPr>
        <p:spPr bwMode="auto">
          <a:xfrm>
            <a:off x="149225" y="3729887"/>
            <a:ext cx="5319421" cy="762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sz="2400" dirty="0" smtClean="0">
                <a:latin typeface="Book Antiqua" panose="02040602050305030304" pitchFamily="18" charset="0"/>
              </a:rPr>
              <a:t>o in intensità </a:t>
            </a:r>
            <a:r>
              <a:rPr lang="it-IT" altLang="it-IT" sz="2400" dirty="0" smtClean="0">
                <a:latin typeface="Book Antiqua" panose="02040602050305030304" pitchFamily="18" charset="0"/>
              </a:rPr>
              <a:t>acustica (</a:t>
            </a:r>
            <a:r>
              <a:rPr lang="it-IT" altLang="it-IT" sz="2400" b="1" dirty="0" smtClean="0">
                <a:latin typeface="Book Antiqua" panose="02040602050305030304" pitchFamily="18" charset="0"/>
              </a:rPr>
              <a:t>I</a:t>
            </a:r>
            <a:r>
              <a:rPr lang="it-IT" altLang="it-IT" sz="2400" dirty="0" smtClean="0">
                <a:latin typeface="Book Antiqua" panose="02040602050305030304" pitchFamily="18" charset="0"/>
              </a:rPr>
              <a:t>ntensity</a:t>
            </a:r>
            <a:r>
              <a:rPr lang="it-IT" altLang="it-IT" sz="2400" dirty="0" smtClean="0">
                <a:latin typeface="Book Antiqua" panose="02040602050305030304" pitchFamily="18" charset="0"/>
              </a:rPr>
              <a:t>)</a:t>
            </a:r>
          </a:p>
          <a:p>
            <a:pPr eaLnBrk="1" hangingPunct="1">
              <a:lnSpc>
                <a:spcPct val="90000"/>
              </a:lnSpc>
              <a:buClr>
                <a:schemeClr val="tx1"/>
              </a:buClr>
              <a:buFontTx/>
              <a:buNone/>
              <a:defRPr/>
            </a:pPr>
            <a:r>
              <a:rPr lang="it-IT" altLang="it-IT" sz="2400" dirty="0" smtClean="0">
                <a:latin typeface="Book Antiqua" panose="02040602050305030304" pitchFamily="18" charset="0"/>
              </a:rPr>
              <a:t>o </a:t>
            </a:r>
            <a:r>
              <a:rPr lang="it-IT" altLang="it-IT" sz="2400" dirty="0">
                <a:latin typeface="Book Antiqua" panose="02040602050305030304" pitchFamily="18" charset="0"/>
              </a:rPr>
              <a:t>in potenza acustica (</a:t>
            </a:r>
            <a:r>
              <a:rPr lang="it-IT" altLang="it-IT" sz="2400" b="1" dirty="0">
                <a:latin typeface="Book Antiqua" panose="02040602050305030304" pitchFamily="18" charset="0"/>
              </a:rPr>
              <a:t>W</a:t>
            </a:r>
            <a:r>
              <a:rPr lang="it-IT" altLang="it-IT" sz="2400" dirty="0">
                <a:latin typeface="Book Antiqua" panose="02040602050305030304" pitchFamily="18" charset="0"/>
              </a:rPr>
              <a:t>att</a:t>
            </a:r>
            <a:r>
              <a:rPr lang="it-IT" altLang="it-IT" sz="2400" dirty="0" smtClean="0">
                <a:latin typeface="Book Antiqua" panose="02040602050305030304" pitchFamily="18" charset="0"/>
              </a:rPr>
              <a:t>):</a:t>
            </a:r>
            <a:endParaRPr lang="it-IT" altLang="it-IT" sz="2400" dirty="0" smtClean="0">
              <a:latin typeface="Book Antiqua" panose="02040602050305030304" pitchFamily="18" charset="0"/>
            </a:endParaRPr>
          </a:p>
        </p:txBody>
      </p:sp>
      <p:graphicFrame>
        <p:nvGraphicFramePr>
          <p:cNvPr id="128011" name="Object 15"/>
          <p:cNvGraphicFramePr>
            <a:graphicFrameLocks noChangeAspect="1"/>
          </p:cNvGraphicFramePr>
          <p:nvPr>
            <p:extLst>
              <p:ext uri="{D42A27DB-BD31-4B8C-83A1-F6EECF244321}">
                <p14:modId xmlns:p14="http://schemas.microsoft.com/office/powerpoint/2010/main" val="2826682452"/>
              </p:ext>
            </p:extLst>
          </p:nvPr>
        </p:nvGraphicFramePr>
        <p:xfrm>
          <a:off x="173038" y="4540250"/>
          <a:ext cx="3527425" cy="2076450"/>
        </p:xfrm>
        <a:graphic>
          <a:graphicData uri="http://schemas.openxmlformats.org/presentationml/2006/ole">
            <mc:AlternateContent xmlns:mc="http://schemas.openxmlformats.org/markup-compatibility/2006">
              <mc:Choice xmlns:v="urn:schemas-microsoft-com:vml" Requires="v">
                <p:oleObj spid="_x0000_s151573" name="Equation" r:id="rId7" imgW="2070000" imgH="1015920" progId="Equation.DSMT4">
                  <p:embed/>
                </p:oleObj>
              </mc:Choice>
              <mc:Fallback>
                <p:oleObj name="Equation" r:id="rId7" imgW="2070000" imgH="1015920" progId="Equation.DSMT4">
                  <p:embed/>
                  <p:pic>
                    <p:nvPicPr>
                      <p:cNvPr id="128011" name="Object 15"/>
                      <p:cNvPicPr>
                        <a:picLocks noChangeAspect="1" noChangeArrowheads="1"/>
                      </p:cNvPicPr>
                      <p:nvPr/>
                    </p:nvPicPr>
                    <p:blipFill>
                      <a:blip r:embed="rId8">
                        <a:lum bright="70000" contrast="-70000"/>
                      </a:blip>
                      <a:srcRect/>
                      <a:stretch>
                        <a:fillRect/>
                      </a:stretch>
                    </p:blipFill>
                    <p:spPr bwMode="auto">
                      <a:xfrm>
                        <a:off x="173038" y="4540250"/>
                        <a:ext cx="3527425" cy="2076450"/>
                      </a:xfrm>
                      <a:prstGeom prst="rect">
                        <a:avLst/>
                      </a:prstGeom>
                      <a:noFill/>
                      <a:ln>
                        <a:noFill/>
                      </a:ln>
                      <a:effectLst/>
                      <a:extLst/>
                    </p:spPr>
                  </p:pic>
                </p:oleObj>
              </mc:Fallback>
            </mc:AlternateContent>
          </a:graphicData>
        </a:graphic>
      </p:graphicFrame>
      <p:sp>
        <p:nvSpPr>
          <p:cNvPr id="14" name="Rectangle 13"/>
          <p:cNvSpPr>
            <a:spLocks noChangeArrowheads="1"/>
          </p:cNvSpPr>
          <p:nvPr/>
        </p:nvSpPr>
        <p:spPr bwMode="auto">
          <a:xfrm>
            <a:off x="5253274" y="2060517"/>
            <a:ext cx="4049749" cy="511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sz="2400" i="1" dirty="0" smtClean="0">
                <a:latin typeface="Book Antiqua" panose="02040602050305030304" pitchFamily="18" charset="0"/>
              </a:rPr>
              <a:t>p</a:t>
            </a:r>
            <a:r>
              <a:rPr lang="it-IT" altLang="it-IT" sz="2400" baseline="-25000" dirty="0" smtClean="0">
                <a:latin typeface="Book Antiqua" panose="02040602050305030304" pitchFamily="18" charset="0"/>
              </a:rPr>
              <a:t>A,0</a:t>
            </a:r>
            <a:r>
              <a:rPr lang="it-IT" altLang="it-IT" sz="2400" dirty="0" smtClean="0">
                <a:latin typeface="Book Antiqua" panose="02040602050305030304" pitchFamily="18" charset="0"/>
              </a:rPr>
              <a:t>=</a:t>
            </a:r>
            <a:r>
              <a:rPr lang="it-IT" altLang="it-IT" sz="2400" dirty="0" smtClean="0">
                <a:latin typeface="Book Antiqua" panose="02040602050305030304" pitchFamily="18" charset="0"/>
                <a:sym typeface="Symbol" panose="05050102010706020507" pitchFamily="18" charset="2"/>
              </a:rPr>
              <a:t> 210</a:t>
            </a:r>
            <a:r>
              <a:rPr lang="it-IT" altLang="it-IT" sz="2400" baseline="30000" dirty="0" smtClean="0">
                <a:latin typeface="Book Antiqua" panose="02040602050305030304" pitchFamily="18" charset="0"/>
                <a:sym typeface="Symbol" panose="05050102010706020507" pitchFamily="18" charset="2"/>
              </a:rPr>
              <a:t>-5</a:t>
            </a:r>
            <a:r>
              <a:rPr lang="it-IT" altLang="it-IT" sz="2400" dirty="0" smtClean="0">
                <a:latin typeface="Book Antiqua" panose="02040602050305030304" pitchFamily="18" charset="0"/>
                <a:sym typeface="Symbol" panose="05050102010706020507" pitchFamily="18" charset="2"/>
              </a:rPr>
              <a:t> </a:t>
            </a:r>
            <a:r>
              <a:rPr lang="it-IT" altLang="it-IT" sz="2400" dirty="0" err="1" smtClean="0">
                <a:latin typeface="Book Antiqua" panose="02040602050305030304" pitchFamily="18" charset="0"/>
                <a:sym typeface="Symbol" panose="05050102010706020507" pitchFamily="18" charset="2"/>
              </a:rPr>
              <a:t>Pa</a:t>
            </a:r>
            <a:r>
              <a:rPr lang="it-IT" altLang="it-IT" sz="2400" dirty="0" smtClean="0">
                <a:latin typeface="Book Antiqua" panose="02040602050305030304" pitchFamily="18" charset="0"/>
                <a:sym typeface="Symbol" panose="05050102010706020507" pitchFamily="18" charset="2"/>
              </a:rPr>
              <a:t> = </a:t>
            </a:r>
            <a:r>
              <a:rPr lang="it-IT" altLang="it-IT" sz="2400" dirty="0" smtClean="0">
                <a:latin typeface="Book Antiqua" panose="02040602050305030304" pitchFamily="18" charset="0"/>
              </a:rPr>
              <a:t>20 </a:t>
            </a:r>
            <a:r>
              <a:rPr lang="it-IT" altLang="it-IT" sz="2400" dirty="0">
                <a:latin typeface="Book Antiqua" panose="02040602050305030304" pitchFamily="18" charset="0"/>
                <a:sym typeface="Symbol" panose="05050102010706020507" pitchFamily="18" charset="2"/>
              </a:rPr>
              <a:t></a:t>
            </a:r>
            <a:r>
              <a:rPr lang="it-IT" altLang="it-IT" sz="2400" dirty="0" err="1" smtClean="0">
                <a:latin typeface="Book Antiqua" panose="02040602050305030304" pitchFamily="18" charset="0"/>
                <a:sym typeface="Symbol" panose="05050102010706020507" pitchFamily="18" charset="2"/>
              </a:rPr>
              <a:t>Pa</a:t>
            </a:r>
            <a:r>
              <a:rPr lang="it-IT" altLang="it-IT" sz="1800" dirty="0" smtClean="0">
                <a:latin typeface="Book Antiqua" panose="02040602050305030304" pitchFamily="18" charset="0"/>
                <a:sym typeface="Symbol" panose="05050102010706020507" pitchFamily="18" charset="2"/>
              </a:rPr>
              <a:t> (rms)</a:t>
            </a:r>
            <a:endParaRPr lang="it-IT" altLang="it-IT" sz="1800" dirty="0" smtClean="0">
              <a:latin typeface="Book Antiqua" panose="02040602050305030304" pitchFamily="18" charset="0"/>
            </a:endParaRPr>
          </a:p>
        </p:txBody>
      </p:sp>
      <p:sp>
        <p:nvSpPr>
          <p:cNvPr id="15" name="Rectangle 13"/>
          <p:cNvSpPr>
            <a:spLocks noChangeArrowheads="1"/>
          </p:cNvSpPr>
          <p:nvPr/>
        </p:nvSpPr>
        <p:spPr bwMode="auto">
          <a:xfrm>
            <a:off x="3696934" y="5719644"/>
            <a:ext cx="1750129" cy="897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sz="1800" i="1" dirty="0" smtClean="0">
                <a:latin typeface="Book Antiqua" panose="02040602050305030304" pitchFamily="18" charset="0"/>
              </a:rPr>
              <a:t>P</a:t>
            </a:r>
            <a:r>
              <a:rPr lang="it-IT" altLang="it-IT" sz="1800" baseline="-25000" dirty="0" smtClean="0">
                <a:latin typeface="Book Antiqua" panose="02040602050305030304" pitchFamily="18" charset="0"/>
              </a:rPr>
              <a:t>A,0</a:t>
            </a:r>
            <a:r>
              <a:rPr lang="it-IT" altLang="it-IT" sz="1800" dirty="0" smtClean="0">
                <a:latin typeface="Book Antiqua" panose="02040602050305030304" pitchFamily="18" charset="0"/>
              </a:rPr>
              <a:t>=</a:t>
            </a:r>
            <a:r>
              <a:rPr lang="it-IT" altLang="it-IT" sz="1800" dirty="0" smtClean="0">
                <a:latin typeface="Book Antiqua" panose="02040602050305030304" pitchFamily="18" charset="0"/>
                <a:sym typeface="Symbol" panose="05050102010706020507" pitchFamily="18" charset="2"/>
              </a:rPr>
              <a:t>10</a:t>
            </a:r>
            <a:r>
              <a:rPr lang="it-IT" altLang="it-IT" sz="1800" baseline="30000" dirty="0" smtClean="0">
                <a:latin typeface="Book Antiqua" panose="02040602050305030304" pitchFamily="18" charset="0"/>
                <a:sym typeface="Symbol" panose="05050102010706020507" pitchFamily="18" charset="2"/>
              </a:rPr>
              <a:t>-12</a:t>
            </a:r>
            <a:r>
              <a:rPr lang="it-IT" altLang="it-IT" sz="1800" dirty="0" smtClean="0">
                <a:latin typeface="Book Antiqua" panose="02040602050305030304" pitchFamily="18" charset="0"/>
                <a:sym typeface="Symbol" panose="05050102010706020507" pitchFamily="18" charset="2"/>
              </a:rPr>
              <a:t> W</a:t>
            </a:r>
          </a:p>
          <a:p>
            <a:pPr eaLnBrk="1" hangingPunct="1">
              <a:lnSpc>
                <a:spcPct val="90000"/>
              </a:lnSpc>
              <a:buClr>
                <a:schemeClr val="tx1"/>
              </a:buClr>
              <a:buFontTx/>
              <a:buNone/>
              <a:defRPr/>
            </a:pPr>
            <a:r>
              <a:rPr lang="it-IT" altLang="it-IT" sz="1800" dirty="0" smtClean="0">
                <a:latin typeface="Book Antiqua" panose="02040602050305030304" pitchFamily="18" charset="0"/>
                <a:sym typeface="Symbol" panose="05050102010706020507" pitchFamily="18" charset="2"/>
              </a:rPr>
              <a:t>      </a:t>
            </a:r>
            <a:r>
              <a:rPr lang="it-IT" altLang="it-IT" sz="800" dirty="0" smtClean="0">
                <a:latin typeface="Book Antiqua" panose="02040602050305030304" pitchFamily="18" charset="0"/>
                <a:sym typeface="Symbol" panose="05050102010706020507" pitchFamily="18" charset="2"/>
              </a:rPr>
              <a:t> </a:t>
            </a:r>
            <a:r>
              <a:rPr lang="it-IT" altLang="it-IT" sz="1800" dirty="0" smtClean="0">
                <a:latin typeface="Book Antiqua" panose="02040602050305030304" pitchFamily="18" charset="0"/>
                <a:sym typeface="Symbol" panose="05050102010706020507" pitchFamily="18" charset="2"/>
              </a:rPr>
              <a:t>=1 </a:t>
            </a:r>
            <a:r>
              <a:rPr lang="it-IT" altLang="it-IT" sz="1800" dirty="0" err="1" smtClean="0">
                <a:latin typeface="Book Antiqua" panose="02040602050305030304" pitchFamily="18" charset="0"/>
                <a:sym typeface="Symbol" panose="05050102010706020507" pitchFamily="18" charset="2"/>
              </a:rPr>
              <a:t>pW</a:t>
            </a:r>
            <a:r>
              <a:rPr lang="it-IT" altLang="it-IT" sz="1800" dirty="0">
                <a:latin typeface="Book Antiqua" panose="02040602050305030304" pitchFamily="18" charset="0"/>
                <a:sym typeface="Symbol" panose="05050102010706020507" pitchFamily="18" charset="2"/>
              </a:rPr>
              <a:t/>
            </a:r>
            <a:br>
              <a:rPr lang="it-IT" altLang="it-IT" sz="1800" dirty="0">
                <a:latin typeface="Book Antiqua" panose="02040602050305030304" pitchFamily="18" charset="0"/>
                <a:sym typeface="Symbol" panose="05050102010706020507" pitchFamily="18" charset="2"/>
              </a:rPr>
            </a:br>
            <a:r>
              <a:rPr lang="it-IT" altLang="it-IT" sz="1200" dirty="0" smtClean="0">
                <a:latin typeface="Book Antiqua" panose="02040602050305030304" pitchFamily="18" charset="0"/>
                <a:sym typeface="Symbol" panose="05050102010706020507" pitchFamily="18" charset="2"/>
              </a:rPr>
              <a:t>(NON soglia udibile!)</a:t>
            </a:r>
            <a:endParaRPr lang="it-IT" altLang="it-IT" sz="1200" dirty="0" smtClean="0">
              <a:latin typeface="Book Antiqua" panose="02040602050305030304" pitchFamily="18" charset="0"/>
              <a:sym typeface="Symbol" panose="05050102010706020507" pitchFamily="18" charset="2"/>
            </a:endParaRPr>
          </a:p>
        </p:txBody>
      </p:sp>
      <p:sp>
        <p:nvSpPr>
          <p:cNvPr id="16" name="Rectangle 13"/>
          <p:cNvSpPr>
            <a:spLocks noChangeArrowheads="1"/>
          </p:cNvSpPr>
          <p:nvPr/>
        </p:nvSpPr>
        <p:spPr bwMode="auto">
          <a:xfrm>
            <a:off x="3498447" y="4656198"/>
            <a:ext cx="1869525" cy="981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sz="1800" i="1" dirty="0" smtClean="0">
                <a:latin typeface="Book Antiqua" panose="02040602050305030304" pitchFamily="18" charset="0"/>
              </a:rPr>
              <a:t>I</a:t>
            </a:r>
            <a:r>
              <a:rPr lang="it-IT" altLang="it-IT" sz="1800" baseline="-25000" dirty="0" smtClean="0">
                <a:latin typeface="Book Antiqua" panose="02040602050305030304" pitchFamily="18" charset="0"/>
              </a:rPr>
              <a:t>A,0</a:t>
            </a:r>
            <a:r>
              <a:rPr lang="it-IT" altLang="it-IT" sz="1800" dirty="0" smtClean="0">
                <a:latin typeface="Book Antiqua" panose="02040602050305030304" pitchFamily="18" charset="0"/>
              </a:rPr>
              <a:t>=</a:t>
            </a:r>
            <a:r>
              <a:rPr lang="it-IT" altLang="it-IT" sz="1800" dirty="0" smtClean="0">
                <a:latin typeface="Book Antiqua" panose="02040602050305030304" pitchFamily="18" charset="0"/>
                <a:sym typeface="Symbol" panose="05050102010706020507" pitchFamily="18" charset="2"/>
              </a:rPr>
              <a:t>10</a:t>
            </a:r>
            <a:r>
              <a:rPr lang="it-IT" altLang="it-IT" sz="1800" baseline="30000" dirty="0" smtClean="0">
                <a:latin typeface="Book Antiqua" panose="02040602050305030304" pitchFamily="18" charset="0"/>
                <a:sym typeface="Symbol" panose="05050102010706020507" pitchFamily="18" charset="2"/>
              </a:rPr>
              <a:t>-12</a:t>
            </a:r>
            <a:r>
              <a:rPr lang="it-IT" altLang="it-IT" sz="1800" dirty="0" smtClean="0">
                <a:latin typeface="Book Antiqua" panose="02040602050305030304" pitchFamily="18" charset="0"/>
                <a:sym typeface="Symbol" panose="05050102010706020507" pitchFamily="18" charset="2"/>
              </a:rPr>
              <a:t> W/m</a:t>
            </a:r>
            <a:r>
              <a:rPr lang="it-IT" altLang="it-IT" sz="1800" baseline="30000" dirty="0" smtClean="0">
                <a:latin typeface="Book Antiqua" panose="02040602050305030304" pitchFamily="18" charset="0"/>
                <a:sym typeface="Symbol" panose="05050102010706020507" pitchFamily="18" charset="2"/>
              </a:rPr>
              <a:t>2</a:t>
            </a:r>
            <a:endParaRPr lang="it-IT" altLang="it-IT" sz="1800" dirty="0">
              <a:latin typeface="Book Antiqua" panose="02040602050305030304" pitchFamily="18" charset="0"/>
              <a:sym typeface="Symbol" panose="05050102010706020507" pitchFamily="18" charset="2"/>
            </a:endParaRPr>
          </a:p>
          <a:p>
            <a:pPr eaLnBrk="1" hangingPunct="1">
              <a:lnSpc>
                <a:spcPct val="90000"/>
              </a:lnSpc>
              <a:buClr>
                <a:schemeClr val="tx1"/>
              </a:buClr>
              <a:buFontTx/>
              <a:buNone/>
              <a:defRPr/>
            </a:pPr>
            <a:r>
              <a:rPr lang="it-IT" altLang="it-IT" sz="1800" dirty="0" smtClean="0">
                <a:latin typeface="Book Antiqua" panose="02040602050305030304" pitchFamily="18" charset="0"/>
                <a:sym typeface="Symbol" panose="05050102010706020507" pitchFamily="18" charset="2"/>
              </a:rPr>
              <a:t>     </a:t>
            </a:r>
            <a:r>
              <a:rPr lang="it-IT" altLang="it-IT" sz="1200" dirty="0" smtClean="0">
                <a:latin typeface="Book Antiqua" panose="02040602050305030304" pitchFamily="18" charset="0"/>
                <a:sym typeface="Symbol" panose="05050102010706020507" pitchFamily="18" charset="2"/>
              </a:rPr>
              <a:t> </a:t>
            </a:r>
            <a:r>
              <a:rPr lang="it-IT" altLang="it-IT" sz="1800" dirty="0" smtClean="0">
                <a:latin typeface="Book Antiqua" panose="02040602050305030304" pitchFamily="18" charset="0"/>
                <a:sym typeface="Symbol" panose="05050102010706020507" pitchFamily="18" charset="2"/>
              </a:rPr>
              <a:t>=1 </a:t>
            </a:r>
            <a:r>
              <a:rPr lang="it-IT" altLang="it-IT" sz="1800" dirty="0" err="1" smtClean="0">
                <a:latin typeface="Book Antiqua" panose="02040602050305030304" pitchFamily="18" charset="0"/>
                <a:sym typeface="Symbol" panose="05050102010706020507" pitchFamily="18" charset="2"/>
              </a:rPr>
              <a:t>pW</a:t>
            </a:r>
            <a:r>
              <a:rPr lang="it-IT" altLang="it-IT" sz="1800" dirty="0" smtClean="0">
                <a:latin typeface="Book Antiqua" panose="02040602050305030304" pitchFamily="18" charset="0"/>
                <a:sym typeface="Symbol" panose="05050102010706020507" pitchFamily="18" charset="2"/>
              </a:rPr>
              <a:t>/m</a:t>
            </a:r>
            <a:r>
              <a:rPr lang="it-IT" altLang="it-IT" sz="1800" baseline="30000" dirty="0" smtClean="0">
                <a:latin typeface="Book Antiqua" panose="02040602050305030304" pitchFamily="18" charset="0"/>
                <a:sym typeface="Symbol" panose="05050102010706020507" pitchFamily="18" charset="2"/>
              </a:rPr>
              <a:t>2</a:t>
            </a:r>
            <a:r>
              <a:rPr lang="it-IT" altLang="it-IT" sz="1800" dirty="0" smtClean="0">
                <a:latin typeface="Book Antiqua" panose="02040602050305030304" pitchFamily="18" charset="0"/>
                <a:sym typeface="Symbol" panose="05050102010706020507" pitchFamily="18" charset="2"/>
              </a:rPr>
              <a:t/>
            </a:r>
            <a:br>
              <a:rPr lang="it-IT" altLang="it-IT" sz="1800" dirty="0" smtClean="0">
                <a:latin typeface="Book Antiqua" panose="02040602050305030304" pitchFamily="18" charset="0"/>
                <a:sym typeface="Symbol" panose="05050102010706020507" pitchFamily="18" charset="2"/>
              </a:rPr>
            </a:br>
            <a:r>
              <a:rPr lang="it-IT" altLang="it-IT" sz="1800" dirty="0" smtClean="0">
                <a:latin typeface="Book Antiqua" panose="02040602050305030304" pitchFamily="18" charset="0"/>
                <a:sym typeface="Symbol" panose="05050102010706020507" pitchFamily="18" charset="2"/>
              </a:rPr>
              <a:t>  (soglia udibile)</a:t>
            </a:r>
            <a:endParaRPr lang="it-IT" altLang="it-IT" sz="1800" baseline="30000" dirty="0">
              <a:latin typeface="Book Antiqua" panose="02040602050305030304" pitchFamily="18" charset="0"/>
              <a:sym typeface="Symbol" panose="05050102010706020507" pitchFamily="18" charset="2"/>
            </a:endParaRPr>
          </a:p>
        </p:txBody>
      </p:sp>
      <p:sp>
        <p:nvSpPr>
          <p:cNvPr id="3" name="CasellaDiTesto 2"/>
          <p:cNvSpPr txBox="1"/>
          <p:nvPr/>
        </p:nvSpPr>
        <p:spPr>
          <a:xfrm>
            <a:off x="7709058" y="6191251"/>
            <a:ext cx="733425" cy="292388"/>
          </a:xfrm>
          <a:prstGeom prst="rect">
            <a:avLst/>
          </a:prstGeom>
          <a:noFill/>
        </p:spPr>
        <p:txBody>
          <a:bodyPr wrap="square" rtlCol="0">
            <a:spAutoFit/>
          </a:bodyPr>
          <a:lstStyle/>
          <a:p>
            <a:r>
              <a:rPr lang="it-IT" sz="650" dirty="0" smtClean="0">
                <a:solidFill>
                  <a:srgbClr val="000000"/>
                </a:solidFill>
              </a:rPr>
              <a:t>Breathing</a:t>
            </a:r>
          </a:p>
          <a:p>
            <a:r>
              <a:rPr lang="it-IT" sz="650" dirty="0" smtClean="0">
                <a:solidFill>
                  <a:srgbClr val="000000"/>
                </a:solidFill>
              </a:rPr>
              <a:t>(quietly)</a:t>
            </a:r>
            <a:endParaRPr lang="it-IT" sz="650" dirty="0">
              <a:solidFill>
                <a:srgbClr val="000000"/>
              </a:solidFill>
            </a:endParaRPr>
          </a:p>
        </p:txBody>
      </p:sp>
    </p:spTree>
    <p:extLst>
      <p:ext uri="{BB962C8B-B14F-4D97-AF65-F5344CB8AC3E}">
        <p14:creationId xmlns:p14="http://schemas.microsoft.com/office/powerpoint/2010/main" val="21576417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piè di pagina 3"/>
          <p:cNvSpPr>
            <a:spLocks noGrp="1"/>
          </p:cNvSpPr>
          <p:nvPr>
            <p:ph type="ftr" sz="quarter" idx="10"/>
          </p:nvPr>
        </p:nvSpPr>
        <p:spPr/>
        <p:txBody>
          <a:bodyPr/>
          <a:lstStyle/>
          <a:p>
            <a:pPr>
              <a:defRPr/>
            </a:pPr>
            <a:r>
              <a:rPr lang="it-IT" altLang="it-IT"/>
              <a:t>Metrologia e Sistema Internazionale</a:t>
            </a:r>
          </a:p>
        </p:txBody>
      </p:sp>
      <p:sp>
        <p:nvSpPr>
          <p:cNvPr id="103426" name="Rectangle 2"/>
          <p:cNvSpPr>
            <a:spLocks noGrp="1" noChangeArrowheads="1"/>
          </p:cNvSpPr>
          <p:nvPr>
            <p:ph type="title"/>
          </p:nvPr>
        </p:nvSpPr>
        <p:spPr>
          <a:xfrm>
            <a:off x="461963" y="0"/>
            <a:ext cx="8053387" cy="1058863"/>
          </a:xfrm>
        </p:spPr>
        <p:txBody>
          <a:bodyPr/>
          <a:lstStyle/>
          <a:p>
            <a:pPr algn="ctr" eaLnBrk="1" hangingPunct="1">
              <a:defRPr/>
            </a:pPr>
            <a:r>
              <a:rPr lang="it-IT" altLang="it-IT" dirty="0" smtClean="0">
                <a:solidFill>
                  <a:schemeClr val="tx1"/>
                </a:solidFill>
                <a:latin typeface="Book Antiqua" panose="02040602050305030304" pitchFamily="18" charset="0"/>
              </a:rPr>
              <a:t>ERRORI DI MISURA (2/6)</a:t>
            </a:r>
          </a:p>
        </p:txBody>
      </p:sp>
      <p:sp>
        <p:nvSpPr>
          <p:cNvPr id="103427" name="Rectangle 3"/>
          <p:cNvSpPr>
            <a:spLocks noChangeArrowheads="1"/>
          </p:cNvSpPr>
          <p:nvPr/>
        </p:nvSpPr>
        <p:spPr bwMode="auto">
          <a:xfrm>
            <a:off x="265113" y="1020763"/>
            <a:ext cx="8653462" cy="97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b="1" smtClean="0">
                <a:solidFill>
                  <a:srgbClr val="FFFF00"/>
                </a:solidFill>
                <a:latin typeface="Book Antiqua" panose="02040602050305030304" pitchFamily="18" charset="0"/>
              </a:rPr>
              <a:t>Effetto di carico</a:t>
            </a:r>
            <a:r>
              <a:rPr lang="it-IT" altLang="it-IT" smtClean="0">
                <a:solidFill>
                  <a:srgbClr val="FFFF00"/>
                </a:solidFill>
                <a:latin typeface="Book Antiqua" panose="02040602050305030304" pitchFamily="18" charset="0"/>
              </a:rPr>
              <a:t> (inserzione) di un voltmetro nella misura di tensione in un circuito elettrico</a:t>
            </a:r>
            <a:endParaRPr lang="it-IT" altLang="it-IT" smtClean="0">
              <a:latin typeface="Book Antiqua" panose="02040602050305030304" pitchFamily="18" charset="0"/>
            </a:endParaRPr>
          </a:p>
        </p:txBody>
      </p:sp>
      <p:pic>
        <p:nvPicPr>
          <p:cNvPr id="10343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2875" y="2092325"/>
            <a:ext cx="6210300" cy="4217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34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egnaposto piè di pagina 3"/>
          <p:cNvSpPr>
            <a:spLocks noGrp="1"/>
          </p:cNvSpPr>
          <p:nvPr>
            <p:ph type="ftr" sz="quarter" idx="10"/>
          </p:nvPr>
        </p:nvSpPr>
        <p:spPr/>
        <p:txBody>
          <a:bodyPr/>
          <a:lstStyle/>
          <a:p>
            <a:pPr>
              <a:defRPr/>
            </a:pPr>
            <a:r>
              <a:rPr lang="it-IT" altLang="it-IT"/>
              <a:t>Metrologia e Sistema Internazionale</a:t>
            </a:r>
          </a:p>
        </p:txBody>
      </p:sp>
      <p:sp>
        <p:nvSpPr>
          <p:cNvPr id="224258" name="Rectangle 2"/>
          <p:cNvSpPr>
            <a:spLocks noGrp="1" noChangeArrowheads="1"/>
          </p:cNvSpPr>
          <p:nvPr>
            <p:ph type="title"/>
          </p:nvPr>
        </p:nvSpPr>
        <p:spPr>
          <a:xfrm>
            <a:off x="-271463" y="25400"/>
            <a:ext cx="9669463" cy="1236663"/>
          </a:xfrm>
        </p:spPr>
        <p:txBody>
          <a:bodyPr/>
          <a:lstStyle/>
          <a:p>
            <a:pPr algn="ctr" eaLnBrk="1" hangingPunct="1">
              <a:lnSpc>
                <a:spcPct val="90000"/>
              </a:lnSpc>
              <a:defRPr/>
            </a:pPr>
            <a:r>
              <a:rPr lang="it-IT" altLang="it-IT" dirty="0" smtClean="0">
                <a:solidFill>
                  <a:schemeClr val="tx1"/>
                </a:solidFill>
                <a:latin typeface="Book Antiqua" panose="02040602050305030304" pitchFamily="18" charset="0"/>
              </a:rPr>
              <a:t>CALCOLI APPROSSIMATI</a:t>
            </a:r>
            <a:br>
              <a:rPr lang="it-IT" altLang="it-IT" dirty="0" smtClean="0">
                <a:solidFill>
                  <a:schemeClr val="tx1"/>
                </a:solidFill>
                <a:latin typeface="Book Antiqua" panose="02040602050305030304" pitchFamily="18" charset="0"/>
              </a:rPr>
            </a:br>
            <a:r>
              <a:rPr lang="it-IT" altLang="it-IT" dirty="0" smtClean="0">
                <a:solidFill>
                  <a:schemeClr val="tx1"/>
                </a:solidFill>
                <a:latin typeface="Book Antiqua" panose="02040602050305030304" pitchFamily="18" charset="0"/>
              </a:rPr>
              <a:t>CON I dB </a:t>
            </a:r>
          </a:p>
        </p:txBody>
      </p:sp>
      <p:sp>
        <p:nvSpPr>
          <p:cNvPr id="224267" name="Rectangle 11"/>
          <p:cNvSpPr>
            <a:spLocks noChangeArrowheads="1"/>
          </p:cNvSpPr>
          <p:nvPr/>
        </p:nvSpPr>
        <p:spPr bwMode="auto">
          <a:xfrm>
            <a:off x="252413" y="1947863"/>
            <a:ext cx="8891587" cy="96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4211638" algn="ctr"/>
                <a:tab pos="8604250" algn="r"/>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4211638" algn="ctr"/>
                <a:tab pos="8604250" algn="r"/>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4211638" algn="ctr"/>
                <a:tab pos="8604250" algn="r"/>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4211638" algn="ctr"/>
                <a:tab pos="8604250" algn="r"/>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4211638" algn="ctr"/>
                <a:tab pos="8604250" algn="r"/>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4211638" algn="ctr"/>
                <a:tab pos="8604250" algn="r"/>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4211638" algn="ctr"/>
                <a:tab pos="8604250" algn="r"/>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4211638" algn="ctr"/>
                <a:tab pos="8604250" algn="r"/>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4211638" algn="ctr"/>
                <a:tab pos="8604250" algn="r"/>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b="1" smtClean="0">
                <a:solidFill>
                  <a:srgbClr val="FFFF00"/>
                </a:solidFill>
                <a:latin typeface="Book Antiqua" panose="02040602050305030304" pitchFamily="18" charset="0"/>
              </a:rPr>
              <a:t>6 dB = (3+3) dB </a:t>
            </a:r>
            <a:r>
              <a:rPr lang="it-IT" altLang="it-IT" b="1" smtClean="0">
                <a:solidFill>
                  <a:srgbClr val="FFFF00"/>
                </a:solidFill>
                <a:latin typeface="Book Antiqua" panose="02040602050305030304" pitchFamily="18" charset="0"/>
                <a:sym typeface="Symbol" panose="05050102010706020507" pitchFamily="18" charset="2"/>
              </a:rPr>
              <a:t></a:t>
            </a:r>
            <a:r>
              <a:rPr lang="it-IT" altLang="it-IT" b="1" smtClean="0">
                <a:solidFill>
                  <a:srgbClr val="FFFF00"/>
                </a:solidFill>
                <a:latin typeface="Book Antiqua" panose="02040602050305030304" pitchFamily="18" charset="0"/>
              </a:rPr>
              <a:t> 2</a:t>
            </a:r>
            <a:r>
              <a:rPr lang="it-IT" altLang="it-IT" b="1" smtClean="0">
                <a:solidFill>
                  <a:srgbClr val="FFFF00"/>
                </a:solidFill>
                <a:latin typeface="Book Antiqua" panose="02040602050305030304" pitchFamily="18" charset="0"/>
                <a:sym typeface="Symbol" panose="05050102010706020507" pitchFamily="18" charset="2"/>
              </a:rPr>
              <a:t>2 =   4</a:t>
            </a:r>
            <a:br>
              <a:rPr lang="it-IT" altLang="it-IT" b="1" smtClean="0">
                <a:solidFill>
                  <a:srgbClr val="FFFF00"/>
                </a:solidFill>
                <a:latin typeface="Book Antiqua" panose="02040602050305030304" pitchFamily="18" charset="0"/>
                <a:sym typeface="Symbol" panose="05050102010706020507" pitchFamily="18" charset="2"/>
              </a:rPr>
            </a:br>
            <a:r>
              <a:rPr lang="it-IT" altLang="it-IT" b="1" smtClean="0">
                <a:solidFill>
                  <a:srgbClr val="FFFF00"/>
                </a:solidFill>
                <a:latin typeface="Book Antiqua" panose="02040602050305030304" pitchFamily="18" charset="0"/>
              </a:rPr>
              <a:t>7 dB = (10-3) dB </a:t>
            </a:r>
            <a:r>
              <a:rPr lang="it-IT" altLang="it-IT" b="1" smtClean="0">
                <a:solidFill>
                  <a:srgbClr val="FFFF00"/>
                </a:solidFill>
                <a:latin typeface="Book Antiqua" panose="02040602050305030304" pitchFamily="18" charset="0"/>
                <a:sym typeface="Symbol" panose="05050102010706020507" pitchFamily="18" charset="2"/>
              </a:rPr>
              <a:t></a:t>
            </a:r>
            <a:r>
              <a:rPr lang="it-IT" altLang="it-IT" b="1" smtClean="0">
                <a:solidFill>
                  <a:srgbClr val="FFFF00"/>
                </a:solidFill>
                <a:latin typeface="Book Antiqua" panose="02040602050305030304" pitchFamily="18" charset="0"/>
              </a:rPr>
              <a:t> 10/2</a:t>
            </a:r>
            <a:r>
              <a:rPr lang="it-IT" altLang="it-IT" b="1" smtClean="0">
                <a:solidFill>
                  <a:srgbClr val="FFFF00"/>
                </a:solidFill>
                <a:latin typeface="Book Antiqua" panose="02040602050305030304" pitchFamily="18" charset="0"/>
                <a:sym typeface="Symbol" panose="05050102010706020507" pitchFamily="18" charset="2"/>
              </a:rPr>
              <a:t> = 5</a:t>
            </a:r>
          </a:p>
        </p:txBody>
      </p:sp>
      <p:sp>
        <p:nvSpPr>
          <p:cNvPr id="224268" name="Rectangle 12"/>
          <p:cNvSpPr>
            <a:spLocks noChangeArrowheads="1"/>
          </p:cNvSpPr>
          <p:nvPr/>
        </p:nvSpPr>
        <p:spPr bwMode="auto">
          <a:xfrm>
            <a:off x="238125" y="3022600"/>
            <a:ext cx="8891588" cy="96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4211638" algn="ctr"/>
                <a:tab pos="8604250" algn="r"/>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4211638" algn="ctr"/>
                <a:tab pos="8604250" algn="r"/>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4211638" algn="ctr"/>
                <a:tab pos="8604250" algn="r"/>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4211638" algn="ctr"/>
                <a:tab pos="8604250" algn="r"/>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4211638" algn="ctr"/>
                <a:tab pos="8604250" algn="r"/>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4211638" algn="ctr"/>
                <a:tab pos="8604250" algn="r"/>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4211638" algn="ctr"/>
                <a:tab pos="8604250" algn="r"/>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4211638" algn="ctr"/>
                <a:tab pos="8604250" algn="r"/>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4211638" algn="ctr"/>
                <a:tab pos="8604250" algn="r"/>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b="1" smtClean="0">
                <a:latin typeface="Book Antiqua" panose="02040602050305030304" pitchFamily="18" charset="0"/>
              </a:rPr>
              <a:t>9 dB = (6+3) dB </a:t>
            </a:r>
            <a:r>
              <a:rPr lang="it-IT" altLang="it-IT" b="1" smtClean="0">
                <a:latin typeface="Book Antiqua" panose="02040602050305030304" pitchFamily="18" charset="0"/>
                <a:sym typeface="Symbol" panose="05050102010706020507" pitchFamily="18" charset="2"/>
              </a:rPr>
              <a:t></a:t>
            </a:r>
            <a:r>
              <a:rPr lang="it-IT" altLang="it-IT" b="1" smtClean="0">
                <a:latin typeface="Book Antiqua" panose="02040602050305030304" pitchFamily="18" charset="0"/>
              </a:rPr>
              <a:t> 4</a:t>
            </a:r>
            <a:r>
              <a:rPr lang="it-IT" altLang="it-IT" b="1" smtClean="0">
                <a:latin typeface="Book Antiqua" panose="02040602050305030304" pitchFamily="18" charset="0"/>
                <a:sym typeface="Symbol" panose="05050102010706020507" pitchFamily="18" charset="2"/>
              </a:rPr>
              <a:t>2 =   8</a:t>
            </a:r>
            <a:br>
              <a:rPr lang="it-IT" altLang="it-IT" b="1" smtClean="0">
                <a:latin typeface="Book Antiqua" panose="02040602050305030304" pitchFamily="18" charset="0"/>
                <a:sym typeface="Symbol" panose="05050102010706020507" pitchFamily="18" charset="2"/>
              </a:rPr>
            </a:br>
            <a:r>
              <a:rPr lang="it-IT" altLang="it-IT" b="1" smtClean="0">
                <a:latin typeface="Book Antiqua" panose="02040602050305030304" pitchFamily="18" charset="0"/>
              </a:rPr>
              <a:t>4 dB = (10-6) dB </a:t>
            </a:r>
            <a:r>
              <a:rPr lang="it-IT" altLang="it-IT" b="1" smtClean="0">
                <a:latin typeface="Book Antiqua" panose="02040602050305030304" pitchFamily="18" charset="0"/>
                <a:sym typeface="Symbol" panose="05050102010706020507" pitchFamily="18" charset="2"/>
              </a:rPr>
              <a:t></a:t>
            </a:r>
            <a:r>
              <a:rPr lang="it-IT" altLang="it-IT" b="1" smtClean="0">
                <a:latin typeface="Book Antiqua" panose="02040602050305030304" pitchFamily="18" charset="0"/>
              </a:rPr>
              <a:t> 10/4</a:t>
            </a:r>
            <a:r>
              <a:rPr lang="it-IT" altLang="it-IT" b="1" smtClean="0">
                <a:latin typeface="Book Antiqua" panose="02040602050305030304" pitchFamily="18" charset="0"/>
                <a:sym typeface="Symbol" panose="05050102010706020507" pitchFamily="18" charset="2"/>
              </a:rPr>
              <a:t> = 2.5</a:t>
            </a:r>
          </a:p>
        </p:txBody>
      </p:sp>
      <p:sp>
        <p:nvSpPr>
          <p:cNvPr id="224269" name="Rectangle 13"/>
          <p:cNvSpPr>
            <a:spLocks noChangeArrowheads="1"/>
          </p:cNvSpPr>
          <p:nvPr/>
        </p:nvSpPr>
        <p:spPr bwMode="auto">
          <a:xfrm>
            <a:off x="252413" y="4183063"/>
            <a:ext cx="8891587" cy="96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4211638" algn="ctr"/>
                <a:tab pos="8604250" algn="r"/>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4211638" algn="ctr"/>
                <a:tab pos="8604250" algn="r"/>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4211638" algn="ctr"/>
                <a:tab pos="8604250" algn="r"/>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4211638" algn="ctr"/>
                <a:tab pos="8604250" algn="r"/>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4211638" algn="ctr"/>
                <a:tab pos="8604250" algn="r"/>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4211638" algn="ctr"/>
                <a:tab pos="8604250" algn="r"/>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4211638" algn="ctr"/>
                <a:tab pos="8604250" algn="r"/>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4211638" algn="ctr"/>
                <a:tab pos="8604250" algn="r"/>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4211638" algn="ctr"/>
                <a:tab pos="8604250" algn="r"/>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b="1" dirty="0" smtClean="0">
                <a:solidFill>
                  <a:srgbClr val="FF0000"/>
                </a:solidFill>
                <a:latin typeface="Book Antiqua" panose="02040602050305030304" pitchFamily="18" charset="0"/>
              </a:rPr>
              <a:t>1 dB = (10-9) dB </a:t>
            </a:r>
            <a:r>
              <a:rPr lang="it-IT" altLang="it-IT" b="1" dirty="0" smtClean="0">
                <a:solidFill>
                  <a:srgbClr val="FF0000"/>
                </a:solidFill>
                <a:latin typeface="Book Antiqua" panose="02040602050305030304" pitchFamily="18" charset="0"/>
                <a:sym typeface="Symbol" panose="05050102010706020507" pitchFamily="18" charset="2"/>
              </a:rPr>
              <a:t></a:t>
            </a:r>
            <a:r>
              <a:rPr lang="it-IT" altLang="it-IT" b="1" dirty="0" smtClean="0">
                <a:solidFill>
                  <a:srgbClr val="FF0000"/>
                </a:solidFill>
                <a:latin typeface="Book Antiqua" panose="02040602050305030304" pitchFamily="18" charset="0"/>
              </a:rPr>
              <a:t> 10</a:t>
            </a:r>
            <a:r>
              <a:rPr lang="it-IT" altLang="it-IT" b="1" dirty="0" smtClean="0">
                <a:solidFill>
                  <a:srgbClr val="FF0000"/>
                </a:solidFill>
                <a:latin typeface="Book Antiqua" panose="02040602050305030304" pitchFamily="18" charset="0"/>
                <a:sym typeface="Symbol" panose="05050102010706020507" pitchFamily="18" charset="2"/>
              </a:rPr>
              <a:t>/8 = 1.25</a:t>
            </a:r>
            <a:r>
              <a:rPr lang="it-IT" altLang="it-IT" b="1" dirty="0" smtClean="0">
                <a:latin typeface="Book Antiqua" panose="02040602050305030304" pitchFamily="18" charset="0"/>
                <a:sym typeface="Symbol" panose="05050102010706020507" pitchFamily="18" charset="2"/>
              </a:rPr>
              <a:t/>
            </a:r>
            <a:br>
              <a:rPr lang="it-IT" altLang="it-IT" b="1" dirty="0" smtClean="0">
                <a:latin typeface="Book Antiqua" panose="02040602050305030304" pitchFamily="18" charset="0"/>
                <a:sym typeface="Symbol" panose="05050102010706020507" pitchFamily="18" charset="2"/>
              </a:rPr>
            </a:br>
            <a:r>
              <a:rPr lang="it-IT" altLang="it-IT" b="1" dirty="0" smtClean="0">
                <a:latin typeface="Book Antiqua" panose="02040602050305030304" pitchFamily="18" charset="0"/>
              </a:rPr>
              <a:t>2 dB = (9-7) dB </a:t>
            </a:r>
            <a:r>
              <a:rPr lang="it-IT" altLang="it-IT" b="1" dirty="0" smtClean="0">
                <a:latin typeface="Book Antiqua" panose="02040602050305030304" pitchFamily="18" charset="0"/>
                <a:sym typeface="Symbol" panose="05050102010706020507" pitchFamily="18" charset="2"/>
              </a:rPr>
              <a:t></a:t>
            </a:r>
            <a:r>
              <a:rPr lang="it-IT" altLang="it-IT" b="1" dirty="0" smtClean="0">
                <a:latin typeface="Book Antiqua" panose="02040602050305030304" pitchFamily="18" charset="0"/>
              </a:rPr>
              <a:t> 8/5</a:t>
            </a:r>
            <a:r>
              <a:rPr lang="it-IT" altLang="it-IT" b="1" dirty="0" smtClean="0">
                <a:latin typeface="Book Antiqua" panose="02040602050305030304" pitchFamily="18" charset="0"/>
                <a:sym typeface="Symbol" panose="05050102010706020507" pitchFamily="18" charset="2"/>
              </a:rPr>
              <a:t> =     1.6</a:t>
            </a:r>
          </a:p>
        </p:txBody>
      </p:sp>
      <p:sp>
        <p:nvSpPr>
          <p:cNvPr id="224270" name="Rectangle 14"/>
          <p:cNvSpPr>
            <a:spLocks noChangeArrowheads="1"/>
          </p:cNvSpPr>
          <p:nvPr/>
        </p:nvSpPr>
        <p:spPr bwMode="auto">
          <a:xfrm>
            <a:off x="242888" y="5267325"/>
            <a:ext cx="8891587"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4211638" algn="ctr"/>
                <a:tab pos="8604250" algn="r"/>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4211638" algn="ctr"/>
                <a:tab pos="8604250" algn="r"/>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4211638" algn="ctr"/>
                <a:tab pos="8604250" algn="r"/>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4211638" algn="ctr"/>
                <a:tab pos="8604250" algn="r"/>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4211638" algn="ctr"/>
                <a:tab pos="8604250" algn="r"/>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4211638" algn="ctr"/>
                <a:tab pos="8604250" algn="r"/>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4211638" algn="ctr"/>
                <a:tab pos="8604250" algn="r"/>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4211638" algn="ctr"/>
                <a:tab pos="8604250" algn="r"/>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4211638" algn="ctr"/>
                <a:tab pos="8604250" algn="r"/>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b="1" smtClean="0">
                <a:latin typeface="Book Antiqua" panose="02040602050305030304" pitchFamily="18" charset="0"/>
              </a:rPr>
              <a:t>5 dB = (2+3) dB </a:t>
            </a:r>
            <a:r>
              <a:rPr lang="it-IT" altLang="it-IT" b="1" smtClean="0">
                <a:latin typeface="Book Antiqua" panose="02040602050305030304" pitchFamily="18" charset="0"/>
                <a:sym typeface="Symbol" panose="05050102010706020507" pitchFamily="18" charset="2"/>
              </a:rPr>
              <a:t></a:t>
            </a:r>
            <a:r>
              <a:rPr lang="it-IT" altLang="it-IT" b="1" smtClean="0">
                <a:latin typeface="Book Antiqua" panose="02040602050305030304" pitchFamily="18" charset="0"/>
              </a:rPr>
              <a:t> 1.6</a:t>
            </a:r>
            <a:r>
              <a:rPr lang="it-IT" altLang="it-IT" b="1" smtClean="0">
                <a:latin typeface="Book Antiqua" panose="02040602050305030304" pitchFamily="18" charset="0"/>
                <a:sym typeface="Symbol" panose="05050102010706020507" pitchFamily="18" charset="2"/>
              </a:rPr>
              <a:t>2= 3.2</a:t>
            </a:r>
          </a:p>
        </p:txBody>
      </p:sp>
      <p:sp>
        <p:nvSpPr>
          <p:cNvPr id="224271" name="Rectangle 15"/>
          <p:cNvSpPr>
            <a:spLocks noChangeArrowheads="1"/>
          </p:cNvSpPr>
          <p:nvPr/>
        </p:nvSpPr>
        <p:spPr bwMode="auto">
          <a:xfrm>
            <a:off x="252413" y="5953125"/>
            <a:ext cx="8891587"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4211638" algn="ctr"/>
                <a:tab pos="8604250" algn="r"/>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4211638" algn="ctr"/>
                <a:tab pos="8604250" algn="r"/>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4211638" algn="ctr"/>
                <a:tab pos="8604250" algn="r"/>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4211638" algn="ctr"/>
                <a:tab pos="8604250" algn="r"/>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4211638" algn="ctr"/>
                <a:tab pos="8604250" algn="r"/>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4211638" algn="ctr"/>
                <a:tab pos="8604250" algn="r"/>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4211638" algn="ctr"/>
                <a:tab pos="8604250" algn="r"/>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4211638" algn="ctr"/>
                <a:tab pos="8604250" algn="r"/>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4211638" algn="ctr"/>
                <a:tab pos="8604250" algn="r"/>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b="1" smtClean="0">
                <a:latin typeface="Book Antiqua" panose="02040602050305030304" pitchFamily="18" charset="0"/>
              </a:rPr>
              <a:t>8 dB = (5+3) dB </a:t>
            </a:r>
            <a:r>
              <a:rPr lang="it-IT" altLang="it-IT" b="1" smtClean="0">
                <a:latin typeface="Book Antiqua" panose="02040602050305030304" pitchFamily="18" charset="0"/>
                <a:sym typeface="Symbol" panose="05050102010706020507" pitchFamily="18" charset="2"/>
              </a:rPr>
              <a:t></a:t>
            </a:r>
            <a:r>
              <a:rPr lang="it-IT" altLang="it-IT" b="1" smtClean="0">
                <a:latin typeface="Book Antiqua" panose="02040602050305030304" pitchFamily="18" charset="0"/>
              </a:rPr>
              <a:t> 3.2</a:t>
            </a:r>
            <a:r>
              <a:rPr lang="it-IT" altLang="it-IT" b="1" smtClean="0">
                <a:latin typeface="Book Antiqua" panose="02040602050305030304" pitchFamily="18" charset="0"/>
                <a:sym typeface="Symbol" panose="05050102010706020507" pitchFamily="18" charset="2"/>
              </a:rPr>
              <a:t>2= 6.4</a:t>
            </a:r>
          </a:p>
        </p:txBody>
      </p:sp>
      <p:grpSp>
        <p:nvGrpSpPr>
          <p:cNvPr id="224274" name="Group 18"/>
          <p:cNvGrpSpPr>
            <a:grpSpLocks/>
          </p:cNvGrpSpPr>
          <p:nvPr/>
        </p:nvGrpSpPr>
        <p:grpSpPr bwMode="auto">
          <a:xfrm>
            <a:off x="271463" y="4173538"/>
            <a:ext cx="8986837" cy="560387"/>
            <a:chOff x="171" y="2573"/>
            <a:chExt cx="5661" cy="353"/>
          </a:xfrm>
        </p:grpSpPr>
        <p:sp>
          <p:nvSpPr>
            <p:cNvPr id="224272" name="Rectangle 16"/>
            <p:cNvSpPr>
              <a:spLocks noChangeArrowheads="1"/>
            </p:cNvSpPr>
            <p:nvPr/>
          </p:nvSpPr>
          <p:spPr bwMode="auto">
            <a:xfrm>
              <a:off x="3687" y="2573"/>
              <a:ext cx="2145" cy="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4211638" algn="ctr"/>
                  <a:tab pos="8604250" algn="r"/>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4211638" algn="ctr"/>
                  <a:tab pos="8604250" algn="r"/>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4211638" algn="ctr"/>
                  <a:tab pos="8604250" algn="r"/>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4211638" algn="ctr"/>
                  <a:tab pos="8604250" algn="r"/>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4211638" algn="ctr"/>
                  <a:tab pos="8604250" algn="r"/>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4211638" algn="ctr"/>
                  <a:tab pos="8604250" algn="r"/>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4211638" algn="ctr"/>
                  <a:tab pos="8604250" algn="r"/>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4211638" algn="ctr"/>
                  <a:tab pos="8604250" algn="r"/>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4211638" algn="ctr"/>
                  <a:tab pos="8604250" algn="r"/>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b="1" smtClean="0">
                  <a:solidFill>
                    <a:srgbClr val="FF0000"/>
                  </a:solidFill>
                  <a:latin typeface="Book Antiqua" panose="02040602050305030304" pitchFamily="18" charset="0"/>
                </a:rPr>
                <a:t>-1 dB </a:t>
              </a:r>
              <a:r>
                <a:rPr lang="it-IT" altLang="it-IT" b="1" smtClean="0">
                  <a:solidFill>
                    <a:srgbClr val="FF0000"/>
                  </a:solidFill>
                  <a:latin typeface="Book Antiqua" panose="02040602050305030304" pitchFamily="18" charset="0"/>
                  <a:sym typeface="Symbol" panose="05050102010706020507" pitchFamily="18" charset="2"/>
                </a:rPr>
                <a:t></a:t>
              </a:r>
              <a:r>
                <a:rPr lang="it-IT" altLang="it-IT" b="1" smtClean="0">
                  <a:solidFill>
                    <a:srgbClr val="FF0000"/>
                  </a:solidFill>
                  <a:latin typeface="Book Antiqua" panose="02040602050305030304" pitchFamily="18" charset="0"/>
                </a:rPr>
                <a:t> 8/10</a:t>
              </a:r>
              <a:r>
                <a:rPr lang="it-IT" altLang="it-IT" b="1" smtClean="0">
                  <a:solidFill>
                    <a:srgbClr val="FF0000"/>
                  </a:solidFill>
                  <a:latin typeface="Book Antiqua" panose="02040602050305030304" pitchFamily="18" charset="0"/>
                  <a:sym typeface="Symbol" panose="05050102010706020507" pitchFamily="18" charset="2"/>
                </a:rPr>
                <a:t> = 0.8</a:t>
              </a:r>
            </a:p>
          </p:txBody>
        </p:sp>
        <p:sp>
          <p:nvSpPr>
            <p:cNvPr id="130078" name="Rectangle 17"/>
            <p:cNvSpPr>
              <a:spLocks noChangeArrowheads="1"/>
            </p:cNvSpPr>
            <p:nvPr/>
          </p:nvSpPr>
          <p:spPr bwMode="auto">
            <a:xfrm>
              <a:off x="171" y="2577"/>
              <a:ext cx="5571" cy="321"/>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grpSp>
      <p:grpSp>
        <p:nvGrpSpPr>
          <p:cNvPr id="224277" name="Group 21"/>
          <p:cNvGrpSpPr>
            <a:grpSpLocks/>
          </p:cNvGrpSpPr>
          <p:nvPr/>
        </p:nvGrpSpPr>
        <p:grpSpPr bwMode="auto">
          <a:xfrm>
            <a:off x="184150" y="1338263"/>
            <a:ext cx="8959850" cy="590550"/>
            <a:chOff x="116" y="771"/>
            <a:chExt cx="5644" cy="372"/>
          </a:xfrm>
        </p:grpSpPr>
        <p:sp>
          <p:nvSpPr>
            <p:cNvPr id="224259" name="Rectangle 3"/>
            <p:cNvSpPr>
              <a:spLocks noChangeArrowheads="1"/>
            </p:cNvSpPr>
            <p:nvPr/>
          </p:nvSpPr>
          <p:spPr bwMode="auto">
            <a:xfrm>
              <a:off x="159" y="771"/>
              <a:ext cx="5601" cy="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4211638" algn="ctr"/>
                  <a:tab pos="8604250" algn="r"/>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4211638" algn="ctr"/>
                  <a:tab pos="8604250" algn="r"/>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4211638" algn="ctr"/>
                  <a:tab pos="8604250" algn="r"/>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4211638" algn="ctr"/>
                  <a:tab pos="8604250" algn="r"/>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4211638" algn="ctr"/>
                  <a:tab pos="8604250" algn="r"/>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4211638" algn="ctr"/>
                  <a:tab pos="8604250" algn="r"/>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4211638" algn="ctr"/>
                  <a:tab pos="8604250" algn="r"/>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4211638" algn="ctr"/>
                  <a:tab pos="8604250" algn="r"/>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4211638" algn="ctr"/>
                  <a:tab pos="8604250" algn="r"/>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b="1" smtClean="0">
                  <a:solidFill>
                    <a:srgbClr val="FFFF00"/>
                  </a:solidFill>
                  <a:latin typeface="Book Antiqua" panose="02040602050305030304" pitchFamily="18" charset="0"/>
                </a:rPr>
                <a:t>10 dB = 10	0 dB = 1	3 dB </a:t>
              </a:r>
              <a:r>
                <a:rPr lang="it-IT" altLang="it-IT" b="1" smtClean="0">
                  <a:solidFill>
                    <a:srgbClr val="FFFF00"/>
                  </a:solidFill>
                  <a:latin typeface="Book Antiqua" panose="02040602050305030304" pitchFamily="18" charset="0"/>
                  <a:sym typeface="Symbol" panose="05050102010706020507" pitchFamily="18" charset="2"/>
                </a:rPr>
                <a:t></a:t>
              </a:r>
              <a:r>
                <a:rPr lang="it-IT" altLang="it-IT" b="1" smtClean="0">
                  <a:solidFill>
                    <a:srgbClr val="FFFF00"/>
                  </a:solidFill>
                  <a:latin typeface="Book Antiqua" panose="02040602050305030304" pitchFamily="18" charset="0"/>
                </a:rPr>
                <a:t> 2</a:t>
              </a:r>
            </a:p>
          </p:txBody>
        </p:sp>
        <p:sp>
          <p:nvSpPr>
            <p:cNvPr id="130075" name="Rectangle 19"/>
            <p:cNvSpPr>
              <a:spLocks noChangeArrowheads="1"/>
            </p:cNvSpPr>
            <p:nvPr/>
          </p:nvSpPr>
          <p:spPr bwMode="auto">
            <a:xfrm>
              <a:off x="155" y="799"/>
              <a:ext cx="5537" cy="276"/>
            </a:xfrm>
            <a:prstGeom prst="rect">
              <a:avLst/>
            </a:prstGeom>
            <a:noFill/>
            <a:ln w="12700">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sp>
          <p:nvSpPr>
            <p:cNvPr id="130076" name="Rectangle 20"/>
            <p:cNvSpPr>
              <a:spLocks noChangeArrowheads="1"/>
            </p:cNvSpPr>
            <p:nvPr/>
          </p:nvSpPr>
          <p:spPr bwMode="auto">
            <a:xfrm>
              <a:off x="116" y="776"/>
              <a:ext cx="5620" cy="321"/>
            </a:xfrm>
            <a:prstGeom prst="rect">
              <a:avLst/>
            </a:prstGeom>
            <a:noFill/>
            <a:ln w="12700">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grpSp>
      <p:graphicFrame>
        <p:nvGraphicFramePr>
          <p:cNvPr id="224279" name="Object 23"/>
          <p:cNvGraphicFramePr>
            <a:graphicFrameLocks noChangeAspect="1"/>
          </p:cNvGraphicFramePr>
          <p:nvPr/>
        </p:nvGraphicFramePr>
        <p:xfrm>
          <a:off x="5629275" y="5822950"/>
          <a:ext cx="3497263" cy="749300"/>
        </p:xfrm>
        <a:graphic>
          <a:graphicData uri="http://schemas.openxmlformats.org/presentationml/2006/ole">
            <mc:AlternateContent xmlns:mc="http://schemas.openxmlformats.org/markup-compatibility/2006">
              <mc:Choice xmlns:v="urn:schemas-microsoft-com:vml" Requires="v">
                <p:oleObj spid="_x0000_s130123" name="Equation" r:id="rId4" imgW="1924070" imgH="333490" progId="Equation.3">
                  <p:embed/>
                </p:oleObj>
              </mc:Choice>
              <mc:Fallback>
                <p:oleObj name="Equation" r:id="rId4" imgW="1924070" imgH="333490" progId="Equation.3">
                  <p:embed/>
                  <p:pic>
                    <p:nvPicPr>
                      <p:cNvPr id="0"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9275" y="5822950"/>
                        <a:ext cx="3497263" cy="749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24283" name="Group 27"/>
          <p:cNvGrpSpPr>
            <a:grpSpLocks/>
          </p:cNvGrpSpPr>
          <p:nvPr/>
        </p:nvGrpSpPr>
        <p:grpSpPr bwMode="auto">
          <a:xfrm>
            <a:off x="5570538" y="2112963"/>
            <a:ext cx="3713162" cy="2001837"/>
            <a:chOff x="3509" y="1367"/>
            <a:chExt cx="2339" cy="1261"/>
          </a:xfrm>
        </p:grpSpPr>
        <p:sp>
          <p:nvSpPr>
            <p:cNvPr id="130071" name="Rectangle 26"/>
            <p:cNvSpPr>
              <a:spLocks noChangeArrowheads="1"/>
            </p:cNvSpPr>
            <p:nvPr/>
          </p:nvSpPr>
          <p:spPr bwMode="auto">
            <a:xfrm>
              <a:off x="3509" y="1367"/>
              <a:ext cx="2235" cy="1114"/>
            </a:xfrm>
            <a:prstGeom prst="rect">
              <a:avLst/>
            </a:prstGeom>
            <a:solidFill>
              <a:srgbClr val="FF99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sp>
          <p:nvSpPr>
            <p:cNvPr id="224280" name="Rectangle 24"/>
            <p:cNvSpPr>
              <a:spLocks noChangeArrowheads="1"/>
            </p:cNvSpPr>
            <p:nvPr/>
          </p:nvSpPr>
          <p:spPr bwMode="auto">
            <a:xfrm>
              <a:off x="3576" y="1488"/>
              <a:ext cx="2168"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4211638" algn="ctr"/>
                  <a:tab pos="8604250" algn="r"/>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4211638" algn="ctr"/>
                  <a:tab pos="8604250" algn="r"/>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4211638" algn="ctr"/>
                  <a:tab pos="8604250" algn="r"/>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4211638" algn="ctr"/>
                  <a:tab pos="8604250" algn="r"/>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4211638" algn="ctr"/>
                  <a:tab pos="8604250" algn="r"/>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4211638" algn="ctr"/>
                  <a:tab pos="8604250" algn="r"/>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4211638" algn="ctr"/>
                  <a:tab pos="8604250" algn="r"/>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4211638" algn="ctr"/>
                  <a:tab pos="8604250" algn="r"/>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4211638" algn="ctr"/>
                  <a:tab pos="8604250" algn="r"/>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80000"/>
                </a:lnSpc>
                <a:buClr>
                  <a:schemeClr val="tx1"/>
                </a:buClr>
                <a:buFontTx/>
                <a:buNone/>
                <a:defRPr/>
              </a:pPr>
              <a:r>
                <a:rPr lang="it-IT" altLang="it-IT" sz="2400" b="1" u="sng" dirty="0" smtClean="0">
                  <a:solidFill>
                    <a:srgbClr val="0000FF"/>
                  </a:solidFill>
                  <a:latin typeface="Book Antiqua" panose="02040602050305030304" pitchFamily="18" charset="0"/>
                </a:rPr>
                <a:t>1</a:t>
              </a:r>
              <a:r>
                <a:rPr lang="it-IT" altLang="it-IT" sz="2400" b="1" dirty="0" smtClean="0">
                  <a:solidFill>
                    <a:srgbClr val="0000FF"/>
                  </a:solidFill>
                  <a:latin typeface="Book Antiqua" panose="02040602050305030304" pitchFamily="18" charset="0"/>
                </a:rPr>
                <a:t>  1.25   1.6   </a:t>
              </a:r>
              <a:r>
                <a:rPr lang="it-IT" altLang="it-IT" sz="2400" b="1" u="sng" dirty="0" smtClean="0">
                  <a:solidFill>
                    <a:srgbClr val="0000FF"/>
                  </a:solidFill>
                  <a:latin typeface="Book Antiqua" panose="02040602050305030304" pitchFamily="18" charset="0"/>
                </a:rPr>
                <a:t>2</a:t>
              </a:r>
              <a:r>
                <a:rPr lang="it-IT" altLang="it-IT" sz="2400" b="1" dirty="0" smtClean="0">
                  <a:solidFill>
                    <a:srgbClr val="0000FF"/>
                  </a:solidFill>
                  <a:latin typeface="Book Antiqua" panose="02040602050305030304" pitchFamily="18" charset="0"/>
                </a:rPr>
                <a:t>  2.5  3.2  </a:t>
              </a:r>
              <a:r>
                <a:rPr lang="it-IT" altLang="it-IT" sz="2400" b="1" u="sng" dirty="0" smtClean="0">
                  <a:solidFill>
                    <a:srgbClr val="0000FF"/>
                  </a:solidFill>
                  <a:latin typeface="Book Antiqua" panose="02040602050305030304" pitchFamily="18" charset="0"/>
                </a:rPr>
                <a:t>4</a:t>
              </a:r>
              <a:r>
                <a:rPr lang="it-IT" altLang="it-IT" sz="2400" b="1" dirty="0" smtClean="0">
                  <a:solidFill>
                    <a:srgbClr val="0000FF"/>
                  </a:solidFill>
                  <a:latin typeface="Book Antiqua" panose="02040602050305030304" pitchFamily="18" charset="0"/>
                </a:rPr>
                <a:t> </a:t>
              </a:r>
            </a:p>
            <a:p>
              <a:pPr eaLnBrk="1" hangingPunct="1">
                <a:lnSpc>
                  <a:spcPct val="80000"/>
                </a:lnSpc>
                <a:buClr>
                  <a:schemeClr val="tx1"/>
                </a:buClr>
                <a:buFontTx/>
                <a:buNone/>
                <a:defRPr/>
              </a:pPr>
              <a:r>
                <a:rPr lang="it-IT" altLang="it-IT" sz="2400" b="1" u="sng" dirty="0" smtClean="0">
                  <a:solidFill>
                    <a:srgbClr val="00FF00"/>
                  </a:solidFill>
                  <a:latin typeface="Book Antiqua" panose="02040602050305030304" pitchFamily="18" charset="0"/>
                </a:rPr>
                <a:t>0</a:t>
              </a:r>
              <a:r>
                <a:rPr lang="it-IT" altLang="it-IT" sz="2400" b="1" dirty="0" smtClean="0">
                  <a:solidFill>
                    <a:srgbClr val="00FF00"/>
                  </a:solidFill>
                  <a:latin typeface="Book Antiqua" panose="02040602050305030304" pitchFamily="18" charset="0"/>
                </a:rPr>
                <a:t>    1       2     </a:t>
              </a:r>
              <a:r>
                <a:rPr lang="it-IT" altLang="it-IT" sz="2400" b="1" u="sng" dirty="0" smtClean="0">
                  <a:solidFill>
                    <a:srgbClr val="00FF00"/>
                  </a:solidFill>
                  <a:latin typeface="Book Antiqua" panose="02040602050305030304" pitchFamily="18" charset="0"/>
                </a:rPr>
                <a:t>3</a:t>
              </a:r>
              <a:r>
                <a:rPr lang="it-IT" altLang="it-IT" sz="2400" b="1" dirty="0" smtClean="0">
                  <a:solidFill>
                    <a:srgbClr val="00FF00"/>
                  </a:solidFill>
                  <a:latin typeface="Book Antiqua" panose="02040602050305030304" pitchFamily="18" charset="0"/>
                </a:rPr>
                <a:t>   4      5   </a:t>
              </a:r>
              <a:r>
                <a:rPr lang="it-IT" altLang="it-IT" sz="2400" b="1" u="sng" dirty="0" smtClean="0">
                  <a:solidFill>
                    <a:srgbClr val="00FF00"/>
                  </a:solidFill>
                  <a:latin typeface="Book Antiqua" panose="02040602050305030304" pitchFamily="18" charset="0"/>
                </a:rPr>
                <a:t>6</a:t>
              </a:r>
              <a:endParaRPr lang="it-IT" altLang="it-IT" sz="2400" b="1" u="sng" dirty="0" smtClean="0">
                <a:solidFill>
                  <a:srgbClr val="00FF00"/>
                </a:solidFill>
                <a:latin typeface="Book Antiqua" panose="02040602050305030304" pitchFamily="18" charset="0"/>
                <a:sym typeface="Symbol" panose="05050102010706020507" pitchFamily="18" charset="2"/>
              </a:endParaRPr>
            </a:p>
          </p:txBody>
        </p:sp>
        <p:sp>
          <p:nvSpPr>
            <p:cNvPr id="224281" name="Rectangle 25"/>
            <p:cNvSpPr>
              <a:spLocks noChangeArrowheads="1"/>
            </p:cNvSpPr>
            <p:nvPr/>
          </p:nvSpPr>
          <p:spPr bwMode="auto">
            <a:xfrm>
              <a:off x="4018" y="2020"/>
              <a:ext cx="1830"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4211638" algn="ctr"/>
                  <a:tab pos="8604250" algn="r"/>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4211638" algn="ctr"/>
                  <a:tab pos="8604250" algn="r"/>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4211638" algn="ctr"/>
                  <a:tab pos="8604250" algn="r"/>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4211638" algn="ctr"/>
                  <a:tab pos="8604250" algn="r"/>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4211638" algn="ctr"/>
                  <a:tab pos="8604250" algn="r"/>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4211638" algn="ctr"/>
                  <a:tab pos="8604250" algn="r"/>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4211638" algn="ctr"/>
                  <a:tab pos="8604250" algn="r"/>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4211638" algn="ctr"/>
                  <a:tab pos="8604250" algn="r"/>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4211638" algn="ctr"/>
                  <a:tab pos="8604250" algn="r"/>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80000"/>
                </a:lnSpc>
                <a:buClr>
                  <a:schemeClr val="tx1"/>
                </a:buClr>
                <a:buFontTx/>
                <a:buNone/>
                <a:defRPr/>
              </a:pPr>
              <a:r>
                <a:rPr lang="it-IT" altLang="it-IT" sz="2400" b="1" u="sng" dirty="0" smtClean="0">
                  <a:solidFill>
                    <a:srgbClr val="0000FF"/>
                  </a:solidFill>
                  <a:latin typeface="Book Antiqua" panose="02040602050305030304" pitchFamily="18" charset="0"/>
                </a:rPr>
                <a:t>5</a:t>
              </a:r>
              <a:r>
                <a:rPr lang="it-IT" altLang="it-IT" sz="2400" b="1" dirty="0" smtClean="0">
                  <a:solidFill>
                    <a:srgbClr val="0000FF"/>
                  </a:solidFill>
                  <a:latin typeface="Book Antiqua" panose="02040602050305030304" pitchFamily="18" charset="0"/>
                </a:rPr>
                <a:t>  6.3  </a:t>
              </a:r>
              <a:r>
                <a:rPr lang="it-IT" altLang="it-IT" sz="2400" b="1" u="sng" dirty="0" smtClean="0">
                  <a:solidFill>
                    <a:srgbClr val="0000FF"/>
                  </a:solidFill>
                  <a:latin typeface="Book Antiqua" panose="02040602050305030304" pitchFamily="18" charset="0"/>
                </a:rPr>
                <a:t>8</a:t>
              </a:r>
              <a:r>
                <a:rPr lang="it-IT" altLang="it-IT" sz="2400" b="1" dirty="0" smtClean="0">
                  <a:solidFill>
                    <a:srgbClr val="0000FF"/>
                  </a:solidFill>
                  <a:latin typeface="Book Antiqua" panose="02040602050305030304" pitchFamily="18" charset="0"/>
                </a:rPr>
                <a:t>  </a:t>
              </a:r>
              <a:r>
                <a:rPr lang="it-IT" altLang="it-IT" sz="2400" b="1" u="sng" dirty="0" smtClean="0">
                  <a:solidFill>
                    <a:srgbClr val="0000FF"/>
                  </a:solidFill>
                  <a:latin typeface="Book Antiqua" panose="02040602050305030304" pitchFamily="18" charset="0"/>
                </a:rPr>
                <a:t>10</a:t>
              </a:r>
              <a:r>
                <a:rPr lang="it-IT" altLang="it-IT" sz="2400" b="1" dirty="0" smtClean="0">
                  <a:solidFill>
                    <a:srgbClr val="0000FF"/>
                  </a:solidFill>
                  <a:latin typeface="Book Antiqua" panose="02040602050305030304" pitchFamily="18" charset="0"/>
                </a:rPr>
                <a:t>    </a:t>
              </a:r>
              <a:r>
                <a:rPr lang="it-IT" altLang="it-IT" sz="2400" b="1" dirty="0" err="1" smtClean="0">
                  <a:solidFill>
                    <a:srgbClr val="0000FF"/>
                  </a:solidFill>
                  <a:latin typeface="Book Antiqua" panose="02040602050305030304" pitchFamily="18" charset="0"/>
                </a:rPr>
                <a:t>num</a:t>
              </a:r>
              <a:r>
                <a:rPr lang="it-IT" altLang="it-IT" sz="2400" b="1" dirty="0" smtClean="0">
                  <a:solidFill>
                    <a:srgbClr val="0000FF"/>
                  </a:solidFill>
                  <a:latin typeface="Book Antiqua" panose="02040602050305030304" pitchFamily="18" charset="0"/>
                </a:rPr>
                <a:t>.</a:t>
              </a:r>
            </a:p>
            <a:p>
              <a:pPr eaLnBrk="1" hangingPunct="1">
                <a:lnSpc>
                  <a:spcPct val="80000"/>
                </a:lnSpc>
                <a:buClr>
                  <a:schemeClr val="tx1"/>
                </a:buClr>
                <a:buFontTx/>
                <a:buNone/>
                <a:defRPr/>
              </a:pPr>
              <a:r>
                <a:rPr lang="it-IT" altLang="it-IT" sz="2400" b="1" u="sng" dirty="0" smtClean="0">
                  <a:solidFill>
                    <a:srgbClr val="00FF00"/>
                  </a:solidFill>
                  <a:latin typeface="Book Antiqua" panose="02040602050305030304" pitchFamily="18" charset="0"/>
                </a:rPr>
                <a:t>7</a:t>
              </a:r>
              <a:r>
                <a:rPr lang="it-IT" altLang="it-IT" sz="2400" b="1" dirty="0" smtClean="0">
                  <a:solidFill>
                    <a:srgbClr val="00FF00"/>
                  </a:solidFill>
                  <a:latin typeface="Book Antiqua" panose="02040602050305030304" pitchFamily="18" charset="0"/>
                </a:rPr>
                <a:t>    8   </a:t>
              </a:r>
              <a:r>
                <a:rPr lang="it-IT" altLang="it-IT" sz="2400" b="1" u="sng" dirty="0" smtClean="0">
                  <a:solidFill>
                    <a:srgbClr val="00FF00"/>
                  </a:solidFill>
                  <a:latin typeface="Book Antiqua" panose="02040602050305030304" pitchFamily="18" charset="0"/>
                </a:rPr>
                <a:t>9</a:t>
              </a:r>
              <a:r>
                <a:rPr lang="it-IT" altLang="it-IT" sz="2400" b="1" dirty="0" smtClean="0">
                  <a:solidFill>
                    <a:srgbClr val="00FF00"/>
                  </a:solidFill>
                  <a:latin typeface="Book Antiqua" panose="02040602050305030304" pitchFamily="18" charset="0"/>
                </a:rPr>
                <a:t>  </a:t>
              </a:r>
              <a:r>
                <a:rPr lang="it-IT" altLang="it-IT" sz="2400" b="1" u="sng" dirty="0" smtClean="0">
                  <a:solidFill>
                    <a:srgbClr val="00FF00"/>
                  </a:solidFill>
                  <a:latin typeface="Book Antiqua" panose="02040602050305030304" pitchFamily="18" charset="0"/>
                </a:rPr>
                <a:t>10</a:t>
              </a:r>
              <a:r>
                <a:rPr lang="it-IT" altLang="it-IT" sz="2400" b="1" dirty="0" smtClean="0">
                  <a:solidFill>
                    <a:srgbClr val="00FF00"/>
                  </a:solidFill>
                  <a:latin typeface="Book Antiqua" panose="02040602050305030304" pitchFamily="18" charset="0"/>
                </a:rPr>
                <a:t>    dB</a:t>
              </a:r>
              <a:endParaRPr lang="it-IT" altLang="it-IT" sz="2400" b="1" dirty="0" smtClean="0">
                <a:solidFill>
                  <a:srgbClr val="00FF00"/>
                </a:solidFill>
                <a:latin typeface="Book Antiqua" panose="02040602050305030304" pitchFamily="18" charset="0"/>
                <a:sym typeface="Symbol" panose="05050102010706020507" pitchFamily="18" charset="2"/>
              </a:endParaRPr>
            </a:p>
          </p:txBody>
        </p:sp>
      </p:grpSp>
      <p:grpSp>
        <p:nvGrpSpPr>
          <p:cNvPr id="224304" name="Group 48"/>
          <p:cNvGrpSpPr>
            <a:grpSpLocks/>
          </p:cNvGrpSpPr>
          <p:nvPr/>
        </p:nvGrpSpPr>
        <p:grpSpPr bwMode="auto">
          <a:xfrm>
            <a:off x="5703888" y="2284413"/>
            <a:ext cx="3333750" cy="1590675"/>
            <a:chOff x="3593" y="1481"/>
            <a:chExt cx="2100" cy="1002"/>
          </a:xfrm>
        </p:grpSpPr>
        <p:sp>
          <p:nvSpPr>
            <p:cNvPr id="130063" name="Rectangle 28"/>
            <p:cNvSpPr>
              <a:spLocks noChangeArrowheads="1"/>
            </p:cNvSpPr>
            <p:nvPr/>
          </p:nvSpPr>
          <p:spPr bwMode="auto">
            <a:xfrm>
              <a:off x="3593" y="1481"/>
              <a:ext cx="192" cy="4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sp>
          <p:nvSpPr>
            <p:cNvPr id="130064" name="Rectangle 40"/>
            <p:cNvSpPr>
              <a:spLocks noChangeArrowheads="1"/>
            </p:cNvSpPr>
            <p:nvPr/>
          </p:nvSpPr>
          <p:spPr bwMode="auto">
            <a:xfrm>
              <a:off x="4643" y="1488"/>
              <a:ext cx="192" cy="4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sp>
          <p:nvSpPr>
            <p:cNvPr id="130065" name="Rectangle 41"/>
            <p:cNvSpPr>
              <a:spLocks noChangeArrowheads="1"/>
            </p:cNvSpPr>
            <p:nvPr/>
          </p:nvSpPr>
          <p:spPr bwMode="auto">
            <a:xfrm>
              <a:off x="5501" y="1488"/>
              <a:ext cx="192" cy="4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sp>
          <p:nvSpPr>
            <p:cNvPr id="130066" name="Rectangle 42"/>
            <p:cNvSpPr>
              <a:spLocks noChangeArrowheads="1"/>
            </p:cNvSpPr>
            <p:nvPr/>
          </p:nvSpPr>
          <p:spPr bwMode="auto">
            <a:xfrm>
              <a:off x="4562" y="1995"/>
              <a:ext cx="192" cy="4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sp>
          <p:nvSpPr>
            <p:cNvPr id="130067" name="Rectangle 43"/>
            <p:cNvSpPr>
              <a:spLocks noChangeArrowheads="1"/>
            </p:cNvSpPr>
            <p:nvPr/>
          </p:nvSpPr>
          <p:spPr bwMode="auto">
            <a:xfrm>
              <a:off x="3815" y="1481"/>
              <a:ext cx="377" cy="487"/>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sp>
          <p:nvSpPr>
            <p:cNvPr id="130068" name="Rectangle 44"/>
            <p:cNvSpPr>
              <a:spLocks noChangeArrowheads="1"/>
            </p:cNvSpPr>
            <p:nvPr/>
          </p:nvSpPr>
          <p:spPr bwMode="auto">
            <a:xfrm>
              <a:off x="4864" y="1488"/>
              <a:ext cx="295" cy="487"/>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sp>
          <p:nvSpPr>
            <p:cNvPr id="130069" name="Rectangle 45"/>
            <p:cNvSpPr>
              <a:spLocks noChangeArrowheads="1"/>
            </p:cNvSpPr>
            <p:nvPr/>
          </p:nvSpPr>
          <p:spPr bwMode="auto">
            <a:xfrm>
              <a:off x="4027" y="1996"/>
              <a:ext cx="199" cy="487"/>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sp>
          <p:nvSpPr>
            <p:cNvPr id="130070" name="Rectangle 46"/>
            <p:cNvSpPr>
              <a:spLocks noChangeArrowheads="1"/>
            </p:cNvSpPr>
            <p:nvPr/>
          </p:nvSpPr>
          <p:spPr bwMode="auto">
            <a:xfrm>
              <a:off x="4767" y="1996"/>
              <a:ext cx="233" cy="487"/>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grpSp>
      <p:sp>
        <p:nvSpPr>
          <p:cNvPr id="34" name="Rectangle 2"/>
          <p:cNvSpPr txBox="1">
            <a:spLocks noChangeArrowheads="1"/>
          </p:cNvSpPr>
          <p:nvPr/>
        </p:nvSpPr>
        <p:spPr bwMode="auto">
          <a:xfrm>
            <a:off x="4883944" y="3452813"/>
            <a:ext cx="4317206"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a:lstStyle>
          <a:p>
            <a:pPr eaLnBrk="1" hangingPunct="1">
              <a:lnSpc>
                <a:spcPct val="90000"/>
              </a:lnSpc>
              <a:defRPr/>
            </a:pPr>
            <a:r>
              <a:rPr lang="it-IT" altLang="it-IT" sz="1800" b="1" dirty="0" smtClean="0">
                <a:solidFill>
                  <a:srgbClr val="FF0000"/>
                </a:solidFill>
                <a:latin typeface="Book Antiqua" panose="02040602050305030304" pitchFamily="18" charset="0"/>
              </a:rPr>
              <a:t>+25%                                                    </a:t>
            </a:r>
            <a:r>
              <a:rPr lang="it-IT" altLang="it-IT" sz="1200" b="1" dirty="0" smtClean="0">
                <a:solidFill>
                  <a:srgbClr val="FF0000"/>
                </a:solidFill>
                <a:latin typeface="Book Antiqua" panose="02040602050305030304" pitchFamily="18" charset="0"/>
              </a:rPr>
              <a:t> </a:t>
            </a:r>
            <a:r>
              <a:rPr lang="it-IT" altLang="it-IT" sz="1800" b="1" dirty="0" smtClean="0">
                <a:solidFill>
                  <a:srgbClr val="FF0000"/>
                </a:solidFill>
                <a:latin typeface="Book Antiqua" panose="02040602050305030304" pitchFamily="18" charset="0"/>
              </a:rPr>
              <a:t>-20%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42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426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42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426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427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2427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427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2427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24283"/>
                                        </p:tgtEl>
                                        <p:attrNameLst>
                                          <p:attrName>style.visibility</p:attrName>
                                        </p:attrNameLst>
                                      </p:cBhvr>
                                      <p:to>
                                        <p:strVal val="visible"/>
                                      </p:to>
                                    </p:set>
                                  </p:childTnLst>
                                </p:cTn>
                              </p:par>
                            </p:childTnLst>
                          </p:cTn>
                        </p:par>
                        <p:par>
                          <p:cTn id="39" fill="hold" nodeType="withGroup">
                            <p:stCondLst>
                              <p:cond delay="0"/>
                            </p:stCondLst>
                            <p:childTnLst>
                              <p:par>
                                <p:cTn id="40" presetID="1" presetClass="entr" presetSubtype="0" fill="hold" nodeType="afterEffect">
                                  <p:stCondLst>
                                    <p:cond delay="1000"/>
                                  </p:stCondLst>
                                  <p:childTnLst>
                                    <p:set>
                                      <p:cBhvr>
                                        <p:cTn id="41" dur="1" fill="hold">
                                          <p:stCondLst>
                                            <p:cond delay="0"/>
                                          </p:stCondLst>
                                        </p:cTn>
                                        <p:tgtEl>
                                          <p:spTgt spid="2243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67" grpId="0"/>
      <p:bldP spid="224268" grpId="0"/>
      <p:bldP spid="224269" grpId="0"/>
      <p:bldP spid="224270" grpId="0"/>
      <p:bldP spid="224271"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egnaposto piè di pagina 3"/>
          <p:cNvSpPr>
            <a:spLocks noGrp="1"/>
          </p:cNvSpPr>
          <p:nvPr>
            <p:ph type="ftr" sz="quarter" idx="10"/>
          </p:nvPr>
        </p:nvSpPr>
        <p:spPr/>
        <p:txBody>
          <a:bodyPr/>
          <a:lstStyle/>
          <a:p>
            <a:pPr>
              <a:defRPr/>
            </a:pPr>
            <a:r>
              <a:rPr lang="it-IT" altLang="it-IT"/>
              <a:t>Metrologia e Sistema Internazionale</a:t>
            </a:r>
          </a:p>
        </p:txBody>
      </p:sp>
      <p:sp>
        <p:nvSpPr>
          <p:cNvPr id="267266" name="Rectangle 2"/>
          <p:cNvSpPr>
            <a:spLocks noGrp="1" noChangeArrowheads="1"/>
          </p:cNvSpPr>
          <p:nvPr>
            <p:ph type="title"/>
          </p:nvPr>
        </p:nvSpPr>
        <p:spPr>
          <a:xfrm>
            <a:off x="-184150" y="306388"/>
            <a:ext cx="9510713" cy="650875"/>
          </a:xfrm>
        </p:spPr>
        <p:txBody>
          <a:bodyPr/>
          <a:lstStyle/>
          <a:p>
            <a:pPr algn="ctr" eaLnBrk="1" hangingPunct="1">
              <a:defRPr/>
            </a:pPr>
            <a:r>
              <a:rPr lang="it-IT" altLang="it-IT" dirty="0" smtClean="0">
                <a:solidFill>
                  <a:schemeClr val="tx1"/>
                </a:solidFill>
                <a:latin typeface="Book Antiqua" panose="02040602050305030304" pitchFamily="18" charset="0"/>
              </a:rPr>
              <a:t>CALCOLI LOGARITMICI CON I dB</a:t>
            </a:r>
          </a:p>
        </p:txBody>
      </p:sp>
      <p:sp>
        <p:nvSpPr>
          <p:cNvPr id="267272" name="Rectangle 8"/>
          <p:cNvSpPr>
            <a:spLocks noChangeArrowheads="1"/>
          </p:cNvSpPr>
          <p:nvPr/>
        </p:nvSpPr>
        <p:spPr bwMode="auto">
          <a:xfrm>
            <a:off x="1376363" y="1044575"/>
            <a:ext cx="5645150"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en-US" altLang="it-IT" smtClean="0">
                <a:latin typeface="Book Antiqua" panose="02040602050305030304" pitchFamily="18" charset="0"/>
              </a:rPr>
              <a:t>{ </a:t>
            </a:r>
            <a:r>
              <a:rPr lang="it-IT" altLang="it-IT" i="1" smtClean="0">
                <a:latin typeface="Book Antiqua" panose="02040602050305030304" pitchFamily="18" charset="0"/>
              </a:rPr>
              <a:t>una volta </a:t>
            </a:r>
            <a:r>
              <a:rPr lang="it-IT" altLang="it-IT" i="1" smtClean="0">
                <a:solidFill>
                  <a:srgbClr val="FFFF00"/>
                </a:solidFill>
                <a:latin typeface="Book Antiqua" panose="02040602050305030304" pitchFamily="18" charset="0"/>
              </a:rPr>
              <a:t>noti i conti "in dB"</a:t>
            </a:r>
            <a:r>
              <a:rPr lang="it-IT" altLang="it-IT" smtClean="0">
                <a:latin typeface="Book Antiqua" panose="02040602050305030304" pitchFamily="18" charset="0"/>
              </a:rPr>
              <a:t> </a:t>
            </a:r>
            <a:r>
              <a:rPr lang="en-US" altLang="it-IT" smtClean="0">
                <a:latin typeface="Book Antiqua" panose="02040602050305030304" pitchFamily="18" charset="0"/>
              </a:rPr>
              <a:t>}</a:t>
            </a:r>
            <a:endParaRPr lang="it-IT" altLang="it-IT" smtClean="0">
              <a:latin typeface="Book Antiqua" panose="02040602050305030304" pitchFamily="18" charset="0"/>
            </a:endParaRPr>
          </a:p>
        </p:txBody>
      </p:sp>
      <p:graphicFrame>
        <p:nvGraphicFramePr>
          <p:cNvPr id="267273" name="Object 9"/>
          <p:cNvGraphicFramePr>
            <a:graphicFrameLocks noChangeAspect="1"/>
          </p:cNvGraphicFramePr>
          <p:nvPr>
            <p:extLst>
              <p:ext uri="{D42A27DB-BD31-4B8C-83A1-F6EECF244321}">
                <p14:modId xmlns:p14="http://schemas.microsoft.com/office/powerpoint/2010/main" val="1471558402"/>
              </p:ext>
            </p:extLst>
          </p:nvPr>
        </p:nvGraphicFramePr>
        <p:xfrm>
          <a:off x="1384300" y="1512888"/>
          <a:ext cx="6554788" cy="1366837"/>
        </p:xfrm>
        <a:graphic>
          <a:graphicData uri="http://schemas.openxmlformats.org/presentationml/2006/ole">
            <mc:AlternateContent xmlns:mc="http://schemas.openxmlformats.org/markup-compatibility/2006">
              <mc:Choice xmlns:v="urn:schemas-microsoft-com:vml" Requires="v">
                <p:oleObj spid="_x0000_s132153" name="Equation" r:id="rId4" imgW="2219455" imgH="390428" progId="Equation.3">
                  <p:embed/>
                </p:oleObj>
              </mc:Choice>
              <mc:Fallback>
                <p:oleObj name="Equation" r:id="rId4" imgW="2219455" imgH="390428" progId="Equation.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4300" y="1512888"/>
                        <a:ext cx="6554788" cy="1366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7276" name="Rectangle 12"/>
          <p:cNvSpPr>
            <a:spLocks noChangeArrowheads="1"/>
          </p:cNvSpPr>
          <p:nvPr/>
        </p:nvSpPr>
        <p:spPr bwMode="auto">
          <a:xfrm>
            <a:off x="522288" y="3014663"/>
            <a:ext cx="8458200" cy="160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en-US" altLang="it-IT" sz="3000" dirty="0" smtClean="0">
                <a:latin typeface="Book Antiqua" panose="02040602050305030304" pitchFamily="18" charset="0"/>
              </a:rPr>
              <a:t>se </a:t>
            </a:r>
            <a:r>
              <a:rPr lang="en-US" altLang="it-IT" sz="3000" i="1" dirty="0" smtClean="0">
                <a:latin typeface="Book Antiqua" panose="02040602050305030304" pitchFamily="18" charset="0"/>
              </a:rPr>
              <a:t>B</a:t>
            </a:r>
            <a:r>
              <a:rPr lang="en-US" altLang="it-IT" sz="3000" dirty="0" smtClean="0">
                <a:latin typeface="Book Antiqua" panose="02040602050305030304" pitchFamily="18" charset="0"/>
              </a:rPr>
              <a:t>=2: </a:t>
            </a:r>
            <a:r>
              <a:rPr lang="en-US" altLang="it-IT" sz="3000" dirty="0" err="1" smtClean="0">
                <a:latin typeface="Book Antiqua" panose="02040602050305030304" pitchFamily="18" charset="0"/>
              </a:rPr>
              <a:t>noti</a:t>
            </a:r>
            <a:r>
              <a:rPr lang="en-US" altLang="it-IT" sz="3000" dirty="0" smtClean="0">
                <a:latin typeface="Book Antiqua" panose="02040602050305030304" pitchFamily="18" charset="0"/>
              </a:rPr>
              <a:t> </a:t>
            </a:r>
            <a:r>
              <a:rPr lang="en-US" altLang="it-IT" sz="3000" i="1" dirty="0" smtClean="0">
                <a:latin typeface="Book Antiqua" panose="02040602050305030304" pitchFamily="18" charset="0"/>
              </a:rPr>
              <a:t>B</a:t>
            </a:r>
            <a:r>
              <a:rPr lang="en-US" altLang="it-IT" sz="3000" baseline="-25000" dirty="0" smtClean="0">
                <a:latin typeface="Book Antiqua" panose="02040602050305030304" pitchFamily="18" charset="0"/>
              </a:rPr>
              <a:t>(dB)</a:t>
            </a:r>
            <a:r>
              <a:rPr lang="en-US" altLang="it-IT" sz="3000" dirty="0" smtClean="0">
                <a:latin typeface="Book Antiqua" panose="02040602050305030304" pitchFamily="18" charset="0"/>
              </a:rPr>
              <a:t>=3 e </a:t>
            </a:r>
            <a:r>
              <a:rPr lang="en-US" altLang="it-IT" sz="3000" i="1" dirty="0" smtClean="0">
                <a:latin typeface="Book Antiqua" panose="02040602050305030304" pitchFamily="18" charset="0"/>
              </a:rPr>
              <a:t>x</a:t>
            </a:r>
            <a:r>
              <a:rPr lang="en-US" altLang="it-IT" sz="3000" baseline="-25000" dirty="0" smtClean="0">
                <a:latin typeface="Book Antiqua" panose="02040602050305030304" pitchFamily="18" charset="0"/>
              </a:rPr>
              <a:t>(dB)</a:t>
            </a:r>
            <a:r>
              <a:rPr lang="en-US" altLang="it-IT" sz="3000" dirty="0" smtClean="0">
                <a:latin typeface="Book Antiqua" panose="02040602050305030304" pitchFamily="18" charset="0"/>
              </a:rPr>
              <a:t> </a:t>
            </a:r>
          </a:p>
          <a:p>
            <a:pPr eaLnBrk="1" hangingPunct="1">
              <a:lnSpc>
                <a:spcPct val="90000"/>
              </a:lnSpc>
              <a:buClr>
                <a:schemeClr val="tx1"/>
              </a:buClr>
              <a:buFontTx/>
              <a:buNone/>
              <a:defRPr/>
            </a:pPr>
            <a:r>
              <a:rPr lang="en-US" altLang="it-IT" sz="3000" dirty="0" smtClean="0">
                <a:latin typeface="Book Antiqua" panose="02040602050305030304" pitchFamily="18" charset="0"/>
              </a:rPr>
              <a:t>              </a:t>
            </a:r>
            <a:r>
              <a:rPr lang="en-US" altLang="it-IT" sz="3000" dirty="0" smtClean="0">
                <a:latin typeface="Book Antiqua" panose="02040602050305030304" pitchFamily="18" charset="0"/>
                <a:sym typeface="Symbol" panose="05050102010706020507" pitchFamily="18" charset="2"/>
              </a:rPr>
              <a:t></a:t>
            </a:r>
            <a:r>
              <a:rPr lang="en-US" altLang="it-IT" sz="3000" dirty="0" smtClean="0">
                <a:latin typeface="Book Antiqua" panose="02040602050305030304" pitchFamily="18" charset="0"/>
              </a:rPr>
              <a:t> </a:t>
            </a:r>
            <a:r>
              <a:rPr lang="en-US" altLang="it-IT" sz="3000" b="1" dirty="0" smtClean="0">
                <a:solidFill>
                  <a:srgbClr val="FFFF00"/>
                </a:solidFill>
                <a:latin typeface="Book Antiqua" panose="02040602050305030304" pitchFamily="18" charset="0"/>
              </a:rPr>
              <a:t>log</a:t>
            </a:r>
            <a:r>
              <a:rPr lang="en-US" altLang="it-IT" sz="3000" b="1" baseline="-25000" dirty="0" smtClean="0">
                <a:solidFill>
                  <a:srgbClr val="FFFF00"/>
                </a:solidFill>
                <a:latin typeface="Book Antiqua" panose="02040602050305030304" pitchFamily="18" charset="0"/>
              </a:rPr>
              <a:t>2</a:t>
            </a:r>
            <a:r>
              <a:rPr lang="en-US" altLang="it-IT" sz="3000" b="1" dirty="0" smtClean="0">
                <a:solidFill>
                  <a:srgbClr val="FFFF00"/>
                </a:solidFill>
                <a:latin typeface="Book Antiqua" panose="02040602050305030304" pitchFamily="18" charset="0"/>
              </a:rPr>
              <a:t>(</a:t>
            </a:r>
            <a:r>
              <a:rPr lang="en-US" altLang="it-IT" sz="3000" b="1" i="1" dirty="0" smtClean="0">
                <a:solidFill>
                  <a:srgbClr val="FFFF00"/>
                </a:solidFill>
                <a:latin typeface="Book Antiqua" panose="02040602050305030304" pitchFamily="18" charset="0"/>
              </a:rPr>
              <a:t>x</a:t>
            </a:r>
            <a:r>
              <a:rPr lang="en-US" altLang="it-IT" sz="3000" b="1" dirty="0" smtClean="0">
                <a:solidFill>
                  <a:srgbClr val="FFFF00"/>
                </a:solidFill>
                <a:latin typeface="Book Antiqua" panose="02040602050305030304" pitchFamily="18" charset="0"/>
              </a:rPr>
              <a:t>) = </a:t>
            </a:r>
            <a:r>
              <a:rPr lang="en-US" altLang="it-IT" sz="3000" b="1" i="1" dirty="0" smtClean="0">
                <a:solidFill>
                  <a:srgbClr val="FFFF00"/>
                </a:solidFill>
                <a:latin typeface="Book Antiqua" panose="02040602050305030304" pitchFamily="18" charset="0"/>
              </a:rPr>
              <a:t>x</a:t>
            </a:r>
            <a:r>
              <a:rPr lang="en-US" altLang="it-IT" sz="3000" b="1" baseline="-25000" dirty="0" smtClean="0">
                <a:solidFill>
                  <a:srgbClr val="FFFF00"/>
                </a:solidFill>
                <a:latin typeface="Book Antiqua" panose="02040602050305030304" pitchFamily="18" charset="0"/>
              </a:rPr>
              <a:t>(dB)</a:t>
            </a:r>
            <a:r>
              <a:rPr lang="en-US" altLang="it-IT" sz="2400" b="1" baseline="-25000" dirty="0" smtClean="0">
                <a:solidFill>
                  <a:srgbClr val="FFFF00"/>
                </a:solidFill>
                <a:latin typeface="Book Antiqua" panose="02040602050305030304" pitchFamily="18" charset="0"/>
              </a:rPr>
              <a:t> </a:t>
            </a:r>
            <a:r>
              <a:rPr lang="en-US" altLang="it-IT" sz="3000" b="1" dirty="0" smtClean="0">
                <a:solidFill>
                  <a:srgbClr val="FFFF00"/>
                </a:solidFill>
                <a:latin typeface="Book Antiqua" panose="02040602050305030304" pitchFamily="18" charset="0"/>
              </a:rPr>
              <a:t>/3</a:t>
            </a:r>
          </a:p>
          <a:p>
            <a:pPr eaLnBrk="1" hangingPunct="1">
              <a:lnSpc>
                <a:spcPct val="90000"/>
              </a:lnSpc>
              <a:buClr>
                <a:schemeClr val="tx1"/>
              </a:buClr>
              <a:buFontTx/>
              <a:buNone/>
              <a:defRPr/>
            </a:pPr>
            <a:r>
              <a:rPr lang="en-US" altLang="it-IT" sz="3000" dirty="0" smtClean="0">
                <a:latin typeface="Book Antiqua" panose="02040602050305030304" pitchFamily="18" charset="0"/>
              </a:rPr>
              <a:t>              </a:t>
            </a:r>
            <a:r>
              <a:rPr lang="en-US" altLang="it-IT" sz="3000" dirty="0" err="1" smtClean="0">
                <a:latin typeface="Book Antiqua" panose="02040602050305030304" pitchFamily="18" charset="0"/>
              </a:rPr>
              <a:t>es</a:t>
            </a:r>
            <a:r>
              <a:rPr lang="en-US" altLang="it-IT" sz="3000" dirty="0" smtClean="0">
                <a:latin typeface="Book Antiqua" panose="02040602050305030304" pitchFamily="18" charset="0"/>
              </a:rPr>
              <a:t>. log</a:t>
            </a:r>
            <a:r>
              <a:rPr lang="en-US" altLang="it-IT" sz="3000" baseline="-25000" dirty="0" smtClean="0">
                <a:latin typeface="Book Antiqua" panose="02040602050305030304" pitchFamily="18" charset="0"/>
              </a:rPr>
              <a:t>2</a:t>
            </a:r>
            <a:r>
              <a:rPr lang="en-US" altLang="it-IT" sz="3000" dirty="0" smtClean="0">
                <a:latin typeface="Book Antiqua" panose="02040602050305030304" pitchFamily="18" charset="0"/>
              </a:rPr>
              <a:t>(1024)</a:t>
            </a:r>
            <a:r>
              <a:rPr lang="en-US" altLang="it-IT" sz="3000" dirty="0" smtClean="0">
                <a:latin typeface="Book Antiqua" panose="02040602050305030304" pitchFamily="18" charset="0"/>
                <a:sym typeface="Symbol" panose="05050102010706020507" pitchFamily="18" charset="2"/>
              </a:rPr>
              <a:t>1000</a:t>
            </a:r>
            <a:r>
              <a:rPr lang="en-US" altLang="it-IT" sz="3000" baseline="-25000" dirty="0" smtClean="0">
                <a:latin typeface="Book Antiqua" panose="02040602050305030304" pitchFamily="18" charset="0"/>
                <a:sym typeface="Symbol" panose="05050102010706020507" pitchFamily="18" charset="2"/>
              </a:rPr>
              <a:t>(dB)</a:t>
            </a:r>
            <a:r>
              <a:rPr lang="en-US" altLang="it-IT" sz="3000" dirty="0" smtClean="0">
                <a:latin typeface="Book Antiqua" panose="02040602050305030304" pitchFamily="18" charset="0"/>
                <a:sym typeface="Symbol" panose="05050102010706020507" pitchFamily="18" charset="2"/>
              </a:rPr>
              <a:t>/3=30/3=10</a:t>
            </a:r>
          </a:p>
          <a:p>
            <a:pPr eaLnBrk="1" hangingPunct="1">
              <a:lnSpc>
                <a:spcPct val="90000"/>
              </a:lnSpc>
              <a:buClr>
                <a:schemeClr val="tx1"/>
              </a:buClr>
              <a:buFontTx/>
              <a:buNone/>
              <a:defRPr/>
            </a:pPr>
            <a:r>
              <a:rPr lang="en-US" altLang="it-IT" sz="3000" dirty="0" smtClean="0">
                <a:latin typeface="Book Antiqua" panose="02040602050305030304" pitchFamily="18" charset="0"/>
              </a:rPr>
              <a:t>              </a:t>
            </a:r>
            <a:r>
              <a:rPr lang="en-US" altLang="it-IT" sz="3000" dirty="0" err="1">
                <a:latin typeface="Book Antiqua" panose="02040602050305030304" pitchFamily="18" charset="0"/>
              </a:rPr>
              <a:t>es</a:t>
            </a:r>
            <a:r>
              <a:rPr lang="en-US" altLang="it-IT" sz="3000" dirty="0">
                <a:latin typeface="Book Antiqua" panose="02040602050305030304" pitchFamily="18" charset="0"/>
              </a:rPr>
              <a:t>. </a:t>
            </a:r>
            <a:r>
              <a:rPr lang="en-US" altLang="it-IT" sz="3000" dirty="0" smtClean="0">
                <a:latin typeface="Book Antiqua" panose="02040602050305030304" pitchFamily="18" charset="0"/>
              </a:rPr>
              <a:t>log</a:t>
            </a:r>
            <a:r>
              <a:rPr lang="en-US" altLang="it-IT" sz="3000" baseline="-25000" dirty="0" smtClean="0">
                <a:latin typeface="Book Antiqua" panose="02040602050305030304" pitchFamily="18" charset="0"/>
              </a:rPr>
              <a:t>2</a:t>
            </a:r>
            <a:r>
              <a:rPr lang="en-US" altLang="it-IT" sz="3000" dirty="0" smtClean="0">
                <a:latin typeface="Book Antiqua" panose="02040602050305030304" pitchFamily="18" charset="0"/>
              </a:rPr>
              <a:t>(64</a:t>
            </a:r>
            <a:r>
              <a:rPr lang="en-US" altLang="it-IT" sz="3000" dirty="0">
                <a:latin typeface="Book Antiqua" panose="02040602050305030304" pitchFamily="18" charset="0"/>
              </a:rPr>
              <a:t>)</a:t>
            </a:r>
            <a:r>
              <a:rPr lang="en-US" altLang="it-IT" sz="3000" dirty="0" smtClean="0">
                <a:latin typeface="Book Antiqua" panose="02040602050305030304" pitchFamily="18" charset="0"/>
                <a:sym typeface="Symbol" panose="05050102010706020507" pitchFamily="18" charset="2"/>
              </a:rPr>
              <a:t>(9+9)</a:t>
            </a:r>
            <a:r>
              <a:rPr lang="en-US" altLang="it-IT" sz="3000" baseline="-25000" dirty="0" smtClean="0">
                <a:latin typeface="Book Antiqua" panose="02040602050305030304" pitchFamily="18" charset="0"/>
                <a:sym typeface="Symbol" panose="05050102010706020507" pitchFamily="18" charset="2"/>
              </a:rPr>
              <a:t>(dB</a:t>
            </a:r>
            <a:r>
              <a:rPr lang="en-US" altLang="it-IT" sz="3000" baseline="-25000" dirty="0">
                <a:latin typeface="Book Antiqua" panose="02040602050305030304" pitchFamily="18" charset="0"/>
                <a:sym typeface="Symbol" panose="05050102010706020507" pitchFamily="18" charset="2"/>
              </a:rPr>
              <a:t>)</a:t>
            </a:r>
            <a:r>
              <a:rPr lang="en-US" altLang="it-IT" sz="3000" dirty="0">
                <a:latin typeface="Book Antiqua" panose="02040602050305030304" pitchFamily="18" charset="0"/>
                <a:sym typeface="Symbol" panose="05050102010706020507" pitchFamily="18" charset="2"/>
              </a:rPr>
              <a:t>/</a:t>
            </a:r>
            <a:r>
              <a:rPr lang="en-US" altLang="it-IT" sz="3000" dirty="0" smtClean="0">
                <a:latin typeface="Book Antiqua" panose="02040602050305030304" pitchFamily="18" charset="0"/>
                <a:sym typeface="Symbol" panose="05050102010706020507" pitchFamily="18" charset="2"/>
              </a:rPr>
              <a:t>3=18/3=6</a:t>
            </a:r>
            <a:endParaRPr lang="it-IT" altLang="it-IT" sz="3000" dirty="0" smtClean="0">
              <a:latin typeface="Book Antiqua" panose="02040602050305030304" pitchFamily="18" charset="0"/>
            </a:endParaRPr>
          </a:p>
        </p:txBody>
      </p:sp>
      <p:sp>
        <p:nvSpPr>
          <p:cNvPr id="267277" name="Rectangle 13"/>
          <p:cNvSpPr>
            <a:spLocks noChangeArrowheads="1"/>
          </p:cNvSpPr>
          <p:nvPr/>
        </p:nvSpPr>
        <p:spPr bwMode="auto">
          <a:xfrm>
            <a:off x="514350" y="5160963"/>
            <a:ext cx="8458200" cy="1519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en-US" altLang="it-IT" sz="2800" dirty="0" smtClean="0">
                <a:latin typeface="Book Antiqua" panose="02040602050305030304" pitchFamily="18" charset="0"/>
              </a:rPr>
              <a:t>se</a:t>
            </a:r>
            <a:r>
              <a:rPr lang="en-US" altLang="it-IT" sz="3000" dirty="0" smtClean="0">
                <a:latin typeface="Book Antiqua" panose="02040602050305030304" pitchFamily="18" charset="0"/>
              </a:rPr>
              <a:t> </a:t>
            </a:r>
            <a:r>
              <a:rPr lang="en-US" altLang="it-IT" sz="2700" i="1" dirty="0" smtClean="0">
                <a:latin typeface="Book Antiqua" panose="02040602050305030304" pitchFamily="18" charset="0"/>
              </a:rPr>
              <a:t>B</a:t>
            </a:r>
            <a:r>
              <a:rPr lang="en-US" altLang="it-IT" sz="2700" dirty="0" smtClean="0">
                <a:latin typeface="Book Antiqua" panose="02040602050305030304" pitchFamily="18" charset="0"/>
              </a:rPr>
              <a:t>=</a:t>
            </a:r>
            <a:r>
              <a:rPr lang="en-US" altLang="it-IT" sz="2700" i="1" dirty="0" smtClean="0">
                <a:latin typeface="Book Antiqua" panose="02040602050305030304" pitchFamily="18" charset="0"/>
              </a:rPr>
              <a:t>e</a:t>
            </a:r>
            <a:r>
              <a:rPr lang="en-US" altLang="it-IT" sz="2700" dirty="0" smtClean="0">
                <a:latin typeface="Book Antiqua" panose="02040602050305030304" pitchFamily="18" charset="0"/>
              </a:rPr>
              <a:t>=2.7183: </a:t>
            </a:r>
            <a:r>
              <a:rPr lang="en-US" altLang="it-IT" sz="2700" dirty="0" err="1" smtClean="0">
                <a:latin typeface="Book Antiqua" panose="02040602050305030304" pitchFamily="18" charset="0"/>
              </a:rPr>
              <a:t>noto</a:t>
            </a:r>
            <a:r>
              <a:rPr lang="en-US" altLang="it-IT" sz="2700" dirty="0" smtClean="0">
                <a:latin typeface="Book Antiqua" panose="02040602050305030304" pitchFamily="18" charset="0"/>
              </a:rPr>
              <a:t> </a:t>
            </a:r>
            <a:r>
              <a:rPr lang="en-US" altLang="it-IT" sz="2700" i="1" dirty="0" smtClean="0">
                <a:latin typeface="Book Antiqua" panose="02040602050305030304" pitchFamily="18" charset="0"/>
              </a:rPr>
              <a:t>e</a:t>
            </a:r>
            <a:r>
              <a:rPr lang="en-US" altLang="it-IT" sz="2700" baseline="-25000" dirty="0" smtClean="0">
                <a:latin typeface="Book Antiqua" panose="02040602050305030304" pitchFamily="18" charset="0"/>
              </a:rPr>
              <a:t>(dB)</a:t>
            </a:r>
            <a:r>
              <a:rPr lang="en-US" altLang="it-IT" sz="2700" dirty="0" smtClean="0">
                <a:latin typeface="Book Antiqua" panose="02040602050305030304" pitchFamily="18" charset="0"/>
              </a:rPr>
              <a:t>=10log</a:t>
            </a:r>
            <a:r>
              <a:rPr lang="en-US" altLang="it-IT" sz="2700" baseline="-25000" dirty="0" smtClean="0">
                <a:latin typeface="Book Antiqua" panose="02040602050305030304" pitchFamily="18" charset="0"/>
              </a:rPr>
              <a:t>10</a:t>
            </a:r>
            <a:r>
              <a:rPr lang="en-US" altLang="it-IT" sz="2700" dirty="0" smtClean="0">
                <a:latin typeface="Book Antiqua" panose="02040602050305030304" pitchFamily="18" charset="0"/>
              </a:rPr>
              <a:t>(</a:t>
            </a:r>
            <a:r>
              <a:rPr lang="en-US" altLang="it-IT" sz="2700" i="1" dirty="0" smtClean="0">
                <a:latin typeface="Book Antiqua" panose="02040602050305030304" pitchFamily="18" charset="0"/>
              </a:rPr>
              <a:t>e</a:t>
            </a:r>
            <a:r>
              <a:rPr lang="en-US" altLang="it-IT" sz="2700" dirty="0" smtClean="0">
                <a:latin typeface="Book Antiqua" panose="02040602050305030304" pitchFamily="18" charset="0"/>
              </a:rPr>
              <a:t>)</a:t>
            </a:r>
            <a:r>
              <a:rPr lang="en-US" altLang="it-IT" sz="2700" dirty="0" smtClean="0">
                <a:latin typeface="Book Antiqua" panose="02040602050305030304" pitchFamily="18" charset="0"/>
                <a:sym typeface="Symbol" panose="05050102010706020507" pitchFamily="18" charset="2"/>
              </a:rPr>
              <a:t>10(1/2.3)=1/0.23</a:t>
            </a:r>
            <a:endParaRPr lang="en-US" altLang="it-IT" sz="2700" dirty="0" smtClean="0">
              <a:latin typeface="Book Antiqua" panose="02040602050305030304" pitchFamily="18" charset="0"/>
            </a:endParaRPr>
          </a:p>
          <a:p>
            <a:pPr eaLnBrk="1" hangingPunct="1">
              <a:lnSpc>
                <a:spcPct val="90000"/>
              </a:lnSpc>
              <a:buClr>
                <a:schemeClr val="tx1"/>
              </a:buClr>
              <a:buFontTx/>
              <a:buNone/>
              <a:defRPr/>
            </a:pPr>
            <a:r>
              <a:rPr lang="en-US" altLang="it-IT" sz="3000" dirty="0" smtClean="0">
                <a:latin typeface="Book Antiqua" panose="02040602050305030304" pitchFamily="18" charset="0"/>
              </a:rPr>
              <a:t>              </a:t>
            </a:r>
            <a:r>
              <a:rPr lang="en-US" altLang="it-IT" sz="3000" dirty="0" smtClean="0">
                <a:latin typeface="Book Antiqua" panose="02040602050305030304" pitchFamily="18" charset="0"/>
                <a:sym typeface="Symbol" panose="05050102010706020507" pitchFamily="18" charset="2"/>
              </a:rPr>
              <a:t></a:t>
            </a:r>
            <a:r>
              <a:rPr lang="en-US" altLang="it-IT" sz="3000" dirty="0" smtClean="0">
                <a:latin typeface="Book Antiqua" panose="02040602050305030304" pitchFamily="18" charset="0"/>
              </a:rPr>
              <a:t> </a:t>
            </a:r>
            <a:r>
              <a:rPr lang="en-US" altLang="it-IT" sz="3000" b="1" dirty="0" smtClean="0">
                <a:solidFill>
                  <a:srgbClr val="FFFF00"/>
                </a:solidFill>
                <a:latin typeface="Book Antiqua" panose="02040602050305030304" pitchFamily="18" charset="0"/>
              </a:rPr>
              <a:t>ln(</a:t>
            </a:r>
            <a:r>
              <a:rPr lang="en-US" altLang="it-IT" sz="3000" b="1" i="1" dirty="0" smtClean="0">
                <a:solidFill>
                  <a:srgbClr val="FFFF00"/>
                </a:solidFill>
                <a:latin typeface="Book Antiqua" panose="02040602050305030304" pitchFamily="18" charset="0"/>
              </a:rPr>
              <a:t>x</a:t>
            </a:r>
            <a:r>
              <a:rPr lang="en-US" altLang="it-IT" sz="3000" b="1" dirty="0" smtClean="0">
                <a:solidFill>
                  <a:srgbClr val="FFFF00"/>
                </a:solidFill>
                <a:latin typeface="Book Antiqua" panose="02040602050305030304" pitchFamily="18" charset="0"/>
              </a:rPr>
              <a:t>)=log</a:t>
            </a:r>
            <a:r>
              <a:rPr lang="en-US" altLang="it-IT" sz="3000" b="1" i="1" baseline="-25000" dirty="0" smtClean="0">
                <a:solidFill>
                  <a:srgbClr val="FFFF00"/>
                </a:solidFill>
                <a:latin typeface="Book Antiqua" panose="02040602050305030304" pitchFamily="18" charset="0"/>
              </a:rPr>
              <a:t>e</a:t>
            </a:r>
            <a:r>
              <a:rPr lang="en-US" altLang="it-IT" sz="3000" b="1" dirty="0" smtClean="0">
                <a:solidFill>
                  <a:srgbClr val="FFFF00"/>
                </a:solidFill>
                <a:latin typeface="Book Antiqua" panose="02040602050305030304" pitchFamily="18" charset="0"/>
              </a:rPr>
              <a:t>(</a:t>
            </a:r>
            <a:r>
              <a:rPr lang="en-US" altLang="it-IT" sz="3000" b="1" i="1" dirty="0" smtClean="0">
                <a:solidFill>
                  <a:srgbClr val="FFFF00"/>
                </a:solidFill>
                <a:latin typeface="Book Antiqua" panose="02040602050305030304" pitchFamily="18" charset="0"/>
              </a:rPr>
              <a:t>x</a:t>
            </a:r>
            <a:r>
              <a:rPr lang="en-US" altLang="it-IT" sz="3000" b="1" dirty="0" smtClean="0">
                <a:solidFill>
                  <a:srgbClr val="FFFF00"/>
                </a:solidFill>
                <a:latin typeface="Book Antiqua" panose="02040602050305030304" pitchFamily="18" charset="0"/>
              </a:rPr>
              <a:t>) = </a:t>
            </a:r>
            <a:r>
              <a:rPr lang="en-US" altLang="it-IT" sz="3000" b="1" i="1" dirty="0" smtClean="0">
                <a:solidFill>
                  <a:srgbClr val="FFFF00"/>
                </a:solidFill>
                <a:latin typeface="Book Antiqua" panose="02040602050305030304" pitchFamily="18" charset="0"/>
              </a:rPr>
              <a:t>x</a:t>
            </a:r>
            <a:r>
              <a:rPr lang="en-US" altLang="it-IT" sz="3000" b="1" baseline="-25000" dirty="0" smtClean="0">
                <a:solidFill>
                  <a:srgbClr val="FFFF00"/>
                </a:solidFill>
                <a:latin typeface="Book Antiqua" panose="02040602050305030304" pitchFamily="18" charset="0"/>
              </a:rPr>
              <a:t>(dB)</a:t>
            </a:r>
            <a:r>
              <a:rPr lang="en-US" altLang="it-IT" sz="3000" b="1" dirty="0" smtClean="0">
                <a:solidFill>
                  <a:srgbClr val="FFFF00"/>
                </a:solidFill>
                <a:latin typeface="Book Antiqua" panose="02040602050305030304" pitchFamily="18" charset="0"/>
              </a:rPr>
              <a:t>×0.23</a:t>
            </a:r>
          </a:p>
          <a:p>
            <a:pPr eaLnBrk="1" hangingPunct="1">
              <a:lnSpc>
                <a:spcPct val="90000"/>
              </a:lnSpc>
              <a:buClr>
                <a:schemeClr val="tx1"/>
              </a:buClr>
              <a:buFontTx/>
              <a:buNone/>
              <a:defRPr/>
            </a:pPr>
            <a:r>
              <a:rPr lang="en-US" altLang="it-IT" sz="3000" dirty="0" smtClean="0">
                <a:latin typeface="Book Antiqua" panose="02040602050305030304" pitchFamily="18" charset="0"/>
              </a:rPr>
              <a:t>              </a:t>
            </a:r>
            <a:r>
              <a:rPr lang="en-US" altLang="it-IT" sz="3000" dirty="0" err="1" smtClean="0">
                <a:latin typeface="Book Antiqua" panose="02040602050305030304" pitchFamily="18" charset="0"/>
              </a:rPr>
              <a:t>es</a:t>
            </a:r>
            <a:r>
              <a:rPr lang="en-US" altLang="it-IT" sz="3000" dirty="0" smtClean="0">
                <a:latin typeface="Book Antiqua" panose="02040602050305030304" pitchFamily="18" charset="0"/>
              </a:rPr>
              <a:t>. ln(1000)</a:t>
            </a:r>
            <a:r>
              <a:rPr lang="en-US" altLang="it-IT" sz="3000" dirty="0" smtClean="0">
                <a:latin typeface="Book Antiqua" panose="02040602050305030304" pitchFamily="18" charset="0"/>
                <a:sym typeface="Symbol" panose="05050102010706020507" pitchFamily="18" charset="2"/>
              </a:rPr>
              <a:t>1000</a:t>
            </a:r>
            <a:r>
              <a:rPr lang="en-US" altLang="it-IT" sz="3000" baseline="-25000" dirty="0" smtClean="0">
                <a:latin typeface="Book Antiqua" panose="02040602050305030304" pitchFamily="18" charset="0"/>
                <a:sym typeface="Symbol" panose="05050102010706020507" pitchFamily="18" charset="2"/>
              </a:rPr>
              <a:t>(dB)</a:t>
            </a:r>
            <a:r>
              <a:rPr lang="en-US" altLang="it-IT" sz="3000" dirty="0" smtClean="0">
                <a:latin typeface="Book Antiqua" panose="02040602050305030304" pitchFamily="18" charset="0"/>
              </a:rPr>
              <a:t>×0.23</a:t>
            </a:r>
            <a:r>
              <a:rPr lang="en-US" altLang="it-IT" sz="3000" dirty="0" smtClean="0">
                <a:latin typeface="Book Antiqua" panose="02040602050305030304" pitchFamily="18" charset="0"/>
                <a:sym typeface="Symbol" panose="05050102010706020507" pitchFamily="18" charset="2"/>
              </a:rPr>
              <a:t>=30</a:t>
            </a:r>
            <a:r>
              <a:rPr lang="en-US" altLang="it-IT" sz="3000" dirty="0" smtClean="0">
                <a:latin typeface="Book Antiqua" panose="02040602050305030304" pitchFamily="18" charset="0"/>
              </a:rPr>
              <a:t>×0.23</a:t>
            </a:r>
            <a:r>
              <a:rPr lang="en-US" altLang="it-IT" sz="3000" dirty="0" smtClean="0">
                <a:latin typeface="Book Antiqua" panose="02040602050305030304" pitchFamily="18" charset="0"/>
                <a:sym typeface="Symbol" panose="05050102010706020507" pitchFamily="18" charset="2"/>
              </a:rPr>
              <a:t>=6.9</a:t>
            </a:r>
          </a:p>
        </p:txBody>
      </p:sp>
      <p:sp>
        <p:nvSpPr>
          <p:cNvPr id="267278" name="Rectangle 14"/>
          <p:cNvSpPr>
            <a:spLocks noChangeArrowheads="1"/>
          </p:cNvSpPr>
          <p:nvPr/>
        </p:nvSpPr>
        <p:spPr bwMode="auto">
          <a:xfrm>
            <a:off x="6761163" y="5661025"/>
            <a:ext cx="2328862" cy="476250"/>
          </a:xfrm>
          <a:prstGeom prst="rect">
            <a:avLst/>
          </a:prstGeom>
          <a:solidFill>
            <a:srgbClr val="C0C0C0">
              <a:alpha val="67058"/>
            </a:srgbClr>
          </a:solidFill>
          <a:ln w="254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20000"/>
              <a:buChar char="•"/>
              <a:tabLst>
                <a:tab pos="5197475" algn="l"/>
              </a:tabLst>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tabLst>
                <a:tab pos="5197475" algn="l"/>
              </a:tabLst>
              <a:defRPr sz="2800">
                <a:solidFill>
                  <a:schemeClr val="tx1"/>
                </a:solidFill>
                <a:latin typeface="Tahoma" panose="020B0604030504040204" pitchFamily="34" charset="0"/>
              </a:defRPr>
            </a:lvl2pPr>
            <a:lvl3pPr marL="1143000" indent="-228600">
              <a:spcBef>
                <a:spcPct val="20000"/>
              </a:spcBef>
              <a:buClr>
                <a:schemeClr val="hlink"/>
              </a:buClr>
              <a:buSzPct val="120000"/>
              <a:buChar char="•"/>
              <a:tabLst>
                <a:tab pos="5197475" algn="l"/>
              </a:tabLst>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tabLst>
                <a:tab pos="5197475" algn="l"/>
              </a:tabLst>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9pPr>
          </a:lstStyle>
          <a:p>
            <a:pPr eaLnBrk="1" hangingPunct="1">
              <a:lnSpc>
                <a:spcPct val="90000"/>
              </a:lnSpc>
              <a:buClr>
                <a:schemeClr val="tx1"/>
              </a:buClr>
              <a:buFontTx/>
              <a:buNone/>
            </a:pPr>
            <a:r>
              <a:rPr lang="en-US" altLang="it-IT" sz="2400" b="1">
                <a:solidFill>
                  <a:srgbClr val="000000"/>
                </a:solidFill>
                <a:latin typeface="Book Antiqua" panose="02040602050305030304" pitchFamily="18" charset="0"/>
              </a:rPr>
              <a:t>0.23×</a:t>
            </a:r>
            <a:r>
              <a:rPr lang="en-US" altLang="it-IT" sz="2400" b="1" i="1">
                <a:solidFill>
                  <a:srgbClr val="000000"/>
                </a:solidFill>
                <a:latin typeface="Book Antiqua" panose="02040602050305030304" pitchFamily="18" charset="0"/>
              </a:rPr>
              <a:t>x</a:t>
            </a:r>
            <a:r>
              <a:rPr lang="en-US" altLang="it-IT" sz="2400" b="1" baseline="-25000">
                <a:solidFill>
                  <a:srgbClr val="000000"/>
                </a:solidFill>
                <a:latin typeface="Book Antiqua" panose="02040602050305030304" pitchFamily="18" charset="0"/>
              </a:rPr>
              <a:t>(dB)</a:t>
            </a:r>
            <a:r>
              <a:rPr lang="en-US" altLang="it-IT" sz="2400" b="1">
                <a:solidFill>
                  <a:srgbClr val="000000"/>
                </a:solidFill>
                <a:latin typeface="Book Antiqua" panose="02040602050305030304" pitchFamily="18" charset="0"/>
                <a:sym typeface="Symbol" panose="05050102010706020507" pitchFamily="18" charset="2"/>
              </a:rPr>
              <a:t></a:t>
            </a:r>
            <a:r>
              <a:rPr lang="en-US" altLang="it-IT" sz="2400" b="1">
                <a:solidFill>
                  <a:srgbClr val="000000"/>
                </a:solidFill>
                <a:latin typeface="Book Antiqua" panose="02040602050305030304" pitchFamily="18" charset="0"/>
              </a:rPr>
              <a:t>ln(</a:t>
            </a:r>
            <a:r>
              <a:rPr lang="en-US" altLang="it-IT" sz="2400" b="1" i="1">
                <a:solidFill>
                  <a:srgbClr val="000000"/>
                </a:solidFill>
                <a:latin typeface="Book Antiqua" panose="02040602050305030304" pitchFamily="18" charset="0"/>
              </a:rPr>
              <a:t>x</a:t>
            </a:r>
            <a:r>
              <a:rPr lang="en-US" altLang="it-IT" sz="2400" b="1">
                <a:solidFill>
                  <a:srgbClr val="000000"/>
                </a:solidFill>
                <a:latin typeface="Book Antiqua" panose="02040602050305030304" pitchFamily="18" charset="0"/>
              </a:rPr>
              <a:t>)</a:t>
            </a:r>
            <a:endParaRPr lang="en-US" altLang="it-IT" sz="2400" b="1">
              <a:solidFill>
                <a:srgbClr val="000000"/>
              </a:solidFill>
              <a:latin typeface="Book Antiqua" panose="02040602050305030304" pitchFamily="18" charset="0"/>
              <a:sym typeface="Symbol" panose="05050102010706020507" pitchFamily="18" charset="2"/>
            </a:endParaRPr>
          </a:p>
        </p:txBody>
      </p:sp>
      <p:sp>
        <p:nvSpPr>
          <p:cNvPr id="267279" name="Rectangle 15"/>
          <p:cNvSpPr>
            <a:spLocks noChangeArrowheads="1"/>
          </p:cNvSpPr>
          <p:nvPr/>
        </p:nvSpPr>
        <p:spPr bwMode="auto">
          <a:xfrm>
            <a:off x="5440363" y="3571875"/>
            <a:ext cx="2562225" cy="476250"/>
          </a:xfrm>
          <a:prstGeom prst="rect">
            <a:avLst/>
          </a:prstGeom>
          <a:solidFill>
            <a:srgbClr val="C0C0C0">
              <a:alpha val="67058"/>
            </a:srgbClr>
          </a:solidFill>
          <a:ln w="254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20000"/>
              <a:buChar char="•"/>
              <a:tabLst>
                <a:tab pos="5197475" algn="l"/>
              </a:tabLst>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tabLst>
                <a:tab pos="5197475" algn="l"/>
              </a:tabLst>
              <a:defRPr sz="2800">
                <a:solidFill>
                  <a:schemeClr val="tx1"/>
                </a:solidFill>
                <a:latin typeface="Tahoma" panose="020B0604030504040204" pitchFamily="34" charset="0"/>
              </a:defRPr>
            </a:lvl2pPr>
            <a:lvl3pPr marL="1143000" indent="-228600">
              <a:spcBef>
                <a:spcPct val="20000"/>
              </a:spcBef>
              <a:buClr>
                <a:schemeClr val="hlink"/>
              </a:buClr>
              <a:buSzPct val="120000"/>
              <a:buChar char="•"/>
              <a:tabLst>
                <a:tab pos="5197475" algn="l"/>
              </a:tabLst>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tabLst>
                <a:tab pos="5197475" algn="l"/>
              </a:tabLst>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9pPr>
          </a:lstStyle>
          <a:p>
            <a:pPr eaLnBrk="1" hangingPunct="1">
              <a:lnSpc>
                <a:spcPct val="90000"/>
              </a:lnSpc>
              <a:buClr>
                <a:schemeClr val="tx1"/>
              </a:buClr>
              <a:buFontTx/>
              <a:buNone/>
            </a:pPr>
            <a:r>
              <a:rPr lang="en-US" altLang="it-IT" sz="2400" b="1">
                <a:solidFill>
                  <a:srgbClr val="000000"/>
                </a:solidFill>
                <a:latin typeface="Book Antiqua" panose="02040602050305030304" pitchFamily="18" charset="0"/>
              </a:rPr>
              <a:t>0.33×</a:t>
            </a:r>
            <a:r>
              <a:rPr lang="en-US" altLang="it-IT" sz="2400" b="1" i="1">
                <a:solidFill>
                  <a:srgbClr val="000000"/>
                </a:solidFill>
                <a:latin typeface="Book Antiqua" panose="02040602050305030304" pitchFamily="18" charset="0"/>
              </a:rPr>
              <a:t>x</a:t>
            </a:r>
            <a:r>
              <a:rPr lang="en-US" altLang="it-IT" sz="2400" b="1" baseline="-25000">
                <a:solidFill>
                  <a:srgbClr val="000000"/>
                </a:solidFill>
                <a:latin typeface="Book Antiqua" panose="02040602050305030304" pitchFamily="18" charset="0"/>
              </a:rPr>
              <a:t>(dB)</a:t>
            </a:r>
            <a:r>
              <a:rPr lang="en-US" altLang="it-IT" sz="2400" b="1">
                <a:solidFill>
                  <a:srgbClr val="000000"/>
                </a:solidFill>
                <a:latin typeface="Book Antiqua" panose="02040602050305030304" pitchFamily="18" charset="0"/>
                <a:sym typeface="Symbol" panose="05050102010706020507" pitchFamily="18" charset="2"/>
              </a:rPr>
              <a:t></a:t>
            </a:r>
            <a:r>
              <a:rPr lang="en-US" altLang="it-IT" sz="2400" b="1">
                <a:solidFill>
                  <a:srgbClr val="000000"/>
                </a:solidFill>
                <a:latin typeface="Book Antiqua" panose="02040602050305030304" pitchFamily="18" charset="0"/>
              </a:rPr>
              <a:t>log</a:t>
            </a:r>
            <a:r>
              <a:rPr lang="en-US" altLang="it-IT" sz="2400" b="1" baseline="-25000">
                <a:solidFill>
                  <a:srgbClr val="000000"/>
                </a:solidFill>
                <a:latin typeface="Book Antiqua" panose="02040602050305030304" pitchFamily="18" charset="0"/>
              </a:rPr>
              <a:t>2</a:t>
            </a:r>
            <a:r>
              <a:rPr lang="en-US" altLang="it-IT" sz="2400" b="1">
                <a:solidFill>
                  <a:srgbClr val="000000"/>
                </a:solidFill>
                <a:latin typeface="Book Antiqua" panose="02040602050305030304" pitchFamily="18" charset="0"/>
              </a:rPr>
              <a:t>(</a:t>
            </a:r>
            <a:r>
              <a:rPr lang="en-US" altLang="it-IT" sz="2400" b="1" i="1">
                <a:solidFill>
                  <a:srgbClr val="000000"/>
                </a:solidFill>
                <a:latin typeface="Book Antiqua" panose="02040602050305030304" pitchFamily="18" charset="0"/>
              </a:rPr>
              <a:t>x</a:t>
            </a:r>
            <a:r>
              <a:rPr lang="en-US" altLang="it-IT" sz="2400" b="1">
                <a:solidFill>
                  <a:srgbClr val="000000"/>
                </a:solidFill>
                <a:latin typeface="Book Antiqua" panose="02040602050305030304" pitchFamily="18" charset="0"/>
              </a:rPr>
              <a:t>)</a:t>
            </a:r>
            <a:endParaRPr lang="en-US" altLang="it-IT" sz="2400" b="1">
              <a:solidFill>
                <a:srgbClr val="000000"/>
              </a:solidFill>
              <a:latin typeface="Book Antiqua" panose="02040602050305030304" pitchFamily="18" charset="0"/>
              <a:sym typeface="Symbol" panose="05050102010706020507" pitchFamily="18" charset="2"/>
            </a:endParaRPr>
          </a:p>
        </p:txBody>
      </p:sp>
      <p:sp>
        <p:nvSpPr>
          <p:cNvPr id="267280" name="Rectangle 16"/>
          <p:cNvSpPr>
            <a:spLocks noChangeArrowheads="1"/>
          </p:cNvSpPr>
          <p:nvPr/>
        </p:nvSpPr>
        <p:spPr bwMode="auto">
          <a:xfrm>
            <a:off x="6726238" y="1633538"/>
            <a:ext cx="1281112" cy="1268412"/>
          </a:xfrm>
          <a:prstGeom prst="rect">
            <a:avLst/>
          </a:prstGeom>
          <a:noFill/>
          <a:ln w="38100">
            <a:solidFill>
              <a:srgbClr val="FFFF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sp>
        <p:nvSpPr>
          <p:cNvPr id="267281" name="Rectangle 17"/>
          <p:cNvSpPr>
            <a:spLocks noChangeArrowheads="1"/>
          </p:cNvSpPr>
          <p:nvPr/>
        </p:nvSpPr>
        <p:spPr bwMode="auto">
          <a:xfrm>
            <a:off x="1319213" y="1749425"/>
            <a:ext cx="1631950" cy="773113"/>
          </a:xfrm>
          <a:prstGeom prst="rect">
            <a:avLst/>
          </a:prstGeom>
          <a:noFill/>
          <a:ln w="38100">
            <a:solidFill>
              <a:srgbClr val="FFFF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727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727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67281"/>
                                        </p:tgtEl>
                                        <p:attrNameLst>
                                          <p:attrName>style.visibility</p:attrName>
                                        </p:attrNameLst>
                                      </p:cBhvr>
                                      <p:to>
                                        <p:strVal val="visible"/>
                                      </p:to>
                                    </p:set>
                                    <p:animEffect transition="in" filter="fade">
                                      <p:cBhvr>
                                        <p:cTn id="13" dur="2000"/>
                                        <p:tgtEl>
                                          <p:spTgt spid="26728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7280"/>
                                        </p:tgtEl>
                                        <p:attrNameLst>
                                          <p:attrName>style.visibility</p:attrName>
                                        </p:attrNameLst>
                                      </p:cBhvr>
                                      <p:to>
                                        <p:strVal val="visible"/>
                                      </p:to>
                                    </p:set>
                                    <p:animEffect transition="in" filter="fade">
                                      <p:cBhvr>
                                        <p:cTn id="16" dur="2000"/>
                                        <p:tgtEl>
                                          <p:spTgt spid="26728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727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7277"/>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6727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72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272" grpId="0"/>
      <p:bldP spid="267276" grpId="0"/>
      <p:bldP spid="267277" grpId="0"/>
      <p:bldP spid="267278" grpId="0" animBg="1"/>
      <p:bldP spid="267279" grpId="0" animBg="1"/>
      <p:bldP spid="267280" grpId="0" animBg="1"/>
      <p:bldP spid="267281"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egnaposto piè di pagina 3"/>
          <p:cNvSpPr>
            <a:spLocks noGrp="1"/>
          </p:cNvSpPr>
          <p:nvPr>
            <p:ph type="ftr" sz="quarter" idx="10"/>
          </p:nvPr>
        </p:nvSpPr>
        <p:spPr/>
        <p:txBody>
          <a:bodyPr/>
          <a:lstStyle/>
          <a:p>
            <a:pPr>
              <a:defRPr/>
            </a:pPr>
            <a:r>
              <a:rPr lang="it-IT" altLang="it-IT"/>
              <a:t>Metrologia e Sistema Internazionale</a:t>
            </a:r>
          </a:p>
        </p:txBody>
      </p:sp>
      <p:sp>
        <p:nvSpPr>
          <p:cNvPr id="226306" name="Rectangle 2"/>
          <p:cNvSpPr>
            <a:spLocks noGrp="1" noChangeArrowheads="1"/>
          </p:cNvSpPr>
          <p:nvPr>
            <p:ph type="title"/>
          </p:nvPr>
        </p:nvSpPr>
        <p:spPr>
          <a:xfrm>
            <a:off x="0" y="306388"/>
            <a:ext cx="9144000" cy="650875"/>
          </a:xfrm>
        </p:spPr>
        <p:txBody>
          <a:bodyPr/>
          <a:lstStyle/>
          <a:p>
            <a:pPr algn="ctr" eaLnBrk="1" hangingPunct="1">
              <a:defRPr/>
            </a:pPr>
            <a:r>
              <a:rPr lang="it-IT" altLang="it-IT" dirty="0" smtClean="0">
                <a:solidFill>
                  <a:schemeClr val="tx1"/>
                </a:solidFill>
                <a:latin typeface="Book Antiqua" panose="02040602050305030304" pitchFamily="18" charset="0"/>
              </a:rPr>
              <a:t>ESEMPI DI CALCOLO CON I dB</a:t>
            </a:r>
          </a:p>
        </p:txBody>
      </p:sp>
      <p:sp>
        <p:nvSpPr>
          <p:cNvPr id="226307" name="Rectangle 3"/>
          <p:cNvSpPr>
            <a:spLocks noChangeArrowheads="1"/>
          </p:cNvSpPr>
          <p:nvPr/>
        </p:nvSpPr>
        <p:spPr bwMode="auto">
          <a:xfrm>
            <a:off x="252413" y="1223963"/>
            <a:ext cx="8891587" cy="108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i="1" smtClean="0">
                <a:latin typeface="Book Antiqua" panose="02040602050305030304" pitchFamily="18" charset="0"/>
              </a:rPr>
              <a:t>P</a:t>
            </a:r>
            <a:r>
              <a:rPr lang="it-IT" altLang="it-IT" smtClean="0">
                <a:latin typeface="Book Antiqua" panose="02040602050305030304" pitchFamily="18" charset="0"/>
              </a:rPr>
              <a:t>=10 W  </a:t>
            </a:r>
            <a:r>
              <a:rPr lang="it-IT" altLang="it-IT" smtClean="0">
                <a:latin typeface="Book Antiqua" panose="02040602050305030304" pitchFamily="18" charset="0"/>
                <a:sym typeface="Symbol" panose="05050102010706020507" pitchFamily="18" charset="2"/>
              </a:rPr>
              <a:t></a:t>
            </a:r>
            <a:r>
              <a:rPr lang="it-IT" altLang="it-IT" smtClean="0">
                <a:latin typeface="Book Antiqua" panose="02040602050305030304" pitchFamily="18" charset="0"/>
              </a:rPr>
              <a:t>  </a:t>
            </a:r>
            <a:r>
              <a:rPr lang="it-IT" altLang="it-IT" i="1" smtClean="0">
                <a:latin typeface="Book Antiqua" panose="02040602050305030304" pitchFamily="18" charset="0"/>
              </a:rPr>
              <a:t>P</a:t>
            </a:r>
            <a:r>
              <a:rPr lang="it-IT" altLang="it-IT" baseline="-25000" smtClean="0">
                <a:latin typeface="Book Antiqua" panose="02040602050305030304" pitchFamily="18" charset="0"/>
              </a:rPr>
              <a:t>(dBW)</a:t>
            </a:r>
            <a:r>
              <a:rPr lang="it-IT" altLang="it-IT" smtClean="0">
                <a:latin typeface="Book Antiqua" panose="02040602050305030304" pitchFamily="18" charset="0"/>
              </a:rPr>
              <a:t>=?</a:t>
            </a:r>
          </a:p>
          <a:p>
            <a:pPr eaLnBrk="1" hangingPunct="1">
              <a:lnSpc>
                <a:spcPct val="90000"/>
              </a:lnSpc>
              <a:buClr>
                <a:schemeClr val="tx1"/>
              </a:buClr>
              <a:buFontTx/>
              <a:buNone/>
              <a:defRPr/>
            </a:pPr>
            <a:r>
              <a:rPr lang="it-IT" altLang="it-IT" i="1" smtClean="0">
                <a:latin typeface="Book Antiqua" panose="02040602050305030304" pitchFamily="18" charset="0"/>
              </a:rPr>
              <a:t>P</a:t>
            </a:r>
            <a:r>
              <a:rPr lang="it-IT" altLang="it-IT" smtClean="0">
                <a:latin typeface="Book Antiqua" panose="02040602050305030304" pitchFamily="18" charset="0"/>
              </a:rPr>
              <a:t>=90 dBW </a:t>
            </a:r>
            <a:r>
              <a:rPr lang="it-IT" altLang="it-IT" smtClean="0">
                <a:latin typeface="Book Antiqua" panose="02040602050305030304" pitchFamily="18" charset="0"/>
                <a:sym typeface="Symbol" panose="05050102010706020507" pitchFamily="18" charset="2"/>
              </a:rPr>
              <a:t> </a:t>
            </a:r>
            <a:r>
              <a:rPr lang="it-IT" altLang="it-IT" smtClean="0">
                <a:latin typeface="Book Antiqua" panose="02040602050305030304" pitchFamily="18" charset="0"/>
              </a:rPr>
              <a:t> </a:t>
            </a:r>
            <a:r>
              <a:rPr lang="it-IT" altLang="it-IT" i="1" smtClean="0">
                <a:latin typeface="Book Antiqua" panose="02040602050305030304" pitchFamily="18" charset="0"/>
              </a:rPr>
              <a:t>P</a:t>
            </a:r>
            <a:r>
              <a:rPr lang="it-IT" altLang="it-IT" smtClean="0">
                <a:latin typeface="Book Antiqua" panose="02040602050305030304" pitchFamily="18" charset="0"/>
              </a:rPr>
              <a:t>=?</a:t>
            </a:r>
          </a:p>
        </p:txBody>
      </p:sp>
      <p:sp>
        <p:nvSpPr>
          <p:cNvPr id="226315" name="Rectangle 11"/>
          <p:cNvSpPr>
            <a:spLocks noChangeArrowheads="1"/>
          </p:cNvSpPr>
          <p:nvPr/>
        </p:nvSpPr>
        <p:spPr bwMode="auto">
          <a:xfrm>
            <a:off x="3745230" y="1222375"/>
            <a:ext cx="554355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indent="360363"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82550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233488"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41475"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dirty="0" smtClean="0">
                <a:solidFill>
                  <a:srgbClr val="FFFF00"/>
                </a:solidFill>
                <a:latin typeface="Book Antiqua" panose="02040602050305030304" pitchFamily="18" charset="0"/>
              </a:rPr>
              <a:t>10log</a:t>
            </a:r>
            <a:r>
              <a:rPr lang="it-IT" altLang="it-IT" baseline="-25000" dirty="0" smtClean="0">
                <a:solidFill>
                  <a:srgbClr val="FFFF00"/>
                </a:solidFill>
                <a:latin typeface="Book Antiqua" panose="02040602050305030304" pitchFamily="18" charset="0"/>
              </a:rPr>
              <a:t>10</a:t>
            </a:r>
            <a:r>
              <a:rPr lang="it-IT" altLang="it-IT" dirty="0" smtClean="0">
                <a:solidFill>
                  <a:srgbClr val="FFFF00"/>
                </a:solidFill>
                <a:latin typeface="Book Antiqua" panose="02040602050305030304" pitchFamily="18" charset="0"/>
              </a:rPr>
              <a:t>(10W/1W)=10dBW</a:t>
            </a:r>
          </a:p>
        </p:txBody>
      </p:sp>
      <p:sp>
        <p:nvSpPr>
          <p:cNvPr id="226316" name="Rectangle 12"/>
          <p:cNvSpPr>
            <a:spLocks noChangeArrowheads="1"/>
          </p:cNvSpPr>
          <p:nvPr/>
        </p:nvSpPr>
        <p:spPr bwMode="auto">
          <a:xfrm>
            <a:off x="3745230" y="1770063"/>
            <a:ext cx="5543550" cy="42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82550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233488"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41475"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dirty="0" smtClean="0">
                <a:solidFill>
                  <a:srgbClr val="FFFF00"/>
                </a:solidFill>
                <a:latin typeface="Book Antiqua" panose="02040602050305030304" pitchFamily="18" charset="0"/>
              </a:rPr>
              <a:t>0dBW</a:t>
            </a:r>
            <a:r>
              <a:rPr lang="it-IT" altLang="it-IT" dirty="0" smtClean="0">
                <a:solidFill>
                  <a:srgbClr val="FF9933"/>
                </a:solidFill>
                <a:latin typeface="Book Antiqua" panose="02040602050305030304" pitchFamily="18" charset="0"/>
              </a:rPr>
              <a:t>+90dB</a:t>
            </a:r>
            <a:r>
              <a:rPr lang="it-IT" altLang="it-IT" dirty="0" smtClean="0">
                <a:solidFill>
                  <a:srgbClr val="FFFF00"/>
                </a:solidFill>
                <a:latin typeface="Book Antiqua" panose="02040602050305030304" pitchFamily="18" charset="0"/>
              </a:rPr>
              <a:t>=1W</a:t>
            </a:r>
            <a:r>
              <a:rPr lang="it-IT" altLang="it-IT" dirty="0" smtClean="0">
                <a:solidFill>
                  <a:srgbClr val="FF9933"/>
                </a:solidFill>
                <a:latin typeface="Book Antiqua" panose="02040602050305030304" pitchFamily="18" charset="0"/>
                <a:sym typeface="Symbol" panose="05050102010706020507" pitchFamily="18" charset="2"/>
              </a:rPr>
              <a:t>10</a:t>
            </a:r>
            <a:r>
              <a:rPr lang="it-IT" altLang="it-IT" baseline="30000" dirty="0" smtClean="0">
                <a:solidFill>
                  <a:srgbClr val="FF9933"/>
                </a:solidFill>
                <a:latin typeface="Book Antiqua" panose="02040602050305030304" pitchFamily="18" charset="0"/>
                <a:sym typeface="Symbol" panose="05050102010706020507" pitchFamily="18" charset="2"/>
              </a:rPr>
              <a:t>9</a:t>
            </a:r>
            <a:r>
              <a:rPr lang="it-IT" altLang="it-IT" dirty="0" smtClean="0">
                <a:solidFill>
                  <a:srgbClr val="FFFF00"/>
                </a:solidFill>
                <a:latin typeface="Book Antiqua" panose="02040602050305030304" pitchFamily="18" charset="0"/>
                <a:sym typeface="Symbol" panose="05050102010706020507" pitchFamily="18" charset="2"/>
              </a:rPr>
              <a:t>=1GW</a:t>
            </a:r>
            <a:endParaRPr lang="it-IT" altLang="it-IT" dirty="0" smtClean="0">
              <a:solidFill>
                <a:srgbClr val="FFFF00"/>
              </a:solidFill>
              <a:latin typeface="Book Antiqua" panose="02040602050305030304" pitchFamily="18" charset="0"/>
            </a:endParaRPr>
          </a:p>
        </p:txBody>
      </p:sp>
      <p:sp>
        <p:nvSpPr>
          <p:cNvPr id="226318" name="Rectangle 14"/>
          <p:cNvSpPr>
            <a:spLocks noChangeArrowheads="1"/>
          </p:cNvSpPr>
          <p:nvPr/>
        </p:nvSpPr>
        <p:spPr bwMode="auto">
          <a:xfrm>
            <a:off x="252413" y="5195888"/>
            <a:ext cx="8891587" cy="108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i="1" dirty="0" smtClean="0">
                <a:latin typeface="Book Antiqua" panose="02040602050305030304" pitchFamily="18" charset="0"/>
              </a:rPr>
              <a:t>P</a:t>
            </a:r>
            <a:r>
              <a:rPr lang="it-IT" altLang="it-IT" dirty="0" smtClean="0">
                <a:latin typeface="Book Antiqua" panose="02040602050305030304" pitchFamily="18" charset="0"/>
              </a:rPr>
              <a:t>=2 </a:t>
            </a:r>
            <a:r>
              <a:rPr lang="it-IT" altLang="it-IT" dirty="0" err="1" smtClean="0">
                <a:latin typeface="Book Antiqua" panose="02040602050305030304" pitchFamily="18" charset="0"/>
              </a:rPr>
              <a:t>nW</a:t>
            </a:r>
            <a:r>
              <a:rPr lang="it-IT" altLang="it-IT" dirty="0" smtClean="0">
                <a:latin typeface="Book Antiqua" panose="02040602050305030304" pitchFamily="18" charset="0"/>
              </a:rPr>
              <a:t>  </a:t>
            </a:r>
            <a:r>
              <a:rPr lang="it-IT" altLang="it-IT" dirty="0" smtClean="0">
                <a:latin typeface="Book Antiqua" panose="02040602050305030304" pitchFamily="18" charset="0"/>
                <a:sym typeface="Symbol" panose="05050102010706020507" pitchFamily="18" charset="2"/>
              </a:rPr>
              <a:t></a:t>
            </a:r>
            <a:r>
              <a:rPr lang="it-IT" altLang="it-IT" dirty="0" smtClean="0">
                <a:latin typeface="Book Antiqua" panose="02040602050305030304" pitchFamily="18" charset="0"/>
              </a:rPr>
              <a:t>  </a:t>
            </a:r>
            <a:r>
              <a:rPr lang="it-IT" altLang="it-IT" i="1" dirty="0" smtClean="0">
                <a:latin typeface="Book Antiqua" panose="02040602050305030304" pitchFamily="18" charset="0"/>
              </a:rPr>
              <a:t>P</a:t>
            </a:r>
            <a:r>
              <a:rPr lang="it-IT" altLang="it-IT" baseline="-25000" dirty="0" smtClean="0">
                <a:latin typeface="Book Antiqua" panose="02040602050305030304" pitchFamily="18" charset="0"/>
              </a:rPr>
              <a:t>(</a:t>
            </a:r>
            <a:r>
              <a:rPr lang="it-IT" altLang="it-IT" baseline="-25000" dirty="0" err="1" smtClean="0">
                <a:latin typeface="Book Antiqua" panose="02040602050305030304" pitchFamily="18" charset="0"/>
              </a:rPr>
              <a:t>dBm</a:t>
            </a:r>
            <a:r>
              <a:rPr lang="it-IT" altLang="it-IT" baseline="-25000" dirty="0" smtClean="0">
                <a:latin typeface="Book Antiqua" panose="02040602050305030304" pitchFamily="18" charset="0"/>
              </a:rPr>
              <a:t>)</a:t>
            </a:r>
            <a:r>
              <a:rPr lang="it-IT" altLang="it-IT" dirty="0" smtClean="0">
                <a:latin typeface="Book Antiqua" panose="02040602050305030304" pitchFamily="18" charset="0"/>
              </a:rPr>
              <a:t>=?</a:t>
            </a:r>
          </a:p>
          <a:p>
            <a:pPr eaLnBrk="1" hangingPunct="1">
              <a:lnSpc>
                <a:spcPct val="90000"/>
              </a:lnSpc>
              <a:buClr>
                <a:schemeClr val="tx1"/>
              </a:buClr>
              <a:buFontTx/>
              <a:buNone/>
              <a:defRPr/>
            </a:pPr>
            <a:r>
              <a:rPr lang="it-IT" altLang="it-IT" i="1" dirty="0" smtClean="0">
                <a:latin typeface="Book Antiqua" panose="02040602050305030304" pitchFamily="18" charset="0"/>
              </a:rPr>
              <a:t>P</a:t>
            </a:r>
            <a:r>
              <a:rPr lang="it-IT" altLang="it-IT" dirty="0" smtClean="0">
                <a:latin typeface="Book Antiqua" panose="02040602050305030304" pitchFamily="18" charset="0"/>
              </a:rPr>
              <a:t>=100 mW </a:t>
            </a:r>
            <a:r>
              <a:rPr lang="it-IT" altLang="it-IT" dirty="0" smtClean="0">
                <a:latin typeface="Book Antiqua" panose="02040602050305030304" pitchFamily="18" charset="0"/>
                <a:sym typeface="Symbol" panose="05050102010706020507" pitchFamily="18" charset="2"/>
              </a:rPr>
              <a:t> </a:t>
            </a:r>
            <a:r>
              <a:rPr lang="it-IT" altLang="it-IT" dirty="0" smtClean="0">
                <a:latin typeface="Book Antiqua" panose="02040602050305030304" pitchFamily="18" charset="0"/>
              </a:rPr>
              <a:t> </a:t>
            </a:r>
            <a:r>
              <a:rPr lang="it-IT" altLang="it-IT" i="1" dirty="0" smtClean="0">
                <a:latin typeface="Book Antiqua" panose="02040602050305030304" pitchFamily="18" charset="0"/>
              </a:rPr>
              <a:t>P</a:t>
            </a:r>
            <a:r>
              <a:rPr lang="it-IT" altLang="it-IT" baseline="-25000" dirty="0" smtClean="0">
                <a:latin typeface="Book Antiqua" panose="02040602050305030304" pitchFamily="18" charset="0"/>
              </a:rPr>
              <a:t>(</a:t>
            </a:r>
            <a:r>
              <a:rPr lang="it-IT" altLang="it-IT" baseline="-25000" dirty="0" err="1" smtClean="0">
                <a:latin typeface="Book Antiqua" panose="02040602050305030304" pitchFamily="18" charset="0"/>
              </a:rPr>
              <a:t>dBm</a:t>
            </a:r>
            <a:r>
              <a:rPr lang="it-IT" altLang="it-IT" baseline="-25000" dirty="0" smtClean="0">
                <a:latin typeface="Book Antiqua" panose="02040602050305030304" pitchFamily="18" charset="0"/>
              </a:rPr>
              <a:t>)</a:t>
            </a:r>
            <a:r>
              <a:rPr lang="it-IT" altLang="it-IT" dirty="0" smtClean="0">
                <a:latin typeface="Book Antiqua" panose="02040602050305030304" pitchFamily="18" charset="0"/>
              </a:rPr>
              <a:t>=?         </a:t>
            </a:r>
          </a:p>
        </p:txBody>
      </p:sp>
      <p:sp>
        <p:nvSpPr>
          <p:cNvPr id="226319" name="Rectangle 15"/>
          <p:cNvSpPr>
            <a:spLocks noChangeArrowheads="1"/>
          </p:cNvSpPr>
          <p:nvPr/>
        </p:nvSpPr>
        <p:spPr bwMode="auto">
          <a:xfrm>
            <a:off x="3600450" y="5194300"/>
            <a:ext cx="554355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indent="360363"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82550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233488"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41475"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dirty="0" smtClean="0">
                <a:solidFill>
                  <a:srgbClr val="FF9933"/>
                </a:solidFill>
                <a:latin typeface="Book Antiqua" panose="02040602050305030304" pitchFamily="18" charset="0"/>
              </a:rPr>
              <a:t>    </a:t>
            </a:r>
            <a:r>
              <a:rPr lang="it-IT" altLang="it-IT" sz="1600" dirty="0" smtClean="0">
                <a:solidFill>
                  <a:srgbClr val="FF9933"/>
                </a:solidFill>
                <a:latin typeface="Book Antiqua" panose="02040602050305030304" pitchFamily="18" charset="0"/>
              </a:rPr>
              <a:t> </a:t>
            </a:r>
            <a:r>
              <a:rPr lang="it-IT" altLang="it-IT" dirty="0" smtClean="0">
                <a:solidFill>
                  <a:srgbClr val="FF9933"/>
                </a:solidFill>
                <a:latin typeface="Book Antiqua" panose="02040602050305030304" pitchFamily="18" charset="0"/>
              </a:rPr>
              <a:t>+3dB</a:t>
            </a:r>
            <a:r>
              <a:rPr lang="it-IT" altLang="it-IT" dirty="0" smtClean="0">
                <a:solidFill>
                  <a:srgbClr val="FFFF00"/>
                </a:solidFill>
                <a:latin typeface="Book Antiqua" panose="02040602050305030304" pitchFamily="18" charset="0"/>
              </a:rPr>
              <a:t>-60dBm=-57dBm</a:t>
            </a:r>
          </a:p>
        </p:txBody>
      </p:sp>
      <p:sp>
        <p:nvSpPr>
          <p:cNvPr id="226320" name="Rectangle 16"/>
          <p:cNvSpPr>
            <a:spLocks noChangeArrowheads="1"/>
          </p:cNvSpPr>
          <p:nvPr/>
        </p:nvSpPr>
        <p:spPr bwMode="auto">
          <a:xfrm>
            <a:off x="4371975" y="5756275"/>
            <a:ext cx="4373563" cy="42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82550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233488"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41475"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dirty="0" smtClean="0">
                <a:solidFill>
                  <a:srgbClr val="FF9933"/>
                </a:solidFill>
                <a:latin typeface="Book Antiqua" panose="02040602050305030304" pitchFamily="18" charset="0"/>
              </a:rPr>
              <a:t> 20dB</a:t>
            </a:r>
            <a:r>
              <a:rPr lang="it-IT" altLang="it-IT" dirty="0" smtClean="0">
                <a:solidFill>
                  <a:srgbClr val="FFFF00"/>
                </a:solidFill>
                <a:latin typeface="Book Antiqua" panose="02040602050305030304" pitchFamily="18" charset="0"/>
              </a:rPr>
              <a:t>+0dBm=+20dBm</a:t>
            </a:r>
          </a:p>
        </p:txBody>
      </p:sp>
      <p:grpSp>
        <p:nvGrpSpPr>
          <p:cNvPr id="226322" name="Group 18"/>
          <p:cNvGrpSpPr>
            <a:grpSpLocks/>
          </p:cNvGrpSpPr>
          <p:nvPr/>
        </p:nvGrpSpPr>
        <p:grpSpPr bwMode="auto">
          <a:xfrm>
            <a:off x="1844675" y="2422525"/>
            <a:ext cx="5345113" cy="2587625"/>
            <a:chOff x="1162" y="1526"/>
            <a:chExt cx="3367" cy="1630"/>
          </a:xfrm>
        </p:grpSpPr>
        <p:pic>
          <p:nvPicPr>
            <p:cNvPr id="134156" name="Picture 13" descr="Image14"/>
            <p:cNvPicPr>
              <a:picLocks noChangeAspect="1" noChangeArrowheads="1"/>
            </p:cNvPicPr>
            <p:nvPr/>
          </p:nvPicPr>
          <p:blipFill>
            <a:blip r:embed="rId3">
              <a:extLst>
                <a:ext uri="{28A0092B-C50C-407E-A947-70E740481C1C}">
                  <a14:useLocalDpi xmlns:a14="http://schemas.microsoft.com/office/drawing/2010/main" val="0"/>
                </a:ext>
              </a:extLst>
            </a:blip>
            <a:srcRect l="7112" t="10202" r="14226" b="32462"/>
            <a:stretch>
              <a:fillRect/>
            </a:stretch>
          </p:blipFill>
          <p:spPr bwMode="auto">
            <a:xfrm>
              <a:off x="1162" y="1526"/>
              <a:ext cx="3207" cy="1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6321" name="Text Box 17"/>
            <p:cNvSpPr txBox="1">
              <a:spLocks noChangeArrowheads="1"/>
            </p:cNvSpPr>
            <p:nvPr/>
          </p:nvSpPr>
          <p:spPr bwMode="auto">
            <a:xfrm>
              <a:off x="3961" y="2767"/>
              <a:ext cx="5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it-IT" altLang="it-IT" sz="2400" b="1">
                  <a:solidFill>
                    <a:srgbClr val="0A0000"/>
                  </a:solidFill>
                  <a:effectLst>
                    <a:outerShdw blurRad="38100" dist="38100" dir="2700000" algn="tl">
                      <a:srgbClr val="FFFFFF"/>
                    </a:outerShdw>
                  </a:effectLst>
                  <a:latin typeface="Arial" panose="020B0604020202020204" pitchFamily="34" charset="0"/>
                </a:rPr>
                <a:t>dB</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63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63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2632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631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631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63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15" grpId="0"/>
      <p:bldP spid="226316" grpId="0"/>
      <p:bldP spid="226318" grpId="0"/>
      <p:bldP spid="226319" grpId="0"/>
      <p:bldP spid="226320"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egnaposto piè di pagina 3"/>
          <p:cNvSpPr>
            <a:spLocks noGrp="1"/>
          </p:cNvSpPr>
          <p:nvPr>
            <p:ph type="ftr" sz="quarter" idx="10"/>
          </p:nvPr>
        </p:nvSpPr>
        <p:spPr/>
        <p:txBody>
          <a:bodyPr/>
          <a:lstStyle/>
          <a:p>
            <a:pPr>
              <a:defRPr/>
            </a:pPr>
            <a:r>
              <a:rPr lang="it-IT" altLang="it-IT"/>
              <a:t>Metrologia e Sistema Internazionale</a:t>
            </a:r>
          </a:p>
        </p:txBody>
      </p:sp>
      <p:sp>
        <p:nvSpPr>
          <p:cNvPr id="228354" name="Rectangle 2"/>
          <p:cNvSpPr>
            <a:spLocks noGrp="1" noChangeArrowheads="1"/>
          </p:cNvSpPr>
          <p:nvPr>
            <p:ph type="title"/>
          </p:nvPr>
        </p:nvSpPr>
        <p:spPr>
          <a:xfrm>
            <a:off x="0" y="184150"/>
            <a:ext cx="9144000" cy="650875"/>
          </a:xfrm>
        </p:spPr>
        <p:txBody>
          <a:bodyPr/>
          <a:lstStyle/>
          <a:p>
            <a:pPr algn="ctr" eaLnBrk="1" hangingPunct="1">
              <a:defRPr/>
            </a:pPr>
            <a:r>
              <a:rPr lang="it-IT" altLang="it-IT" dirty="0" smtClean="0">
                <a:solidFill>
                  <a:schemeClr val="tx1"/>
                </a:solidFill>
                <a:latin typeface="Book Antiqua" panose="02040602050305030304" pitchFamily="18" charset="0"/>
              </a:rPr>
              <a:t>ESEMPI DI CALCOLO CON I dB</a:t>
            </a:r>
          </a:p>
        </p:txBody>
      </p:sp>
      <p:pic>
        <p:nvPicPr>
          <p:cNvPr id="136197"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0963" y="1062724"/>
            <a:ext cx="6446837" cy="2684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8363" name="Rectangle 11"/>
          <p:cNvSpPr>
            <a:spLocks noChangeArrowheads="1"/>
          </p:cNvSpPr>
          <p:nvPr/>
        </p:nvSpPr>
        <p:spPr bwMode="auto">
          <a:xfrm>
            <a:off x="252413" y="4764473"/>
            <a:ext cx="9043987" cy="1347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dirty="0" smtClean="0">
                <a:latin typeface="Book Antiqua" panose="02040602050305030304" pitchFamily="18" charset="0"/>
              </a:rPr>
              <a:t>1W+1W=2W ma non si può sommare come: </a:t>
            </a:r>
            <a:r>
              <a:rPr lang="it-IT" altLang="it-IT" dirty="0" smtClean="0">
                <a:solidFill>
                  <a:srgbClr val="DC0101"/>
                </a:solidFill>
                <a:latin typeface="Book Antiqua" panose="02040602050305030304" pitchFamily="18" charset="0"/>
              </a:rPr>
              <a:t>+30dBm+30dBm=+60dBm=1kW!!! </a:t>
            </a:r>
            <a:r>
              <a:rPr lang="it-IT" altLang="it-IT" sz="2800" dirty="0" smtClean="0">
                <a:solidFill>
                  <a:srgbClr val="DC0101"/>
                </a:solidFill>
                <a:latin typeface="Book Antiqua" panose="02040602050305030304" pitchFamily="18" charset="0"/>
              </a:rPr>
              <a:t>(</a:t>
            </a:r>
            <a:r>
              <a:rPr lang="it-IT" altLang="it-IT" sz="2800" b="1" dirty="0" smtClean="0">
                <a:solidFill>
                  <a:srgbClr val="DC0101"/>
                </a:solidFill>
                <a:latin typeface="Book Antiqua" panose="02040602050305030304" pitchFamily="18" charset="0"/>
              </a:rPr>
              <a:t>WRONG!!!</a:t>
            </a:r>
            <a:r>
              <a:rPr lang="it-IT" altLang="it-IT" sz="2800" dirty="0" smtClean="0">
                <a:solidFill>
                  <a:srgbClr val="DC0101"/>
                </a:solidFill>
                <a:latin typeface="Book Antiqua" panose="02040602050305030304" pitchFamily="18" charset="0"/>
              </a:rPr>
              <a:t>)</a:t>
            </a:r>
            <a:r>
              <a:rPr lang="it-IT" altLang="it-IT" dirty="0" smtClean="0">
                <a:solidFill>
                  <a:srgbClr val="DC0101"/>
                </a:solidFill>
                <a:latin typeface="Book Antiqua" panose="02040602050305030304" pitchFamily="18" charset="0"/>
              </a:rPr>
              <a:t/>
            </a:r>
            <a:br>
              <a:rPr lang="it-IT" altLang="it-IT" dirty="0" smtClean="0">
                <a:solidFill>
                  <a:srgbClr val="DC0101"/>
                </a:solidFill>
                <a:latin typeface="Book Antiqua" panose="02040602050305030304" pitchFamily="18" charset="0"/>
              </a:rPr>
            </a:br>
            <a:r>
              <a:rPr lang="it-IT" altLang="it-IT" dirty="0" smtClean="0">
                <a:latin typeface="Book Antiqua" panose="02040602050305030304" pitchFamily="18" charset="0"/>
              </a:rPr>
              <a:t>Semmai 1W+1W=2</a:t>
            </a:r>
            <a:r>
              <a:rPr lang="it-IT" altLang="it-IT" dirty="0" smtClean="0">
                <a:latin typeface="Book Antiqua" panose="02040602050305030304" pitchFamily="18" charset="0"/>
                <a:sym typeface="Symbol" panose="05050102010706020507" pitchFamily="18" charset="2"/>
              </a:rPr>
              <a:t>1</a:t>
            </a:r>
            <a:r>
              <a:rPr lang="it-IT" altLang="it-IT" dirty="0" smtClean="0">
                <a:latin typeface="Book Antiqua" panose="02040602050305030304" pitchFamily="18" charset="0"/>
              </a:rPr>
              <a:t>W=+3dB+30dBm=+33dBm</a:t>
            </a:r>
          </a:p>
        </p:txBody>
      </p:sp>
      <p:grpSp>
        <p:nvGrpSpPr>
          <p:cNvPr id="228370" name="Group 18"/>
          <p:cNvGrpSpPr>
            <a:grpSpLocks/>
          </p:cNvGrpSpPr>
          <p:nvPr/>
        </p:nvGrpSpPr>
        <p:grpSpPr bwMode="auto">
          <a:xfrm>
            <a:off x="252413" y="3764348"/>
            <a:ext cx="8891587" cy="1085850"/>
            <a:chOff x="159" y="2609"/>
            <a:chExt cx="5601" cy="684"/>
          </a:xfrm>
        </p:grpSpPr>
        <p:sp>
          <p:nvSpPr>
            <p:cNvPr id="228359" name="Rectangle 7"/>
            <p:cNvSpPr>
              <a:spLocks noChangeArrowheads="1"/>
            </p:cNvSpPr>
            <p:nvPr/>
          </p:nvSpPr>
          <p:spPr bwMode="auto">
            <a:xfrm>
              <a:off x="159" y="2609"/>
              <a:ext cx="5601" cy="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smtClean="0">
                  <a:solidFill>
                    <a:srgbClr val="FFFF00"/>
                  </a:solidFill>
                  <a:latin typeface="Book Antiqua" panose="02040602050305030304" pitchFamily="18" charset="0"/>
                </a:rPr>
                <a:t>Le potenze in dBm non si sommano!</a:t>
              </a:r>
              <a:br>
                <a:rPr lang="it-IT" altLang="it-IT" smtClean="0">
                  <a:solidFill>
                    <a:srgbClr val="FFFF00"/>
                  </a:solidFill>
                  <a:latin typeface="Book Antiqua" panose="02040602050305030304" pitchFamily="18" charset="0"/>
                </a:rPr>
              </a:br>
              <a:r>
                <a:rPr lang="it-IT" altLang="it-IT" i="1" smtClean="0">
                  <a:latin typeface="Book Antiqua" panose="02040602050305030304" pitchFamily="18" charset="0"/>
                </a:rPr>
                <a:t>P</a:t>
              </a:r>
              <a:r>
                <a:rPr lang="it-IT" altLang="it-IT" baseline="-25000" smtClean="0">
                  <a:latin typeface="Book Antiqua" panose="02040602050305030304" pitchFamily="18" charset="0"/>
                </a:rPr>
                <a:t>1(dBm)</a:t>
              </a:r>
              <a:r>
                <a:rPr lang="it-IT" altLang="it-IT" smtClean="0">
                  <a:latin typeface="Book Antiqua" panose="02040602050305030304" pitchFamily="18" charset="0"/>
                </a:rPr>
                <a:t>+</a:t>
              </a:r>
              <a:r>
                <a:rPr lang="it-IT" altLang="it-IT" i="1" smtClean="0">
                  <a:latin typeface="Book Antiqua" panose="02040602050305030304" pitchFamily="18" charset="0"/>
                </a:rPr>
                <a:t>P</a:t>
              </a:r>
              <a:r>
                <a:rPr lang="it-IT" altLang="it-IT" baseline="-25000" smtClean="0">
                  <a:latin typeface="Book Antiqua" panose="02040602050305030304" pitchFamily="18" charset="0"/>
                </a:rPr>
                <a:t>2(dBm)</a:t>
              </a:r>
              <a:r>
                <a:rPr lang="it-IT" altLang="it-IT" smtClean="0">
                  <a:latin typeface="Book Antiqua" panose="02040602050305030304" pitchFamily="18" charset="0"/>
                </a:rPr>
                <a:t>=</a:t>
              </a:r>
              <a:r>
                <a:rPr lang="it-IT" altLang="it-IT" i="1" smtClean="0">
                  <a:latin typeface="Book Antiqua" panose="02040602050305030304" pitchFamily="18" charset="0"/>
                </a:rPr>
                <a:t>P</a:t>
              </a:r>
              <a:r>
                <a:rPr lang="it-IT" altLang="it-IT" baseline="-25000" smtClean="0">
                  <a:latin typeface="Book Antiqua" panose="02040602050305030304" pitchFamily="18" charset="0"/>
                </a:rPr>
                <a:t>3(dBm)</a:t>
              </a:r>
              <a:endParaRPr lang="it-IT" altLang="it-IT" smtClean="0">
                <a:latin typeface="Book Antiqua" panose="02040602050305030304" pitchFamily="18" charset="0"/>
              </a:endParaRPr>
            </a:p>
          </p:txBody>
        </p:sp>
        <p:sp>
          <p:nvSpPr>
            <p:cNvPr id="136202" name="Line 15"/>
            <p:cNvSpPr>
              <a:spLocks noChangeShapeType="1"/>
            </p:cNvSpPr>
            <p:nvPr/>
          </p:nvSpPr>
          <p:spPr bwMode="auto">
            <a:xfrm>
              <a:off x="170" y="2929"/>
              <a:ext cx="2564" cy="283"/>
            </a:xfrm>
            <a:prstGeom prst="line">
              <a:avLst/>
            </a:prstGeom>
            <a:noFill/>
            <a:ln w="254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136203" name="Line 17"/>
            <p:cNvSpPr>
              <a:spLocks noChangeShapeType="1"/>
            </p:cNvSpPr>
            <p:nvPr/>
          </p:nvSpPr>
          <p:spPr bwMode="auto">
            <a:xfrm flipV="1">
              <a:off x="170" y="2929"/>
              <a:ext cx="2564" cy="283"/>
            </a:xfrm>
            <a:prstGeom prst="line">
              <a:avLst/>
            </a:prstGeom>
            <a:noFill/>
            <a:ln w="254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grpSp>
      <p:sp>
        <p:nvSpPr>
          <p:cNvPr id="228371" name="Rectangle 19"/>
          <p:cNvSpPr>
            <a:spLocks noChangeArrowheads="1"/>
          </p:cNvSpPr>
          <p:nvPr/>
        </p:nvSpPr>
        <p:spPr bwMode="auto">
          <a:xfrm>
            <a:off x="276225" y="6184298"/>
            <a:ext cx="9043988"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None/>
              <a:defRPr/>
            </a:pPr>
            <a:r>
              <a:rPr lang="it-IT" altLang="it-IT" sz="2400" dirty="0" smtClean="0">
                <a:latin typeface="Book Antiqua" panose="02040602050305030304" pitchFamily="18" charset="0"/>
              </a:rPr>
              <a:t>Si provino a calcolare log</a:t>
            </a:r>
            <a:r>
              <a:rPr lang="it-IT" altLang="it-IT" sz="2400" baseline="-25000" dirty="0" smtClean="0">
                <a:latin typeface="Book Antiqua" panose="02040602050305030304" pitchFamily="18" charset="0"/>
              </a:rPr>
              <a:t>2</a:t>
            </a:r>
            <a:r>
              <a:rPr lang="it-IT" altLang="it-IT" sz="2400" dirty="0" smtClean="0">
                <a:latin typeface="Book Antiqua" panose="02040602050305030304" pitchFamily="18" charset="0"/>
              </a:rPr>
              <a:t>(500)=?[</a:t>
            </a:r>
            <a:r>
              <a:rPr lang="it-IT" altLang="it-IT" sz="2400" dirty="0" smtClean="0">
                <a:latin typeface="Book Antiqua" panose="02040602050305030304" pitchFamily="18" charset="0"/>
                <a:sym typeface="Symbol" panose="05050102010706020507" pitchFamily="18" charset="2"/>
              </a:rPr>
              <a:t></a:t>
            </a:r>
            <a:r>
              <a:rPr lang="it-IT" altLang="it-IT" sz="2400" dirty="0" smtClean="0">
                <a:latin typeface="Book Antiqua" panose="02040602050305030304" pitchFamily="18" charset="0"/>
              </a:rPr>
              <a:t>9] e log</a:t>
            </a:r>
            <a:r>
              <a:rPr lang="it-IT" altLang="it-IT" sz="2400" baseline="-25000" dirty="0" smtClean="0">
                <a:latin typeface="Book Antiqua" panose="02040602050305030304" pitchFamily="18" charset="0"/>
              </a:rPr>
              <a:t>5</a:t>
            </a:r>
            <a:r>
              <a:rPr lang="it-IT" altLang="it-IT" sz="2400" dirty="0" smtClean="0">
                <a:latin typeface="Book Antiqua" panose="02040602050305030304" pitchFamily="18" charset="0"/>
              </a:rPr>
              <a:t>(2</a:t>
            </a:r>
            <a:r>
              <a:rPr lang="it-IT" altLang="it-IT" sz="800" dirty="0" smtClean="0">
                <a:latin typeface="Book Antiqua" panose="02040602050305030304" pitchFamily="18" charset="0"/>
              </a:rPr>
              <a:t> </a:t>
            </a:r>
            <a:r>
              <a:rPr lang="it-IT" altLang="it-IT" sz="2400" dirty="0" smtClean="0">
                <a:latin typeface="Book Antiqua" panose="02040602050305030304" pitchFamily="18" charset="0"/>
              </a:rPr>
              <a:t>000</a:t>
            </a:r>
            <a:r>
              <a:rPr lang="it-IT" altLang="it-IT" sz="800" dirty="0" smtClean="0">
                <a:latin typeface="Book Antiqua" panose="02040602050305030304" pitchFamily="18" charset="0"/>
              </a:rPr>
              <a:t> </a:t>
            </a:r>
            <a:r>
              <a:rPr lang="it-IT" altLang="it-IT" sz="2400" dirty="0" smtClean="0">
                <a:latin typeface="Book Antiqua" panose="02040602050305030304" pitchFamily="18" charset="0"/>
              </a:rPr>
              <a:t>000)=?[</a:t>
            </a:r>
            <a:r>
              <a:rPr lang="it-IT" altLang="it-IT" sz="2400" dirty="0" smtClean="0">
                <a:latin typeface="Book Antiqua" panose="02040602050305030304" pitchFamily="18" charset="0"/>
                <a:sym typeface="Symbol" panose="05050102010706020507" pitchFamily="18" charset="2"/>
              </a:rPr>
              <a:t></a:t>
            </a:r>
            <a:r>
              <a:rPr lang="it-IT" altLang="it-IT" sz="2400" dirty="0" smtClean="0">
                <a:latin typeface="Book Antiqua" panose="02040602050305030304" pitchFamily="18" charset="0"/>
              </a:rPr>
              <a:t>9]</a:t>
            </a:r>
            <a:br>
              <a:rPr lang="it-IT" altLang="it-IT" sz="2400" dirty="0" smtClean="0">
                <a:latin typeface="Book Antiqua" panose="02040602050305030304" pitchFamily="18" charset="0"/>
              </a:rPr>
            </a:br>
            <a:r>
              <a:rPr lang="it-IT" altLang="it-IT" sz="2000" dirty="0" smtClean="0">
                <a:latin typeface="Book Antiqua" panose="02040602050305030304" pitchFamily="18" charset="0"/>
              </a:rPr>
              <a:t>log</a:t>
            </a:r>
            <a:r>
              <a:rPr lang="it-IT" altLang="it-IT" sz="2000" baseline="-25000" dirty="0" smtClean="0">
                <a:latin typeface="Book Antiqua" panose="02040602050305030304" pitchFamily="18" charset="0"/>
              </a:rPr>
              <a:t>2</a:t>
            </a:r>
            <a:r>
              <a:rPr lang="it-IT" altLang="it-IT" sz="2000" dirty="0" smtClean="0">
                <a:latin typeface="Book Antiqua" panose="02040602050305030304" pitchFamily="18" charset="0"/>
              </a:rPr>
              <a:t>(125miliardi)=???[</a:t>
            </a:r>
            <a:r>
              <a:rPr lang="it-IT" altLang="it-IT" sz="2000" dirty="0" smtClean="0">
                <a:latin typeface="Book Antiqua" panose="02040602050305030304" pitchFamily="18" charset="0"/>
                <a:sym typeface="Symbol" panose="05050102010706020507" pitchFamily="18" charset="2"/>
              </a:rPr>
              <a:t>37</a:t>
            </a:r>
            <a:r>
              <a:rPr lang="it-IT" altLang="it-IT" sz="2000" dirty="0" smtClean="0">
                <a:latin typeface="Book Antiqua" panose="02040602050305030304" pitchFamily="18" charset="0"/>
              </a:rPr>
              <a:t>]                                        log</a:t>
            </a:r>
            <a:r>
              <a:rPr lang="it-IT" altLang="it-IT" sz="2000" baseline="-25000" dirty="0" smtClean="0">
                <a:latin typeface="Book Antiqua" panose="02040602050305030304" pitchFamily="18" charset="0"/>
              </a:rPr>
              <a:t>2</a:t>
            </a:r>
            <a:r>
              <a:rPr lang="it-IT" altLang="it-IT" sz="2000" dirty="0" smtClean="0">
                <a:latin typeface="Book Antiqua" panose="02040602050305030304" pitchFamily="18" charset="0"/>
              </a:rPr>
              <a:t>(2.5</a:t>
            </a:r>
            <a:r>
              <a:rPr lang="it-IT" altLang="it-IT" sz="2000" dirty="0" smtClean="0">
                <a:latin typeface="Book Antiqua" panose="02040602050305030304" pitchFamily="18" charset="0"/>
                <a:sym typeface="Symbol" panose="05050102010706020507" pitchFamily="18" charset="2"/>
              </a:rPr>
              <a:t>10</a:t>
            </a:r>
            <a:r>
              <a:rPr lang="it-IT" altLang="it-IT" sz="2000" baseline="30000" dirty="0" smtClean="0">
                <a:latin typeface="Book Antiqua" panose="02040602050305030304" pitchFamily="18" charset="0"/>
                <a:sym typeface="Symbol" panose="05050102010706020507" pitchFamily="18" charset="2"/>
              </a:rPr>
              <a:t>14</a:t>
            </a:r>
            <a:r>
              <a:rPr lang="it-IT" altLang="it-IT" sz="2000" dirty="0" smtClean="0">
                <a:latin typeface="Book Antiqua" panose="02040602050305030304" pitchFamily="18" charset="0"/>
              </a:rPr>
              <a:t>)=???[</a:t>
            </a:r>
            <a:r>
              <a:rPr lang="it-IT" altLang="it-IT" sz="2000" dirty="0" smtClean="0">
                <a:latin typeface="Book Antiqua" panose="02040602050305030304" pitchFamily="18" charset="0"/>
                <a:sym typeface="Symbol" panose="05050102010706020507" pitchFamily="18" charset="2"/>
              </a:rPr>
              <a:t>48</a:t>
            </a:r>
            <a:r>
              <a:rPr lang="it-IT" altLang="it-IT" sz="2000" dirty="0" smtClean="0">
                <a:latin typeface="Book Antiqua" panose="02040602050305030304" pitchFamily="18" charset="0"/>
              </a:rPr>
              <a:t>]</a:t>
            </a:r>
            <a:endParaRPr lang="it-IT" altLang="it-IT" sz="2000" dirty="0">
              <a:latin typeface="Book Antiqua" panose="02040602050305030304" pitchFamily="18" charset="0"/>
            </a:endParaRPr>
          </a:p>
          <a:p>
            <a:pPr eaLnBrk="1" hangingPunct="1">
              <a:lnSpc>
                <a:spcPct val="90000"/>
              </a:lnSpc>
              <a:buClr>
                <a:schemeClr val="tx1"/>
              </a:buClr>
              <a:buFontTx/>
              <a:buNone/>
              <a:defRPr/>
            </a:pPr>
            <a:endParaRPr lang="it-IT" altLang="it-IT" sz="2000" dirty="0" smtClean="0">
              <a:latin typeface="Book Antiqua" panose="020406020503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83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836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83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63" grpId="0"/>
      <p:bldP spid="228371"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gnaposto piè di pagina 3"/>
          <p:cNvSpPr>
            <a:spLocks noGrp="1"/>
          </p:cNvSpPr>
          <p:nvPr>
            <p:ph type="ftr" sz="quarter" idx="10"/>
          </p:nvPr>
        </p:nvSpPr>
        <p:spPr/>
        <p:txBody>
          <a:bodyPr/>
          <a:lstStyle/>
          <a:p>
            <a:pPr>
              <a:defRPr/>
            </a:pPr>
            <a:r>
              <a:rPr lang="it-IT" altLang="it-IT"/>
              <a:t>Metrologia e Sistema Internazionale</a:t>
            </a:r>
          </a:p>
        </p:txBody>
      </p:sp>
      <p:sp>
        <p:nvSpPr>
          <p:cNvPr id="230402" name="Rectangle 2"/>
          <p:cNvSpPr>
            <a:spLocks noGrp="1" noChangeArrowheads="1"/>
          </p:cNvSpPr>
          <p:nvPr>
            <p:ph type="title"/>
          </p:nvPr>
        </p:nvSpPr>
        <p:spPr>
          <a:xfrm>
            <a:off x="0" y="230188"/>
            <a:ext cx="9144000" cy="650875"/>
          </a:xfrm>
        </p:spPr>
        <p:txBody>
          <a:bodyPr/>
          <a:lstStyle/>
          <a:p>
            <a:pPr algn="ctr" eaLnBrk="1" hangingPunct="1">
              <a:defRPr/>
            </a:pPr>
            <a:r>
              <a:rPr lang="it-IT" altLang="it-IT" dirty="0" smtClean="0">
                <a:solidFill>
                  <a:schemeClr val="tx1"/>
                </a:solidFill>
                <a:latin typeface="Book Antiqua" panose="02040602050305030304" pitchFamily="18" charset="0"/>
              </a:rPr>
              <a:t>ESERCIZIO PER CASA SUI </a:t>
            </a:r>
            <a:r>
              <a:rPr lang="it-IT" altLang="it-IT" dirty="0" err="1" smtClean="0">
                <a:solidFill>
                  <a:schemeClr val="tx1"/>
                </a:solidFill>
                <a:latin typeface="Book Antiqua" panose="02040602050305030304" pitchFamily="18" charset="0"/>
              </a:rPr>
              <a:t>dBm</a:t>
            </a:r>
            <a:endParaRPr lang="it-IT" altLang="it-IT" dirty="0" smtClean="0">
              <a:solidFill>
                <a:schemeClr val="tx1"/>
              </a:solidFill>
              <a:latin typeface="Book Antiqua" panose="02040602050305030304" pitchFamily="18" charset="0"/>
            </a:endParaRPr>
          </a:p>
        </p:txBody>
      </p:sp>
      <p:pic>
        <p:nvPicPr>
          <p:cNvPr id="138245" name="Picture 9" descr="Image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913" y="974725"/>
            <a:ext cx="7656512" cy="522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0410" name="Rectangle 10"/>
          <p:cNvSpPr>
            <a:spLocks noChangeArrowheads="1"/>
          </p:cNvSpPr>
          <p:nvPr/>
        </p:nvSpPr>
        <p:spPr bwMode="auto">
          <a:xfrm>
            <a:off x="3884613" y="2700338"/>
            <a:ext cx="1292225"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b="1" smtClean="0">
                <a:solidFill>
                  <a:srgbClr val="0000FF"/>
                </a:solidFill>
                <a:latin typeface="Book Antiqua" panose="02040602050305030304" pitchFamily="18" charset="0"/>
              </a:rPr>
              <a:t>10</a:t>
            </a:r>
            <a:r>
              <a:rPr lang="it-IT" altLang="it-IT" b="1" baseline="30000" smtClean="0">
                <a:solidFill>
                  <a:srgbClr val="0000FF"/>
                </a:solidFill>
                <a:latin typeface="Book Antiqua" panose="02040602050305030304" pitchFamily="18" charset="0"/>
              </a:rPr>
              <a:t>-12</a:t>
            </a:r>
          </a:p>
        </p:txBody>
      </p:sp>
      <p:sp>
        <p:nvSpPr>
          <p:cNvPr id="230411" name="Rectangle 11"/>
          <p:cNvSpPr>
            <a:spLocks noChangeArrowheads="1"/>
          </p:cNvSpPr>
          <p:nvPr/>
        </p:nvSpPr>
        <p:spPr bwMode="auto">
          <a:xfrm>
            <a:off x="5719763" y="2671763"/>
            <a:ext cx="2251075"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b="1" smtClean="0">
                <a:solidFill>
                  <a:srgbClr val="0000FF"/>
                </a:solidFill>
                <a:latin typeface="Book Antiqua" panose="02040602050305030304" pitchFamily="18" charset="0"/>
              </a:rPr>
              <a:t>10</a:t>
            </a:r>
            <a:r>
              <a:rPr lang="it-IT" altLang="it-IT" b="1" baseline="30000" smtClean="0">
                <a:solidFill>
                  <a:srgbClr val="0000FF"/>
                </a:solidFill>
                <a:latin typeface="Book Antiqua" panose="02040602050305030304" pitchFamily="18" charset="0"/>
              </a:rPr>
              <a:t>-15 </a:t>
            </a:r>
            <a:r>
              <a:rPr lang="it-IT" altLang="it-IT" b="1" smtClean="0">
                <a:solidFill>
                  <a:srgbClr val="0000FF"/>
                </a:solidFill>
                <a:latin typeface="Book Antiqua" panose="02040602050305030304" pitchFamily="18" charset="0"/>
              </a:rPr>
              <a:t>(1fW)</a:t>
            </a:r>
          </a:p>
        </p:txBody>
      </p:sp>
      <p:sp>
        <p:nvSpPr>
          <p:cNvPr id="230412" name="Rectangle 12"/>
          <p:cNvSpPr>
            <a:spLocks noChangeArrowheads="1"/>
          </p:cNvSpPr>
          <p:nvPr/>
        </p:nvSpPr>
        <p:spPr bwMode="auto">
          <a:xfrm>
            <a:off x="3484563" y="3059113"/>
            <a:ext cx="1785937"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sz="2800" smtClean="0">
                <a:solidFill>
                  <a:srgbClr val="0000FF"/>
                </a:solidFill>
                <a:latin typeface="Book Antiqua" panose="02040602050305030304" pitchFamily="18" charset="0"/>
              </a:rPr>
              <a:t>1.25</a:t>
            </a:r>
            <a:r>
              <a:rPr lang="it-IT" altLang="it-IT" sz="2800" smtClean="0">
                <a:solidFill>
                  <a:srgbClr val="0000FF"/>
                </a:solidFill>
                <a:latin typeface="Book Antiqua" panose="02040602050305030304" pitchFamily="18" charset="0"/>
                <a:sym typeface="Symbol" panose="05050102010706020507" pitchFamily="18" charset="2"/>
              </a:rPr>
              <a:t></a:t>
            </a:r>
            <a:r>
              <a:rPr lang="it-IT" altLang="it-IT" sz="2800" smtClean="0">
                <a:solidFill>
                  <a:srgbClr val="0000FF"/>
                </a:solidFill>
                <a:latin typeface="Book Antiqua" panose="02040602050305030304" pitchFamily="18" charset="0"/>
              </a:rPr>
              <a:t>10</a:t>
            </a:r>
            <a:r>
              <a:rPr lang="it-IT" altLang="it-IT" sz="2800" baseline="30000" smtClean="0">
                <a:solidFill>
                  <a:srgbClr val="0000FF"/>
                </a:solidFill>
                <a:latin typeface="Book Antiqua" panose="02040602050305030304" pitchFamily="18" charset="0"/>
              </a:rPr>
              <a:t>-12</a:t>
            </a:r>
          </a:p>
        </p:txBody>
      </p:sp>
      <p:sp>
        <p:nvSpPr>
          <p:cNvPr id="230414" name="Rectangle 14"/>
          <p:cNvSpPr>
            <a:spLocks noChangeArrowheads="1"/>
          </p:cNvSpPr>
          <p:nvPr/>
        </p:nvSpPr>
        <p:spPr bwMode="auto">
          <a:xfrm>
            <a:off x="5380038" y="3059113"/>
            <a:ext cx="3079750"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sz="2800" dirty="0" smtClean="0">
                <a:solidFill>
                  <a:srgbClr val="0000FF"/>
                </a:solidFill>
                <a:latin typeface="Book Antiqua" panose="02040602050305030304" pitchFamily="18" charset="0"/>
              </a:rPr>
              <a:t>1.25</a:t>
            </a:r>
            <a:r>
              <a:rPr lang="it-IT" altLang="it-IT" sz="2800" dirty="0" smtClean="0">
                <a:solidFill>
                  <a:srgbClr val="0000FF"/>
                </a:solidFill>
                <a:latin typeface="Book Antiqua" panose="02040602050305030304" pitchFamily="18" charset="0"/>
                <a:sym typeface="Symbol" panose="05050102010706020507" pitchFamily="18" charset="2"/>
              </a:rPr>
              <a:t></a:t>
            </a:r>
            <a:r>
              <a:rPr lang="it-IT" altLang="it-IT" sz="2800" dirty="0" smtClean="0">
                <a:solidFill>
                  <a:srgbClr val="0000FF"/>
                </a:solidFill>
                <a:latin typeface="Book Antiqua" panose="02040602050305030304" pitchFamily="18" charset="0"/>
              </a:rPr>
              <a:t>10</a:t>
            </a:r>
            <a:r>
              <a:rPr lang="it-IT" altLang="it-IT" sz="2800" baseline="30000" dirty="0" smtClean="0">
                <a:solidFill>
                  <a:srgbClr val="0000FF"/>
                </a:solidFill>
                <a:latin typeface="Book Antiqua" panose="02040602050305030304" pitchFamily="18" charset="0"/>
              </a:rPr>
              <a:t>-15 </a:t>
            </a:r>
            <a:r>
              <a:rPr lang="it-IT" altLang="it-IT" sz="2800" dirty="0" smtClean="0">
                <a:solidFill>
                  <a:srgbClr val="0000FF"/>
                </a:solidFill>
                <a:latin typeface="Book Antiqua" panose="02040602050305030304" pitchFamily="18" charset="0"/>
              </a:rPr>
              <a:t>(1.25fW)</a:t>
            </a:r>
            <a:endParaRPr lang="it-IT" altLang="it-IT" sz="2800" baseline="30000" dirty="0" smtClean="0">
              <a:solidFill>
                <a:srgbClr val="0000FF"/>
              </a:solidFill>
              <a:latin typeface="Book Antiqua" panose="02040602050305030304" pitchFamily="18" charset="0"/>
            </a:endParaRPr>
          </a:p>
        </p:txBody>
      </p:sp>
      <p:sp>
        <p:nvSpPr>
          <p:cNvPr id="230415" name="Rectangle 15"/>
          <p:cNvSpPr>
            <a:spLocks noChangeArrowheads="1"/>
          </p:cNvSpPr>
          <p:nvPr/>
        </p:nvSpPr>
        <p:spPr bwMode="auto">
          <a:xfrm>
            <a:off x="1304925" y="6140450"/>
            <a:ext cx="7126288"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sz="3000" smtClean="0">
                <a:latin typeface="Book Antiqua" panose="02040602050305030304" pitchFamily="18" charset="0"/>
              </a:rPr>
              <a:t>+ 60                  10</a:t>
            </a:r>
            <a:r>
              <a:rPr lang="it-IT" altLang="it-IT" sz="3000" baseline="30000" smtClean="0">
                <a:latin typeface="Book Antiqua" panose="02040602050305030304" pitchFamily="18" charset="0"/>
              </a:rPr>
              <a:t>6</a:t>
            </a:r>
            <a:r>
              <a:rPr lang="it-IT" altLang="it-IT" sz="3000" smtClean="0">
                <a:latin typeface="Book Antiqua" panose="02040602050305030304" pitchFamily="18" charset="0"/>
              </a:rPr>
              <a:t>               10</a:t>
            </a:r>
            <a:r>
              <a:rPr lang="it-IT" altLang="it-IT" sz="3000" baseline="30000" smtClean="0">
                <a:latin typeface="Book Antiqua" panose="02040602050305030304" pitchFamily="18" charset="0"/>
              </a:rPr>
              <a:t>3</a:t>
            </a:r>
            <a:r>
              <a:rPr lang="it-IT" altLang="it-IT" sz="3000" smtClean="0">
                <a:latin typeface="Book Antiqua" panose="02040602050305030304" pitchFamily="18" charset="0"/>
              </a:rPr>
              <a:t> (1 kW)</a:t>
            </a:r>
            <a:endParaRPr lang="it-IT" altLang="it-IT" sz="3000" baseline="30000" smtClean="0">
              <a:latin typeface="Book Antiqua" panose="020406020503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04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04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041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041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04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10" grpId="0"/>
      <p:bldP spid="230411" grpId="0"/>
      <p:bldP spid="230412" grpId="0"/>
      <p:bldP spid="230414" grpId="0"/>
      <p:bldP spid="230415"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egnaposto piè di pagina 3"/>
          <p:cNvSpPr>
            <a:spLocks noGrp="1"/>
          </p:cNvSpPr>
          <p:nvPr>
            <p:ph type="ftr" sz="quarter" idx="10"/>
          </p:nvPr>
        </p:nvSpPr>
        <p:spPr/>
        <p:txBody>
          <a:bodyPr/>
          <a:lstStyle/>
          <a:p>
            <a:pPr>
              <a:defRPr/>
            </a:pPr>
            <a:r>
              <a:rPr lang="it-IT" altLang="it-IT"/>
              <a:t>Metrologia e Sistema Internazionale</a:t>
            </a:r>
          </a:p>
        </p:txBody>
      </p:sp>
      <p:sp>
        <p:nvSpPr>
          <p:cNvPr id="232450" name="Rectangle 2"/>
          <p:cNvSpPr>
            <a:spLocks noGrp="1" noChangeArrowheads="1"/>
          </p:cNvSpPr>
          <p:nvPr>
            <p:ph type="title"/>
          </p:nvPr>
        </p:nvSpPr>
        <p:spPr>
          <a:xfrm>
            <a:off x="0" y="150813"/>
            <a:ext cx="9144000" cy="650875"/>
          </a:xfrm>
        </p:spPr>
        <p:txBody>
          <a:bodyPr/>
          <a:lstStyle/>
          <a:p>
            <a:pPr algn="ctr" eaLnBrk="1" hangingPunct="1">
              <a:defRPr/>
            </a:pPr>
            <a:r>
              <a:rPr lang="it-IT" altLang="it-IT" baseline="30000" dirty="0" smtClean="0">
                <a:solidFill>
                  <a:srgbClr val="969696"/>
                </a:solidFill>
                <a:latin typeface="Book Antiqua" panose="02040602050305030304" pitchFamily="18" charset="0"/>
              </a:rPr>
              <a:t>*</a:t>
            </a:r>
            <a:r>
              <a:rPr lang="it-IT" altLang="it-IT" dirty="0" smtClean="0">
                <a:solidFill>
                  <a:srgbClr val="969696"/>
                </a:solidFill>
                <a:latin typeface="Book Antiqua" panose="02040602050305030304" pitchFamily="18" charset="0"/>
              </a:rPr>
              <a:t>NEPER, </a:t>
            </a:r>
            <a:r>
              <a:rPr lang="it-IT" altLang="it-IT" dirty="0" smtClean="0">
                <a:solidFill>
                  <a:schemeClr val="tx1"/>
                </a:solidFill>
                <a:latin typeface="Book Antiqua" panose="02040602050305030304" pitchFamily="18" charset="0"/>
              </a:rPr>
              <a:t>dBc</a:t>
            </a:r>
            <a:r>
              <a:rPr lang="it-IT" altLang="it-IT" dirty="0" smtClean="0">
                <a:solidFill>
                  <a:srgbClr val="969696"/>
                </a:solidFill>
                <a:latin typeface="Book Antiqua" panose="02040602050305030304" pitchFamily="18" charset="0"/>
              </a:rPr>
              <a:t> E RIN</a:t>
            </a:r>
          </a:p>
        </p:txBody>
      </p:sp>
      <p:grpSp>
        <p:nvGrpSpPr>
          <p:cNvPr id="232469" name="Group 21"/>
          <p:cNvGrpSpPr>
            <a:grpSpLocks/>
          </p:cNvGrpSpPr>
          <p:nvPr/>
        </p:nvGrpSpPr>
        <p:grpSpPr bwMode="auto">
          <a:xfrm>
            <a:off x="252413" y="908050"/>
            <a:ext cx="8891587" cy="1893888"/>
            <a:chOff x="159" y="663"/>
            <a:chExt cx="5601" cy="1193"/>
          </a:xfrm>
        </p:grpSpPr>
        <p:sp>
          <p:nvSpPr>
            <p:cNvPr id="232457" name="Rectangle 9"/>
            <p:cNvSpPr>
              <a:spLocks noChangeArrowheads="1"/>
            </p:cNvSpPr>
            <p:nvPr/>
          </p:nvSpPr>
          <p:spPr bwMode="auto">
            <a:xfrm>
              <a:off x="159" y="663"/>
              <a:ext cx="5601" cy="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dirty="0" smtClean="0">
                  <a:latin typeface="Book Antiqua" panose="02040602050305030304" pitchFamily="18" charset="0"/>
                </a:rPr>
                <a:t>Il </a:t>
              </a:r>
              <a:r>
                <a:rPr lang="it-IT" altLang="it-IT" b="1" dirty="0" smtClean="0">
                  <a:solidFill>
                    <a:srgbClr val="FFFF00"/>
                  </a:solidFill>
                  <a:latin typeface="Book Antiqua" panose="02040602050305030304" pitchFamily="18" charset="0"/>
                </a:rPr>
                <a:t>neper (Np)</a:t>
              </a:r>
              <a:r>
                <a:rPr lang="it-IT" altLang="it-IT" dirty="0" smtClean="0">
                  <a:latin typeface="Book Antiqua" panose="02040602050305030304" pitchFamily="18" charset="0"/>
                </a:rPr>
                <a:t> esprime un rapporto di ampiezze attraverso il logaritmo naturale (</a:t>
              </a:r>
              <a:r>
                <a:rPr lang="it-IT" altLang="it-IT" i="1" dirty="0" smtClean="0">
                  <a:latin typeface="Book Antiqua" panose="02040602050305030304" pitchFamily="18" charset="0"/>
                </a:rPr>
                <a:t>e</a:t>
              </a:r>
              <a:r>
                <a:rPr lang="it-IT" altLang="it-IT" dirty="0" smtClean="0">
                  <a:latin typeface="Book Antiqua" panose="02040602050305030304" pitchFamily="18" charset="0"/>
                </a:rPr>
                <a:t>=2.7183…)</a:t>
              </a:r>
            </a:p>
          </p:txBody>
        </p:sp>
        <p:graphicFrame>
          <p:nvGraphicFramePr>
            <p:cNvPr id="140301" name="Object 11"/>
            <p:cNvGraphicFramePr>
              <a:graphicFrameLocks noChangeAspect="1"/>
            </p:cNvGraphicFramePr>
            <p:nvPr/>
          </p:nvGraphicFramePr>
          <p:xfrm>
            <a:off x="689" y="1219"/>
            <a:ext cx="4046" cy="637"/>
          </p:xfrm>
          <a:graphic>
            <a:graphicData uri="http://schemas.openxmlformats.org/presentationml/2006/ole">
              <mc:AlternateContent xmlns:mc="http://schemas.openxmlformats.org/markup-compatibility/2006">
                <mc:Choice xmlns:v="urn:schemas-microsoft-com:vml" Requires="v">
                  <p:oleObj spid="_x0000_s140434" name="Equation" r:id="rId4" imgW="2962465" imgH="390428" progId="Equation.3">
                    <p:embed/>
                  </p:oleObj>
                </mc:Choice>
                <mc:Fallback>
                  <p:oleObj name="Equation" r:id="rId4" imgW="2962465" imgH="390428" progId="Equation.3">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9" y="1219"/>
                          <a:ext cx="4046" cy="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32473" name="Group 25"/>
          <p:cNvGrpSpPr>
            <a:grpSpLocks/>
          </p:cNvGrpSpPr>
          <p:nvPr/>
        </p:nvGrpSpPr>
        <p:grpSpPr bwMode="auto">
          <a:xfrm>
            <a:off x="252413" y="2776538"/>
            <a:ext cx="8891587" cy="1771650"/>
            <a:chOff x="159" y="1812"/>
            <a:chExt cx="5601" cy="1116"/>
          </a:xfrm>
        </p:grpSpPr>
        <p:graphicFrame>
          <p:nvGraphicFramePr>
            <p:cNvPr id="140298" name="Object 14"/>
            <p:cNvGraphicFramePr>
              <a:graphicFrameLocks noChangeAspect="1"/>
            </p:cNvGraphicFramePr>
            <p:nvPr/>
          </p:nvGraphicFramePr>
          <p:xfrm>
            <a:off x="3830" y="2291"/>
            <a:ext cx="1662" cy="637"/>
          </p:xfrm>
          <a:graphic>
            <a:graphicData uri="http://schemas.openxmlformats.org/presentationml/2006/ole">
              <mc:AlternateContent xmlns:mc="http://schemas.openxmlformats.org/markup-compatibility/2006">
                <mc:Choice xmlns:v="urn:schemas-microsoft-com:vml" Requires="v">
                  <p:oleObj spid="_x0000_s140435" name="Equation" r:id="rId6" imgW="1161910" imgH="390428" progId="Equation.3">
                    <p:embed/>
                  </p:oleObj>
                </mc:Choice>
                <mc:Fallback>
                  <p:oleObj name="Equation" r:id="rId6" imgW="1161910" imgH="390428" progId="Equation.3">
                    <p:embed/>
                    <p:pic>
                      <p:nvPicPr>
                        <p:cNvPr id="0"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30" y="2291"/>
                          <a:ext cx="1662" cy="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2464" name="Rectangle 16"/>
            <p:cNvSpPr>
              <a:spLocks noChangeArrowheads="1"/>
            </p:cNvSpPr>
            <p:nvPr/>
          </p:nvSpPr>
          <p:spPr bwMode="auto">
            <a:xfrm>
              <a:off x="159" y="1812"/>
              <a:ext cx="5601" cy="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smtClean="0">
                  <a:latin typeface="Book Antiqua" panose="02040602050305030304" pitchFamily="18" charset="0"/>
                </a:rPr>
                <a:t>Il </a:t>
              </a:r>
              <a:r>
                <a:rPr lang="it-IT" altLang="it-IT" b="1" smtClean="0">
                  <a:solidFill>
                    <a:srgbClr val="FFFF00"/>
                  </a:solidFill>
                  <a:latin typeface="Book Antiqua" panose="02040602050305030304" pitchFamily="18" charset="0"/>
                </a:rPr>
                <a:t>dBc</a:t>
              </a:r>
              <a:r>
                <a:rPr lang="it-IT" altLang="it-IT" smtClean="0">
                  <a:solidFill>
                    <a:srgbClr val="FFFF00"/>
                  </a:solidFill>
                  <a:latin typeface="Book Antiqua" panose="02040602050305030304" pitchFamily="18" charset="0"/>
                </a:rPr>
                <a:t> </a:t>
              </a:r>
              <a:r>
                <a:rPr lang="it-IT" altLang="it-IT" smtClean="0">
                  <a:latin typeface="Book Antiqua" panose="02040602050305030304" pitchFamily="18" charset="0"/>
                </a:rPr>
                <a:t>(dB </a:t>
              </a:r>
              <a:r>
                <a:rPr lang="en-US" altLang="it-IT" i="1" smtClean="0">
                  <a:latin typeface="Book Antiqua" panose="02040602050305030304" pitchFamily="18" charset="0"/>
                </a:rPr>
                <a:t>from carrier</a:t>
              </a:r>
              <a:r>
                <a:rPr lang="it-IT" altLang="it-IT" smtClean="0">
                  <a:latin typeface="Book Antiqua" panose="02040602050305030304" pitchFamily="18" charset="0"/>
                </a:rPr>
                <a:t>) esprime un rapporto di potenza rispetto al riferimento assunto </a:t>
              </a:r>
              <a:r>
                <a:rPr lang="it-IT" altLang="it-IT" i="1" smtClean="0">
                  <a:latin typeface="Book Antiqua" panose="02040602050305030304" pitchFamily="18" charset="0"/>
                </a:rPr>
                <a:t>P</a:t>
              </a:r>
              <a:r>
                <a:rPr lang="it-IT" altLang="it-IT" baseline="-25000" smtClean="0">
                  <a:latin typeface="Book Antiqua" panose="02040602050305030304" pitchFamily="18" charset="0"/>
                </a:rPr>
                <a:t>c</a:t>
              </a:r>
              <a:r>
                <a:rPr lang="it-IT" altLang="it-IT" smtClean="0">
                  <a:latin typeface="Book Antiqua" panose="02040602050305030304" pitchFamily="18" charset="0"/>
                </a:rPr>
                <a:t>            ( </a:t>
              </a:r>
              <a:r>
                <a:rPr lang="it-IT" altLang="it-IT" i="1" smtClean="0">
                  <a:latin typeface="Book Antiqua" panose="02040602050305030304" pitchFamily="18" charset="0"/>
                </a:rPr>
                <a:t>P</a:t>
              </a:r>
              <a:r>
                <a:rPr lang="it-IT" altLang="it-IT" baseline="-25000" smtClean="0">
                  <a:latin typeface="Book Antiqua" panose="02040602050305030304" pitchFamily="18" charset="0"/>
                </a:rPr>
                <a:t>c</a:t>
              </a:r>
              <a:r>
                <a:rPr lang="it-IT" altLang="it-IT" smtClean="0">
                  <a:latin typeface="Book Antiqua" panose="02040602050305030304" pitchFamily="18" charset="0"/>
                </a:rPr>
                <a:t> = potenza della portante)</a:t>
              </a:r>
            </a:p>
          </p:txBody>
        </p:sp>
      </p:grpSp>
      <p:grpSp>
        <p:nvGrpSpPr>
          <p:cNvPr id="232474" name="Group 26"/>
          <p:cNvGrpSpPr>
            <a:grpSpLocks/>
          </p:cNvGrpSpPr>
          <p:nvPr/>
        </p:nvGrpSpPr>
        <p:grpSpPr bwMode="auto">
          <a:xfrm>
            <a:off x="252413" y="4497388"/>
            <a:ext cx="8891587" cy="2116137"/>
            <a:chOff x="159" y="2833"/>
            <a:chExt cx="5601" cy="1333"/>
          </a:xfrm>
        </p:grpSpPr>
        <p:graphicFrame>
          <p:nvGraphicFramePr>
            <p:cNvPr id="140296" name="Object 18"/>
            <p:cNvGraphicFramePr>
              <a:graphicFrameLocks noChangeAspect="1"/>
            </p:cNvGraphicFramePr>
            <p:nvPr/>
          </p:nvGraphicFramePr>
          <p:xfrm>
            <a:off x="2252" y="3496"/>
            <a:ext cx="3391" cy="670"/>
          </p:xfrm>
          <a:graphic>
            <a:graphicData uri="http://schemas.openxmlformats.org/presentationml/2006/ole">
              <mc:AlternateContent xmlns:mc="http://schemas.openxmlformats.org/markup-compatibility/2006">
                <mc:Choice xmlns:v="urn:schemas-microsoft-com:vml" Requires="v">
                  <p:oleObj spid="_x0000_s140436" name="Equation" r:id="rId8" imgW="2466965" imgH="409566" progId="Equation.3">
                    <p:embed/>
                  </p:oleObj>
                </mc:Choice>
                <mc:Fallback>
                  <p:oleObj name="Equation" r:id="rId8" imgW="2466965" imgH="409566" progId="Equation.3">
                    <p:embed/>
                    <p:pic>
                      <p:nvPicPr>
                        <p:cNvPr id="0" name="Object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52" y="3496"/>
                          <a:ext cx="3391" cy="6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2468" name="Rectangle 20"/>
            <p:cNvSpPr>
              <a:spLocks noChangeArrowheads="1"/>
            </p:cNvSpPr>
            <p:nvPr/>
          </p:nvSpPr>
          <p:spPr bwMode="auto">
            <a:xfrm>
              <a:off x="159" y="2833"/>
              <a:ext cx="5601" cy="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smtClean="0">
                  <a:latin typeface="Book Antiqua" panose="02040602050305030304" pitchFamily="18" charset="0"/>
                </a:rPr>
                <a:t>Il </a:t>
              </a:r>
              <a:r>
                <a:rPr lang="it-IT" altLang="it-IT" b="1" smtClean="0">
                  <a:solidFill>
                    <a:srgbClr val="FFFF00"/>
                  </a:solidFill>
                  <a:latin typeface="Book Antiqua" panose="02040602050305030304" pitchFamily="18" charset="0"/>
                </a:rPr>
                <a:t>RIN</a:t>
              </a:r>
              <a:r>
                <a:rPr lang="it-IT" altLang="it-IT" smtClean="0">
                  <a:solidFill>
                    <a:srgbClr val="FFFF00"/>
                  </a:solidFill>
                  <a:latin typeface="Book Antiqua" panose="02040602050305030304" pitchFamily="18" charset="0"/>
                </a:rPr>
                <a:t> </a:t>
              </a:r>
              <a:r>
                <a:rPr lang="it-IT" altLang="it-IT" smtClean="0">
                  <a:latin typeface="Book Antiqua" panose="02040602050305030304" pitchFamily="18" charset="0"/>
                </a:rPr>
                <a:t>(</a:t>
              </a:r>
              <a:r>
                <a:rPr lang="en-US" altLang="it-IT" i="1" smtClean="0">
                  <a:latin typeface="Book Antiqua" panose="02040602050305030304" pitchFamily="18" charset="0"/>
                </a:rPr>
                <a:t>Relative Intensity Noise</a:t>
              </a:r>
              <a:r>
                <a:rPr lang="it-IT" altLang="it-IT" smtClean="0">
                  <a:latin typeface="Book Antiqua" panose="02040602050305030304" pitchFamily="18" charset="0"/>
                </a:rPr>
                <a:t>) è il rapporto tra la potenza di rumore </a:t>
              </a:r>
              <a:r>
                <a:rPr lang="it-IT" altLang="it-IT" i="1" smtClean="0">
                  <a:latin typeface="Book Antiqua" panose="02040602050305030304" pitchFamily="18" charset="0"/>
                </a:rPr>
                <a:t>P</a:t>
              </a:r>
              <a:r>
                <a:rPr lang="it-IT" altLang="it-IT" baseline="-25000" smtClean="0">
                  <a:latin typeface="Book Antiqua" panose="02040602050305030304" pitchFamily="18" charset="0"/>
                </a:rPr>
                <a:t>N</a:t>
              </a:r>
              <a:r>
                <a:rPr lang="it-IT" altLang="it-IT" smtClean="0">
                  <a:latin typeface="Book Antiqua" panose="02040602050305030304" pitchFamily="18" charset="0"/>
                </a:rPr>
                <a:t> (nella banda di 1 Hz) e la potenza di segnale </a:t>
              </a:r>
              <a:r>
                <a:rPr lang="it-IT" altLang="it-IT" i="1" smtClean="0">
                  <a:latin typeface="Book Antiqua" panose="02040602050305030304" pitchFamily="18" charset="0"/>
                </a:rPr>
                <a:t>P</a:t>
              </a:r>
              <a:r>
                <a:rPr lang="it-IT" altLang="it-IT" baseline="-25000" smtClean="0">
                  <a:latin typeface="Book Antiqua" panose="02040602050305030304" pitchFamily="18" charset="0"/>
                </a:rPr>
                <a:t>S</a:t>
              </a:r>
              <a:endParaRPr lang="it-IT" altLang="it-IT" smtClean="0">
                <a:latin typeface="Book Antiqua" panose="0204060205030503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246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247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324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egnaposto piè di pagina 3"/>
          <p:cNvSpPr>
            <a:spLocks noGrp="1"/>
          </p:cNvSpPr>
          <p:nvPr>
            <p:ph type="ftr" sz="quarter" idx="10"/>
          </p:nvPr>
        </p:nvSpPr>
        <p:spPr/>
        <p:txBody>
          <a:bodyPr/>
          <a:lstStyle/>
          <a:p>
            <a:pPr>
              <a:defRPr/>
            </a:pPr>
            <a:r>
              <a:rPr lang="it-IT" altLang="it-IT"/>
              <a:t>Metrologia e Sistema Internazionale</a:t>
            </a:r>
          </a:p>
        </p:txBody>
      </p:sp>
      <p:sp>
        <p:nvSpPr>
          <p:cNvPr id="234498" name="Rectangle 2"/>
          <p:cNvSpPr>
            <a:spLocks noGrp="1" noChangeArrowheads="1"/>
          </p:cNvSpPr>
          <p:nvPr>
            <p:ph type="title"/>
          </p:nvPr>
        </p:nvSpPr>
        <p:spPr>
          <a:xfrm>
            <a:off x="0" y="179388"/>
            <a:ext cx="9144000" cy="650875"/>
          </a:xfrm>
        </p:spPr>
        <p:txBody>
          <a:bodyPr/>
          <a:lstStyle/>
          <a:p>
            <a:pPr algn="ctr" eaLnBrk="1" hangingPunct="1">
              <a:defRPr/>
            </a:pPr>
            <a:r>
              <a:rPr lang="it-IT" altLang="it-IT" baseline="30000" dirty="0" smtClean="0">
                <a:solidFill>
                  <a:srgbClr val="969696"/>
                </a:solidFill>
                <a:latin typeface="Book Antiqua" panose="02040602050305030304" pitchFamily="18" charset="0"/>
              </a:rPr>
              <a:t>*</a:t>
            </a:r>
            <a:r>
              <a:rPr lang="it-IT" altLang="it-IT" dirty="0" smtClean="0">
                <a:solidFill>
                  <a:srgbClr val="969696"/>
                </a:solidFill>
                <a:latin typeface="Book Antiqua" panose="02040602050305030304" pitchFamily="18" charset="0"/>
              </a:rPr>
              <a:t>SPETTRO DI POTENZA E </a:t>
            </a:r>
            <a:r>
              <a:rPr lang="it-IT" altLang="it-IT" sz="4000" dirty="0" smtClean="0">
                <a:solidFill>
                  <a:schemeClr val="tx1"/>
                </a:solidFill>
                <a:latin typeface="Book Antiqua" panose="02040602050305030304" pitchFamily="18" charset="0"/>
              </a:rPr>
              <a:t>dBc</a:t>
            </a:r>
            <a:r>
              <a:rPr lang="it-IT" altLang="it-IT" sz="4000" dirty="0" smtClean="0">
                <a:solidFill>
                  <a:srgbClr val="969696"/>
                </a:solidFill>
                <a:latin typeface="Book Antiqua" panose="02040602050305030304" pitchFamily="18" charset="0"/>
              </a:rPr>
              <a:t>/Hz</a:t>
            </a:r>
          </a:p>
        </p:txBody>
      </p:sp>
      <p:grpSp>
        <p:nvGrpSpPr>
          <p:cNvPr id="142341" name="Group 6"/>
          <p:cNvGrpSpPr>
            <a:grpSpLocks/>
          </p:cNvGrpSpPr>
          <p:nvPr/>
        </p:nvGrpSpPr>
        <p:grpSpPr bwMode="auto">
          <a:xfrm>
            <a:off x="936625" y="804863"/>
            <a:ext cx="7705725" cy="5524500"/>
            <a:chOff x="590" y="588"/>
            <a:chExt cx="4854" cy="3480"/>
          </a:xfrm>
        </p:grpSpPr>
        <p:pic>
          <p:nvPicPr>
            <p:cNvPr id="142347" name="Picture 4" descr="Image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 y="684"/>
              <a:ext cx="4854" cy="3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8" name="Text Box 5"/>
            <p:cNvSpPr txBox="1">
              <a:spLocks noChangeArrowheads="1"/>
            </p:cNvSpPr>
            <p:nvPr/>
          </p:nvSpPr>
          <p:spPr bwMode="auto">
            <a:xfrm>
              <a:off x="967" y="588"/>
              <a:ext cx="90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50000"/>
                </a:spcBef>
                <a:buClrTx/>
                <a:buSzTx/>
                <a:buFontTx/>
                <a:buNone/>
              </a:pPr>
              <a:r>
                <a:rPr lang="it-IT" altLang="it-IT" b="1">
                  <a:solidFill>
                    <a:srgbClr val="000000"/>
                  </a:solidFill>
                  <a:latin typeface="Arial" panose="020B0604020202020204" pitchFamily="34" charset="0"/>
                </a:rPr>
                <a:t>P</a:t>
              </a:r>
            </a:p>
          </p:txBody>
        </p:sp>
      </p:grpSp>
      <p:sp>
        <p:nvSpPr>
          <p:cNvPr id="142342" name="Rectangle 8"/>
          <p:cNvSpPr>
            <a:spLocks noChangeArrowheads="1"/>
          </p:cNvSpPr>
          <p:nvPr/>
        </p:nvSpPr>
        <p:spPr bwMode="auto">
          <a:xfrm>
            <a:off x="944563" y="6283325"/>
            <a:ext cx="7686675" cy="239713"/>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0"/>
              </a:spcBef>
              <a:buClrTx/>
              <a:buSzTx/>
              <a:buFontTx/>
              <a:buNone/>
            </a:pPr>
            <a:endParaRPr lang="it-IT" altLang="it-IT" sz="1800" u="sng"/>
          </a:p>
        </p:txBody>
      </p:sp>
      <p:sp>
        <p:nvSpPr>
          <p:cNvPr id="234503" name="Rectangle 7"/>
          <p:cNvSpPr>
            <a:spLocks noChangeArrowheads="1"/>
          </p:cNvSpPr>
          <p:nvPr/>
        </p:nvSpPr>
        <p:spPr bwMode="auto">
          <a:xfrm>
            <a:off x="963613" y="5959475"/>
            <a:ext cx="4792662"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SzPct val="120000"/>
              <a:buChar char="•"/>
              <a:tabLst>
                <a:tab pos="5197475" algn="l"/>
              </a:tabLst>
              <a:defRPr sz="3200">
                <a:solidFill>
                  <a:schemeClr val="tx1"/>
                </a:solidFill>
                <a:effectLst>
                  <a:outerShdw blurRad="38100" dist="38100" dir="2700000" algn="tl">
                    <a:srgbClr val="000000"/>
                  </a:outerShdw>
                </a:effectLst>
                <a:latin typeface="Tahoma" panose="020B0604030504040204" pitchFamily="34" charset="0"/>
              </a:defRPr>
            </a:lvl1pPr>
            <a:lvl2pPr marL="825500" indent="-285750" algn="l">
              <a:spcBef>
                <a:spcPct val="20000"/>
              </a:spcBef>
              <a:buFont typeface="Tahoma" panose="020B0604030504040204" pitchFamily="34" charset="0"/>
              <a:buChar char="–"/>
              <a:tabLst>
                <a:tab pos="5197475" algn="l"/>
              </a:tabLst>
              <a:defRPr sz="2800">
                <a:solidFill>
                  <a:schemeClr val="tx1"/>
                </a:solidFill>
                <a:effectLst>
                  <a:outerShdw blurRad="38100" dist="38100" dir="2700000" algn="tl">
                    <a:srgbClr val="000000"/>
                  </a:outerShdw>
                </a:effectLst>
                <a:latin typeface="Tahoma" panose="020B0604030504040204" pitchFamily="34" charset="0"/>
              </a:defRPr>
            </a:lvl2pPr>
            <a:lvl3pPr marL="1233488" indent="-228600" algn="l">
              <a:spcBef>
                <a:spcPct val="20000"/>
              </a:spcBef>
              <a:buClr>
                <a:schemeClr val="hlink"/>
              </a:buClr>
              <a:buSzPct val="120000"/>
              <a:buChar char="•"/>
              <a:tabLst>
                <a:tab pos="5197475" algn="l"/>
              </a:tabLst>
              <a:defRPr sz="2400">
                <a:solidFill>
                  <a:schemeClr val="tx1"/>
                </a:solidFill>
                <a:effectLst>
                  <a:outerShdw blurRad="38100" dist="38100" dir="2700000" algn="tl">
                    <a:srgbClr val="000000"/>
                  </a:outerShdw>
                </a:effectLst>
                <a:latin typeface="Tahoma" panose="020B0604030504040204" pitchFamily="34" charset="0"/>
              </a:defRPr>
            </a:lvl3pPr>
            <a:lvl4pPr marL="1641475" indent="-228600" algn="l">
              <a:spcBef>
                <a:spcPct val="20000"/>
              </a:spcBef>
              <a:buFont typeface="Tahoma" panose="020B0604030504040204" pitchFamily="34" charset="0"/>
              <a:buChar char="–"/>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lgn="l">
              <a:spcBef>
                <a:spcPct val="20000"/>
              </a:spcBef>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effectLst>
                  <a:outerShdw blurRad="38100" dist="38100" dir="2700000" algn="tl">
                    <a:srgbClr val="000000"/>
                  </a:outerShdw>
                </a:effectLst>
                <a:latin typeface="Tahoma" panose="020B0604030504040204" pitchFamily="34" charset="0"/>
              </a:defRPr>
            </a:lvl9pPr>
          </a:lstStyle>
          <a:p>
            <a:pPr eaLnBrk="1" hangingPunct="1">
              <a:lnSpc>
                <a:spcPct val="90000"/>
              </a:lnSpc>
              <a:buClr>
                <a:schemeClr val="tx1"/>
              </a:buClr>
              <a:buFontTx/>
              <a:buNone/>
              <a:defRPr/>
            </a:pPr>
            <a:r>
              <a:rPr lang="it-IT" altLang="it-IT" i="1" smtClean="0">
                <a:solidFill>
                  <a:srgbClr val="0000FF"/>
                </a:solidFill>
                <a:latin typeface="Book Antiqua" panose="02040602050305030304" pitchFamily="18" charset="0"/>
              </a:rPr>
              <a:t>P</a:t>
            </a:r>
            <a:r>
              <a:rPr lang="it-IT" altLang="it-IT" baseline="-25000" smtClean="0">
                <a:solidFill>
                  <a:srgbClr val="0000FF"/>
                </a:solidFill>
                <a:latin typeface="Book Antiqua" panose="02040602050305030304" pitchFamily="18" charset="0"/>
              </a:rPr>
              <a:t>N(dBc/Hz)</a:t>
            </a:r>
            <a:r>
              <a:rPr lang="it-IT" altLang="it-IT" smtClean="0">
                <a:solidFill>
                  <a:srgbClr val="0000FF"/>
                </a:solidFill>
                <a:latin typeface="Book Antiqua" panose="02040602050305030304" pitchFamily="18" charset="0"/>
              </a:rPr>
              <a:t>=10log</a:t>
            </a:r>
            <a:r>
              <a:rPr lang="it-IT" altLang="it-IT" baseline="-25000" smtClean="0">
                <a:solidFill>
                  <a:srgbClr val="0000FF"/>
                </a:solidFill>
                <a:latin typeface="Book Antiqua" panose="02040602050305030304" pitchFamily="18" charset="0"/>
              </a:rPr>
              <a:t>10</a:t>
            </a:r>
            <a:r>
              <a:rPr lang="it-IT" altLang="it-IT" smtClean="0">
                <a:solidFill>
                  <a:srgbClr val="0000FF"/>
                </a:solidFill>
                <a:latin typeface="Book Antiqua" panose="02040602050305030304" pitchFamily="18" charset="0"/>
              </a:rPr>
              <a:t>(</a:t>
            </a:r>
            <a:r>
              <a:rPr lang="it-IT" altLang="it-IT" i="1" smtClean="0">
                <a:solidFill>
                  <a:srgbClr val="0000FF"/>
                </a:solidFill>
                <a:latin typeface="Book Antiqua" panose="02040602050305030304" pitchFamily="18" charset="0"/>
              </a:rPr>
              <a:t>P</a:t>
            </a:r>
            <a:r>
              <a:rPr lang="it-IT" altLang="it-IT" baseline="-25000" smtClean="0">
                <a:solidFill>
                  <a:srgbClr val="0000FF"/>
                </a:solidFill>
                <a:latin typeface="Book Antiqua" panose="02040602050305030304" pitchFamily="18" charset="0"/>
              </a:rPr>
              <a:t>N</a:t>
            </a:r>
            <a:r>
              <a:rPr lang="it-IT" altLang="it-IT" smtClean="0">
                <a:solidFill>
                  <a:srgbClr val="0000FF"/>
                </a:solidFill>
                <a:latin typeface="Book Antiqua" panose="02040602050305030304" pitchFamily="18" charset="0"/>
              </a:rPr>
              <a:t>/</a:t>
            </a:r>
            <a:r>
              <a:rPr lang="it-IT" altLang="it-IT" i="1" smtClean="0">
                <a:solidFill>
                  <a:srgbClr val="0000FF"/>
                </a:solidFill>
                <a:latin typeface="Book Antiqua" panose="02040602050305030304" pitchFamily="18" charset="0"/>
              </a:rPr>
              <a:t>P</a:t>
            </a:r>
            <a:r>
              <a:rPr lang="it-IT" altLang="it-IT" baseline="-25000" smtClean="0">
                <a:solidFill>
                  <a:srgbClr val="0000FF"/>
                </a:solidFill>
                <a:latin typeface="Book Antiqua" panose="02040602050305030304" pitchFamily="18" charset="0"/>
              </a:rPr>
              <a:t>c</a:t>
            </a:r>
            <a:r>
              <a:rPr lang="it-IT" altLang="it-IT" smtClean="0">
                <a:solidFill>
                  <a:srgbClr val="0000FF"/>
                </a:solidFill>
                <a:latin typeface="Book Antiqua" panose="02040602050305030304" pitchFamily="18" charset="0"/>
              </a:rPr>
              <a:t>)</a:t>
            </a:r>
          </a:p>
        </p:txBody>
      </p:sp>
      <p:sp>
        <p:nvSpPr>
          <p:cNvPr id="142344" name="Text Box 11"/>
          <p:cNvSpPr txBox="1">
            <a:spLocks noChangeArrowheads="1"/>
          </p:cNvSpPr>
          <p:nvPr/>
        </p:nvSpPr>
        <p:spPr bwMode="auto">
          <a:xfrm>
            <a:off x="2198688" y="749300"/>
            <a:ext cx="1227137"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50000"/>
              </a:spcBef>
              <a:buClrTx/>
              <a:buSzTx/>
              <a:buFontTx/>
              <a:buNone/>
            </a:pPr>
            <a:r>
              <a:rPr lang="it-IT" altLang="it-IT" sz="4400">
                <a:solidFill>
                  <a:srgbClr val="0A0000"/>
                </a:solidFill>
                <a:sym typeface="Symbol" panose="05050102010706020507" pitchFamily="18" charset="2"/>
              </a:rPr>
              <a:t></a:t>
            </a:r>
          </a:p>
        </p:txBody>
      </p:sp>
      <p:sp>
        <p:nvSpPr>
          <p:cNvPr id="142345" name="Text Box 12"/>
          <p:cNvSpPr txBox="1">
            <a:spLocks noChangeArrowheads="1"/>
          </p:cNvSpPr>
          <p:nvPr/>
        </p:nvSpPr>
        <p:spPr bwMode="auto">
          <a:xfrm>
            <a:off x="2384425" y="1152525"/>
            <a:ext cx="1227138"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50000"/>
              </a:spcBef>
              <a:buClrTx/>
              <a:buSzTx/>
              <a:buFontTx/>
              <a:buNone/>
            </a:pPr>
            <a:r>
              <a:rPr lang="it-IT" altLang="it-IT" sz="4400">
                <a:solidFill>
                  <a:srgbClr val="0A0000"/>
                </a:solidFill>
                <a:sym typeface="Symbol" panose="05050102010706020507" pitchFamily="18" charset="2"/>
              </a:rPr>
              <a:t></a:t>
            </a:r>
          </a:p>
        </p:txBody>
      </p:sp>
      <p:sp>
        <p:nvSpPr>
          <p:cNvPr id="142346" name="Text Box 13"/>
          <p:cNvSpPr txBox="1">
            <a:spLocks noChangeArrowheads="1"/>
          </p:cNvSpPr>
          <p:nvPr/>
        </p:nvSpPr>
        <p:spPr bwMode="auto">
          <a:xfrm>
            <a:off x="1987550" y="1152525"/>
            <a:ext cx="1227138"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120000"/>
              <a:buChar char="•"/>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defRPr sz="2800">
                <a:solidFill>
                  <a:schemeClr val="tx1"/>
                </a:solidFill>
                <a:latin typeface="Tahoma" panose="020B0604030504040204" pitchFamily="34" charset="0"/>
              </a:defRPr>
            </a:lvl2pPr>
            <a:lvl3pPr marL="1143000" indent="-228600">
              <a:spcBef>
                <a:spcPct val="20000"/>
              </a:spcBef>
              <a:buClr>
                <a:schemeClr val="hlink"/>
              </a:buClr>
              <a:buSzPct val="120000"/>
              <a:buChar char="•"/>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latin typeface="Tahoma" panose="020B0604030504040204" pitchFamily="34" charset="0"/>
              </a:defRPr>
            </a:lvl9pPr>
          </a:lstStyle>
          <a:p>
            <a:pPr algn="ctr" eaLnBrk="1" hangingPunct="1">
              <a:spcBef>
                <a:spcPct val="50000"/>
              </a:spcBef>
              <a:buClrTx/>
              <a:buSzTx/>
              <a:buFontTx/>
              <a:buNone/>
            </a:pPr>
            <a:r>
              <a:rPr lang="it-IT" altLang="it-IT" sz="4400">
                <a:solidFill>
                  <a:srgbClr val="0A0000"/>
                </a:solidFill>
                <a:sym typeface="Symbol" panose="05050102010706020507" pitchFamily="18" charset="2"/>
              </a:rPr>
              <a:t></a:t>
            </a: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p:cNvSpPr>
            <a:spLocks noGrp="1"/>
          </p:cNvSpPr>
          <p:nvPr>
            <p:ph type="ftr" sz="quarter" idx="10"/>
          </p:nvPr>
        </p:nvSpPr>
        <p:spPr/>
        <p:txBody>
          <a:bodyPr/>
          <a:lstStyle/>
          <a:p>
            <a:pPr>
              <a:defRPr/>
            </a:pPr>
            <a:r>
              <a:rPr lang="it-IT" altLang="it-IT" smtClean="0"/>
              <a:t>Metrologia e Sistema Internazionale</a:t>
            </a:r>
            <a:endParaRPr lang="it-IT" altLang="it-IT"/>
          </a:p>
        </p:txBody>
      </p:sp>
      <p:sp>
        <p:nvSpPr>
          <p:cNvPr id="6" name="Rectangle 2"/>
          <p:cNvSpPr txBox="1">
            <a:spLocks noChangeArrowheads="1"/>
          </p:cNvSpPr>
          <p:nvPr/>
        </p:nvSpPr>
        <p:spPr bwMode="auto">
          <a:xfrm>
            <a:off x="0" y="83820"/>
            <a:ext cx="9144000" cy="105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a:lstStyle>
          <a:p>
            <a:pPr algn="ctr" eaLnBrk="1" hangingPunct="1">
              <a:defRPr/>
            </a:pPr>
            <a:r>
              <a:rPr lang="it-IT" altLang="it-IT" dirty="0" smtClean="0">
                <a:solidFill>
                  <a:schemeClr val="tx1"/>
                </a:solidFill>
                <a:latin typeface="Book Antiqua" panose="02040602050305030304" pitchFamily="18" charset="0"/>
              </a:rPr>
              <a:t>CAP. 1 – “COSE DA SAPERE”</a:t>
            </a:r>
          </a:p>
        </p:txBody>
      </p:sp>
      <p:sp>
        <p:nvSpPr>
          <p:cNvPr id="7" name="Rectangle 3"/>
          <p:cNvSpPr>
            <a:spLocks noChangeArrowheads="1"/>
          </p:cNvSpPr>
          <p:nvPr/>
        </p:nvSpPr>
        <p:spPr bwMode="auto">
          <a:xfrm>
            <a:off x="430213" y="1773238"/>
            <a:ext cx="8582025" cy="1008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20000"/>
              <a:buChar char="•"/>
              <a:tabLst>
                <a:tab pos="5197475" algn="l"/>
              </a:tabLst>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tabLst>
                <a:tab pos="5197475" algn="l"/>
              </a:tabLst>
              <a:defRPr sz="2800">
                <a:solidFill>
                  <a:schemeClr val="tx1"/>
                </a:solidFill>
                <a:latin typeface="Tahoma" panose="020B0604030504040204" pitchFamily="34" charset="0"/>
              </a:defRPr>
            </a:lvl2pPr>
            <a:lvl3pPr marL="1143000" indent="-228600">
              <a:spcBef>
                <a:spcPct val="20000"/>
              </a:spcBef>
              <a:buClr>
                <a:schemeClr val="hlink"/>
              </a:buClr>
              <a:buSzPct val="120000"/>
              <a:buChar char="•"/>
              <a:tabLst>
                <a:tab pos="5197475" algn="l"/>
              </a:tabLst>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tabLst>
                <a:tab pos="5197475" algn="l"/>
              </a:tabLst>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9pPr>
          </a:lstStyle>
          <a:p>
            <a:pPr eaLnBrk="1" hangingPunct="1">
              <a:lnSpc>
                <a:spcPct val="90000"/>
              </a:lnSpc>
              <a:buClr>
                <a:schemeClr val="tx1"/>
              </a:buClr>
              <a:buFontTx/>
              <a:buNone/>
              <a:defRPr/>
            </a:pPr>
            <a:r>
              <a:rPr lang="it-IT" altLang="it-IT" b="1" u="sng" smtClean="0">
                <a:solidFill>
                  <a:srgbClr val="FFFF00"/>
                </a:solidFill>
                <a:effectLst>
                  <a:outerShdw blurRad="38100" dist="38100" dir="2700000" algn="tl">
                    <a:srgbClr val="000000"/>
                  </a:outerShdw>
                </a:effectLst>
                <a:latin typeface="Book Antiqua" panose="02040602050305030304" pitchFamily="18" charset="0"/>
                <a:sym typeface="Symbol" panose="05050102010706020507" pitchFamily="18" charset="2"/>
              </a:rPr>
              <a:t>Definizioni metrologiche</a:t>
            </a:r>
          </a:p>
          <a:p>
            <a:pPr eaLnBrk="1" hangingPunct="1">
              <a:lnSpc>
                <a:spcPct val="80000"/>
              </a:lnSpc>
              <a:spcBef>
                <a:spcPct val="10000"/>
              </a:spcBef>
              <a:buClr>
                <a:schemeClr val="tx1"/>
              </a:buClr>
              <a:buFontTx/>
              <a:buNone/>
              <a:defRPr/>
            </a:pPr>
            <a:r>
              <a:rPr lang="it-IT" altLang="it-IT" sz="2800" smtClean="0">
                <a:effectLst>
                  <a:outerShdw blurRad="38100" dist="38100" dir="2700000" algn="tl">
                    <a:srgbClr val="000000"/>
                  </a:outerShdw>
                </a:effectLst>
                <a:latin typeface="Book Antiqua" panose="02040602050305030304" pitchFamily="18" charset="0"/>
              </a:rPr>
              <a:t>e saperle ‘maneggiare’ con esempi/controesempi</a:t>
            </a:r>
          </a:p>
        </p:txBody>
      </p:sp>
      <p:sp>
        <p:nvSpPr>
          <p:cNvPr id="8" name="Rectangle 3"/>
          <p:cNvSpPr>
            <a:spLocks noChangeArrowheads="1"/>
          </p:cNvSpPr>
          <p:nvPr/>
        </p:nvSpPr>
        <p:spPr bwMode="auto">
          <a:xfrm>
            <a:off x="430213" y="3362325"/>
            <a:ext cx="8582025" cy="100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20000"/>
              <a:buChar char="•"/>
              <a:tabLst>
                <a:tab pos="5197475" algn="l"/>
              </a:tabLst>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tabLst>
                <a:tab pos="5197475" algn="l"/>
              </a:tabLst>
              <a:defRPr sz="2800">
                <a:solidFill>
                  <a:schemeClr val="tx1"/>
                </a:solidFill>
                <a:latin typeface="Tahoma" panose="020B0604030504040204" pitchFamily="34" charset="0"/>
              </a:defRPr>
            </a:lvl2pPr>
            <a:lvl3pPr marL="1143000" indent="-228600">
              <a:spcBef>
                <a:spcPct val="20000"/>
              </a:spcBef>
              <a:buClr>
                <a:schemeClr val="hlink"/>
              </a:buClr>
              <a:buSzPct val="120000"/>
              <a:buChar char="•"/>
              <a:tabLst>
                <a:tab pos="5197475" algn="l"/>
              </a:tabLst>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tabLst>
                <a:tab pos="5197475" algn="l"/>
              </a:tabLst>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9pPr>
          </a:lstStyle>
          <a:p>
            <a:pPr eaLnBrk="1" hangingPunct="1">
              <a:lnSpc>
                <a:spcPct val="90000"/>
              </a:lnSpc>
              <a:buClr>
                <a:schemeClr val="tx1"/>
              </a:buClr>
              <a:buFontTx/>
              <a:buNone/>
              <a:defRPr/>
            </a:pPr>
            <a:r>
              <a:rPr lang="it-IT" altLang="it-IT" b="1" u="sng" dirty="0" smtClean="0">
                <a:solidFill>
                  <a:srgbClr val="FFFF00"/>
                </a:solidFill>
                <a:effectLst>
                  <a:outerShdw blurRad="38100" dist="38100" dir="2700000" algn="tl">
                    <a:srgbClr val="000000"/>
                  </a:outerShdw>
                </a:effectLst>
                <a:latin typeface="Book Antiqua" panose="02040602050305030304" pitchFamily="18" charset="0"/>
                <a:sym typeface="Symbol" panose="05050102010706020507" pitchFamily="18" charset="2"/>
              </a:rPr>
              <a:t>Unità di misura SI</a:t>
            </a:r>
          </a:p>
          <a:p>
            <a:pPr eaLnBrk="1" hangingPunct="1">
              <a:lnSpc>
                <a:spcPct val="80000"/>
              </a:lnSpc>
              <a:spcBef>
                <a:spcPct val="10000"/>
              </a:spcBef>
              <a:buClr>
                <a:schemeClr val="tx1"/>
              </a:buClr>
              <a:buFontTx/>
              <a:buNone/>
              <a:defRPr/>
            </a:pPr>
            <a:r>
              <a:rPr lang="it-IT" altLang="it-IT" sz="2800" dirty="0" smtClean="0">
                <a:effectLst>
                  <a:outerShdw blurRad="38100" dist="38100" dir="2700000" algn="tl">
                    <a:srgbClr val="000000"/>
                  </a:outerShdw>
                </a:effectLst>
                <a:latin typeface="Book Antiqua" panose="02040602050305030304" pitchFamily="18" charset="0"/>
              </a:rPr>
              <a:t>nomi e simboli, uso, realizzazione, prefissi</a:t>
            </a:r>
          </a:p>
        </p:txBody>
      </p:sp>
      <p:sp>
        <p:nvSpPr>
          <p:cNvPr id="9" name="Rectangle 3"/>
          <p:cNvSpPr>
            <a:spLocks noChangeArrowheads="1"/>
          </p:cNvSpPr>
          <p:nvPr/>
        </p:nvSpPr>
        <p:spPr bwMode="auto">
          <a:xfrm>
            <a:off x="430213" y="4948238"/>
            <a:ext cx="8582025" cy="1008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20000"/>
              <a:buChar char="•"/>
              <a:tabLst>
                <a:tab pos="5197475" algn="l"/>
              </a:tabLst>
              <a:defRPr sz="3200">
                <a:solidFill>
                  <a:schemeClr val="tx1"/>
                </a:solidFill>
                <a:latin typeface="Tahoma" panose="020B0604030504040204" pitchFamily="34" charset="0"/>
              </a:defRPr>
            </a:lvl1pPr>
            <a:lvl2pPr marL="742950" indent="-285750">
              <a:spcBef>
                <a:spcPct val="20000"/>
              </a:spcBef>
              <a:buFont typeface="Tahoma" panose="020B0604030504040204" pitchFamily="34" charset="0"/>
              <a:buChar char="–"/>
              <a:tabLst>
                <a:tab pos="5197475" algn="l"/>
              </a:tabLst>
              <a:defRPr sz="2800">
                <a:solidFill>
                  <a:schemeClr val="tx1"/>
                </a:solidFill>
                <a:latin typeface="Tahoma" panose="020B0604030504040204" pitchFamily="34" charset="0"/>
              </a:defRPr>
            </a:lvl2pPr>
            <a:lvl3pPr marL="1143000" indent="-228600">
              <a:spcBef>
                <a:spcPct val="20000"/>
              </a:spcBef>
              <a:buClr>
                <a:schemeClr val="hlink"/>
              </a:buClr>
              <a:buSzPct val="120000"/>
              <a:buChar char="•"/>
              <a:tabLst>
                <a:tab pos="5197475" algn="l"/>
              </a:tabLst>
              <a:defRPr sz="2400">
                <a:solidFill>
                  <a:schemeClr val="tx1"/>
                </a:solidFill>
                <a:latin typeface="Tahoma" panose="020B0604030504040204" pitchFamily="34" charset="0"/>
              </a:defRPr>
            </a:lvl3pPr>
            <a:lvl4pPr marL="1600200" indent="-228600">
              <a:spcBef>
                <a:spcPct val="20000"/>
              </a:spcBef>
              <a:buFont typeface="Tahoma" panose="020B0604030504040204" pitchFamily="34" charset="0"/>
              <a:buChar char="–"/>
              <a:tabLst>
                <a:tab pos="5197475" algn="l"/>
              </a:tabLst>
              <a:defRPr sz="2000">
                <a:solidFill>
                  <a:schemeClr val="tx1"/>
                </a:solidFill>
                <a:latin typeface="Tahoma" panose="020B0604030504040204" pitchFamily="34" charset="0"/>
              </a:defRPr>
            </a:lvl4pPr>
            <a:lvl5pPr marL="2057400" indent="-228600">
              <a:spcBef>
                <a:spcPct val="20000"/>
              </a:spcBef>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80000"/>
              <a:buFont typeface="Wingdings" panose="05000000000000000000" pitchFamily="2" charset="2"/>
              <a:buChar char="v"/>
              <a:tabLst>
                <a:tab pos="5197475" algn="l"/>
              </a:tabLst>
              <a:defRPr sz="2000">
                <a:solidFill>
                  <a:schemeClr val="tx1"/>
                </a:solidFill>
                <a:latin typeface="Tahoma" panose="020B0604030504040204" pitchFamily="34" charset="0"/>
              </a:defRPr>
            </a:lvl9pPr>
          </a:lstStyle>
          <a:p>
            <a:pPr eaLnBrk="1" hangingPunct="1">
              <a:lnSpc>
                <a:spcPct val="90000"/>
              </a:lnSpc>
              <a:buClr>
                <a:schemeClr val="tx1"/>
              </a:buClr>
              <a:buFontTx/>
              <a:buNone/>
              <a:defRPr/>
            </a:pPr>
            <a:r>
              <a:rPr lang="it-IT" altLang="it-IT" b="1" u="sng" dirty="0" smtClean="0">
                <a:solidFill>
                  <a:srgbClr val="FFFF00"/>
                </a:solidFill>
                <a:effectLst>
                  <a:outerShdw blurRad="38100" dist="38100" dir="2700000" algn="tl">
                    <a:srgbClr val="000000"/>
                  </a:outerShdw>
                </a:effectLst>
                <a:latin typeface="Book Antiqua" panose="02040602050305030304" pitchFamily="18" charset="0"/>
                <a:sym typeface="Symbol" panose="05050102010706020507" pitchFamily="18" charset="2"/>
              </a:rPr>
              <a:t>Unità logaritmiche</a:t>
            </a:r>
          </a:p>
          <a:p>
            <a:pPr eaLnBrk="1" hangingPunct="1">
              <a:lnSpc>
                <a:spcPct val="80000"/>
              </a:lnSpc>
              <a:spcBef>
                <a:spcPct val="10000"/>
              </a:spcBef>
              <a:buClr>
                <a:schemeClr val="tx1"/>
              </a:buClr>
              <a:buFontTx/>
              <a:buNone/>
              <a:defRPr/>
            </a:pPr>
            <a:r>
              <a:rPr lang="it-IT" altLang="it-IT" sz="2800" dirty="0" smtClean="0">
                <a:effectLst>
                  <a:outerShdw blurRad="38100" dist="38100" dir="2700000" algn="tl">
                    <a:srgbClr val="000000"/>
                  </a:outerShdw>
                </a:effectLst>
                <a:latin typeface="Book Antiqua" panose="02040602050305030304" pitchFamily="18" charset="0"/>
              </a:rPr>
              <a:t>importanza, definizioni, impiego di calcolo</a:t>
            </a:r>
          </a:p>
        </p:txBody>
      </p:sp>
    </p:spTree>
    <p:extLst>
      <p:ext uri="{BB962C8B-B14F-4D97-AF65-F5344CB8AC3E}">
        <p14:creationId xmlns:p14="http://schemas.microsoft.com/office/powerpoint/2010/main" val="1343458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3000" tmFilter="0, 0; .2, .5; .8, .5; 1, 0"/>
                                        <p:tgtEl>
                                          <p:spTgt spid="6"/>
                                        </p:tgtEl>
                                      </p:cBhvr>
                                    </p:animEffect>
                                    <p:animScale>
                                      <p:cBhvr>
                                        <p:cTn id="7" dur="150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ceano">
  <a:themeElements>
    <a:clrScheme name="Oceano 1">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FFCC00"/>
      </a:hlink>
      <a:folHlink>
        <a:srgbClr val="6699FF"/>
      </a:folHlink>
    </a:clrScheme>
    <a:fontScheme name="Oceano">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it-IT" altLang="it-IT" sz="1800" b="0" i="0" u="sng"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it-IT" altLang="it-IT" sz="1800" b="0" i="0" u="sng"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Oceano 1">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Oceano 2">
        <a:dk1>
          <a:srgbClr val="000066"/>
        </a:dk1>
        <a:lt1>
          <a:srgbClr val="FFFFFF"/>
        </a:lt1>
        <a:dk2>
          <a:srgbClr val="5D93FF"/>
        </a:dk2>
        <a:lt2>
          <a:srgbClr val="FFFFFF"/>
        </a:lt2>
        <a:accent1>
          <a:srgbClr val="6666FF"/>
        </a:accent1>
        <a:accent2>
          <a:srgbClr val="9999FF"/>
        </a:accent2>
        <a:accent3>
          <a:srgbClr val="B6C8FF"/>
        </a:accent3>
        <a:accent4>
          <a:srgbClr val="DADADA"/>
        </a:accent4>
        <a:accent5>
          <a:srgbClr val="B8B8FF"/>
        </a:accent5>
        <a:accent6>
          <a:srgbClr val="8A8AE7"/>
        </a:accent6>
        <a:hlink>
          <a:srgbClr val="FF3300"/>
        </a:hlink>
        <a:folHlink>
          <a:srgbClr val="FF9900"/>
        </a:folHlink>
      </a:clrScheme>
      <a:clrMap bg1="dk2" tx1="lt1" bg2="dk1" tx2="lt2" accent1="accent1" accent2="accent2" accent3="accent3" accent4="accent4" accent5="accent5" accent6="accent6" hlink="hlink" folHlink="folHlink"/>
    </a:extraClrScheme>
    <a:extraClrScheme>
      <a:clrScheme name="Oceano 3">
        <a:dk1>
          <a:srgbClr val="000000"/>
        </a:dk1>
        <a:lt1>
          <a:srgbClr val="FFFFFF"/>
        </a:lt1>
        <a:dk2>
          <a:srgbClr val="572E88"/>
        </a:dk2>
        <a:lt2>
          <a:srgbClr val="FFFFFF"/>
        </a:lt2>
        <a:accent1>
          <a:srgbClr val="FF6600"/>
        </a:accent1>
        <a:accent2>
          <a:srgbClr val="FFCC00"/>
        </a:accent2>
        <a:accent3>
          <a:srgbClr val="B4ADC3"/>
        </a:accent3>
        <a:accent4>
          <a:srgbClr val="DADADA"/>
        </a:accent4>
        <a:accent5>
          <a:srgbClr val="FFB8AA"/>
        </a:accent5>
        <a:accent6>
          <a:srgbClr val="E7B900"/>
        </a:accent6>
        <a:hlink>
          <a:srgbClr val="33CCCC"/>
        </a:hlink>
        <a:folHlink>
          <a:srgbClr val="36CC64"/>
        </a:folHlink>
      </a:clrScheme>
      <a:clrMap bg1="dk2" tx1="lt1" bg2="dk1" tx2="lt2" accent1="accent1" accent2="accent2" accent3="accent3" accent4="accent4" accent5="accent5" accent6="accent6" hlink="hlink" folHlink="folHlink"/>
    </a:extraClrScheme>
    <a:extraClrScheme>
      <a:clrScheme name="Oceano 4">
        <a:dk1>
          <a:srgbClr val="003366"/>
        </a:dk1>
        <a:lt1>
          <a:srgbClr val="FFFFFF"/>
        </a:lt1>
        <a:dk2>
          <a:srgbClr val="666699"/>
        </a:dk2>
        <a:lt2>
          <a:srgbClr val="FFFFFF"/>
        </a:lt2>
        <a:accent1>
          <a:srgbClr val="9966FF"/>
        </a:accent1>
        <a:accent2>
          <a:srgbClr val="00CC66"/>
        </a:accent2>
        <a:accent3>
          <a:srgbClr val="B8B8CA"/>
        </a:accent3>
        <a:accent4>
          <a:srgbClr val="DADADA"/>
        </a:accent4>
        <a:accent5>
          <a:srgbClr val="CAB8FF"/>
        </a:accent5>
        <a:accent6>
          <a:srgbClr val="00B95C"/>
        </a:accent6>
        <a:hlink>
          <a:srgbClr val="65C8FF"/>
        </a:hlink>
        <a:folHlink>
          <a:srgbClr val="FFCC99"/>
        </a:folHlink>
      </a:clrScheme>
      <a:clrMap bg1="dk2" tx1="lt1" bg2="dk1" tx2="lt2" accent1="accent1" accent2="accent2" accent3="accent3" accent4="accent4" accent5="accent5" accent6="accent6" hlink="hlink" folHlink="folHlink"/>
    </a:extraClrScheme>
    <a:extraClrScheme>
      <a:clrScheme name="Oceano 5">
        <a:dk1>
          <a:srgbClr val="000000"/>
        </a:dk1>
        <a:lt1>
          <a:srgbClr val="FFFFFF"/>
        </a:lt1>
        <a:dk2>
          <a:srgbClr val="336600"/>
        </a:dk2>
        <a:lt2>
          <a:srgbClr val="FFFFFF"/>
        </a:lt2>
        <a:accent1>
          <a:srgbClr val="B7C533"/>
        </a:accent1>
        <a:accent2>
          <a:srgbClr val="CCCCFF"/>
        </a:accent2>
        <a:accent3>
          <a:srgbClr val="ADB8AA"/>
        </a:accent3>
        <a:accent4>
          <a:srgbClr val="DADADA"/>
        </a:accent4>
        <a:accent5>
          <a:srgbClr val="D8DFAD"/>
        </a:accent5>
        <a:accent6>
          <a:srgbClr val="B9B9E7"/>
        </a:accent6>
        <a:hlink>
          <a:srgbClr val="FFFFCC"/>
        </a:hlink>
        <a:folHlink>
          <a:srgbClr val="FF9900"/>
        </a:folHlink>
      </a:clrScheme>
      <a:clrMap bg1="dk2" tx1="lt1" bg2="dk1" tx2="lt2" accent1="accent1" accent2="accent2" accent3="accent3" accent4="accent4" accent5="accent5" accent6="accent6" hlink="hlink" folHlink="folHlink"/>
    </a:extraClrScheme>
    <a:extraClrScheme>
      <a:clrScheme name="Oceano 6">
        <a:dk1>
          <a:srgbClr val="000000"/>
        </a:dk1>
        <a:lt1>
          <a:srgbClr val="FFFFFF"/>
        </a:lt1>
        <a:dk2>
          <a:srgbClr val="006B80"/>
        </a:dk2>
        <a:lt2>
          <a:srgbClr val="C1CB75"/>
        </a:lt2>
        <a:accent1>
          <a:srgbClr val="6F8406"/>
        </a:accent1>
        <a:accent2>
          <a:srgbClr val="D9E288"/>
        </a:accent2>
        <a:accent3>
          <a:srgbClr val="AABAC0"/>
        </a:accent3>
        <a:accent4>
          <a:srgbClr val="DADADA"/>
        </a:accent4>
        <a:accent5>
          <a:srgbClr val="BBC2AA"/>
        </a:accent5>
        <a:accent6>
          <a:srgbClr val="C4CD7B"/>
        </a:accent6>
        <a:hlink>
          <a:srgbClr val="00CC00"/>
        </a:hlink>
        <a:folHlink>
          <a:srgbClr val="C0FF73"/>
        </a:folHlink>
      </a:clrScheme>
      <a:clrMap bg1="dk2" tx1="lt1" bg2="dk1" tx2="lt2" accent1="accent1" accent2="accent2" accent3="accent3" accent4="accent4" accent5="accent5" accent6="accent6" hlink="hlink" folHlink="folHlink"/>
    </a:extraClrScheme>
    <a:extraClrScheme>
      <a:clrScheme name="Oceano 7">
        <a:dk1>
          <a:srgbClr val="5F5F5F"/>
        </a:dk1>
        <a:lt1>
          <a:srgbClr val="FFFFFF"/>
        </a:lt1>
        <a:dk2>
          <a:srgbClr val="FF6600"/>
        </a:dk2>
        <a:lt2>
          <a:srgbClr val="FFFFFF"/>
        </a:lt2>
        <a:accent1>
          <a:srgbClr val="CC6600"/>
        </a:accent1>
        <a:accent2>
          <a:srgbClr val="FF6600"/>
        </a:accent2>
        <a:accent3>
          <a:srgbClr val="FFB8AA"/>
        </a:accent3>
        <a:accent4>
          <a:srgbClr val="DADADA"/>
        </a:accent4>
        <a:accent5>
          <a:srgbClr val="E2B8AA"/>
        </a:accent5>
        <a:accent6>
          <a:srgbClr val="E75C00"/>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Oceano 8">
        <a:dk1>
          <a:srgbClr val="000000"/>
        </a:dk1>
        <a:lt1>
          <a:srgbClr val="FFFFFF"/>
        </a:lt1>
        <a:dk2>
          <a:srgbClr val="FFBA2F"/>
        </a:dk2>
        <a:lt2>
          <a:srgbClr val="A50021"/>
        </a:lt2>
        <a:accent1>
          <a:srgbClr val="FF6600"/>
        </a:accent1>
        <a:accent2>
          <a:srgbClr val="CC6600"/>
        </a:accent2>
        <a:accent3>
          <a:srgbClr val="FFD9AD"/>
        </a:accent3>
        <a:accent4>
          <a:srgbClr val="DADADA"/>
        </a:accent4>
        <a:accent5>
          <a:srgbClr val="FFB8AA"/>
        </a:accent5>
        <a:accent6>
          <a:srgbClr val="B95C00"/>
        </a:accent6>
        <a:hlink>
          <a:srgbClr val="663300"/>
        </a:hlink>
        <a:folHlink>
          <a:srgbClr val="CC99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Ocean</Template>
  <TotalTime>6722</TotalTime>
  <Words>8011</Words>
  <Application>Microsoft Office PowerPoint</Application>
  <PresentationFormat>Presentazione su schermo (4:3)</PresentationFormat>
  <Paragraphs>743</Paragraphs>
  <Slides>97</Slides>
  <Notes>78</Notes>
  <HiddenSlides>0</HiddenSlides>
  <MMClips>0</MMClips>
  <ScaleCrop>false</ScaleCrop>
  <HeadingPairs>
    <vt:vector size="8" baseType="variant">
      <vt:variant>
        <vt:lpstr>Caratteri utilizzati</vt:lpstr>
      </vt:variant>
      <vt:variant>
        <vt:i4>9</vt:i4>
      </vt:variant>
      <vt:variant>
        <vt:lpstr>Tema</vt:lpstr>
      </vt:variant>
      <vt:variant>
        <vt:i4>1</vt:i4>
      </vt:variant>
      <vt:variant>
        <vt:lpstr>Server OLE incorporati</vt:lpstr>
      </vt:variant>
      <vt:variant>
        <vt:i4>4</vt:i4>
      </vt:variant>
      <vt:variant>
        <vt:lpstr>Titoli diapositive</vt:lpstr>
      </vt:variant>
      <vt:variant>
        <vt:i4>97</vt:i4>
      </vt:variant>
    </vt:vector>
  </HeadingPairs>
  <TitlesOfParts>
    <vt:vector size="111" baseType="lpstr">
      <vt:lpstr>Arial</vt:lpstr>
      <vt:lpstr>Arial Narrow</vt:lpstr>
      <vt:lpstr>Book Antiqua</vt:lpstr>
      <vt:lpstr>Calibri</vt:lpstr>
      <vt:lpstr>Symbol</vt:lpstr>
      <vt:lpstr>Tahoma</vt:lpstr>
      <vt:lpstr>Times New Roman</vt:lpstr>
      <vt:lpstr>Verdana</vt:lpstr>
      <vt:lpstr>Wingdings</vt:lpstr>
      <vt:lpstr>Oceano</vt:lpstr>
      <vt:lpstr>Documento</vt:lpstr>
      <vt:lpstr>CorelDraw.Grafica.8</vt:lpstr>
      <vt:lpstr>Equation</vt:lpstr>
      <vt:lpstr>MathType 6.0 Equation</vt:lpstr>
      <vt:lpstr>Presentazione standard di PowerPoint</vt:lpstr>
      <vt:lpstr>METROLOGIA (1/3)</vt:lpstr>
      <vt:lpstr>METROLOGIA (2/3)</vt:lpstr>
      <vt:lpstr>METROLOGIA (3/3)</vt:lpstr>
      <vt:lpstr>CENNI STORICI (1/3)</vt:lpstr>
      <vt:lpstr>CENNI STORICI (2/3)</vt:lpstr>
      <vt:lpstr>CENNI STORICI (3/3)</vt:lpstr>
      <vt:lpstr>ERRORI DI MISURA (1/6)</vt:lpstr>
      <vt:lpstr>ERRORI DI MISURA (2/6)</vt:lpstr>
      <vt:lpstr>ERRORI DI MISURA (3/6)</vt:lpstr>
      <vt:lpstr>ERRORI DI MISURA (4/6)</vt:lpstr>
      <vt:lpstr>ERRORI DI MISURA (5/6)</vt:lpstr>
      <vt:lpstr>ERRORI DI MISURA (6/6)</vt:lpstr>
      <vt:lpstr>DEFINIZIONI METROLOGICHE (1/4)</vt:lpstr>
      <vt:lpstr>DEFINIZIONI METROLOGICHE (2/4)</vt:lpstr>
      <vt:lpstr>DEFINIZIONI METROLOGICHE (3/4)</vt:lpstr>
      <vt:lpstr>DEFINIZIONI METROLOGICHE (4/4)</vt:lpstr>
      <vt:lpstr>ORGANISMI INTERNAZIONALI PER LA METROLOGIA</vt:lpstr>
      <vt:lpstr>ORGANISMI INTERNAZIONALI PER LA METROLOGIA</vt:lpstr>
      <vt:lpstr>ORGANISMI INTERNAZIONALI PER LA METROLOGIA</vt:lpstr>
      <vt:lpstr>*STATI MEMBRI DELLA CGPM E ANNO DI ADESIONE</vt:lpstr>
      <vt:lpstr>ORGANISMI NAZIONALI PER LA METROLOGIA</vt:lpstr>
      <vt:lpstr>*ENEA: L'ACRONIMO</vt:lpstr>
      <vt:lpstr>*RIUNIONI CGPM E UNITA’ SI</vt:lpstr>
      <vt:lpstr>SISTEMA INTERNAZIONALE (SI) DI UNITA’ DI MISURA</vt:lpstr>
      <vt:lpstr>PROPRIETA' DEL SI</vt:lpstr>
      <vt:lpstr>REVISIONE SI NEL 2018-2019</vt:lpstr>
      <vt:lpstr>DEFINIZIONE DEL METRO</vt:lpstr>
      <vt:lpstr>REALIZZAZIONE DEL METRO</vt:lpstr>
      <vt:lpstr>KILOGRAMMO</vt:lpstr>
      <vt:lpstr>*KILOGRAMMO (REALIZZAZIONE E CONFRONTO CAMPIONI PRIMARI)</vt:lpstr>
      <vt:lpstr>SECONDO</vt:lpstr>
      <vt:lpstr>*SISTEMA DI MISURA ‘’GPS’’</vt:lpstr>
      <vt:lpstr>AMPERE</vt:lpstr>
      <vt:lpstr>KELVIN, MOLE, E CANDELA</vt:lpstr>
      <vt:lpstr>SPETTRO E.M. E VISIBILE (COLORI)</vt:lpstr>
      <vt:lpstr>CURVA DI RISPOSTA SPETTRALE DELL’OCCHIO UMANO</vt:lpstr>
      <vt:lpstr>*RELAZIONI TRA UNITA' SI DI BASE E COSTANTI FONDAMENTALI</vt:lpstr>
      <vt:lpstr>*COSTANTI FISICHE (2009)</vt:lpstr>
      <vt:lpstr>*NIST-CODATA VALUES (2014)</vt:lpstr>
      <vt:lpstr>*COSTANTI FISICHE (2014)</vt:lpstr>
      <vt:lpstr>*QUESITO DI UNO STUDENTE ( su incertezza di “e” &lt; 10-7)</vt:lpstr>
      <vt:lpstr>*INCERTEZZA DI “e” &lt; 10-7</vt:lpstr>
      <vt:lpstr>*INCERTEZZA DI “e” &lt; 10-7</vt:lpstr>
      <vt:lpstr>*INCERTEZZA DI “e” &lt; 10-7</vt:lpstr>
      <vt:lpstr>*Pb. DEFINIZIONE DELL’AMPERE</vt:lpstr>
      <vt:lpstr>*EFFETTO JOSEPHSON (VOLT)</vt:lpstr>
      <vt:lpstr>*EFFETTO JOSEPHSON</vt:lpstr>
      <vt:lpstr>*ESPERIMENTO JOSEPHSON</vt:lpstr>
      <vt:lpstr>*GIUNZIONE E PILA JOSEPHSON</vt:lpstr>
      <vt:lpstr>*EFFETTO HALL (OHM)</vt:lpstr>
      <vt:lpstr>*EFFETTO HALL QUANTIZZATO</vt:lpstr>
      <vt:lpstr>*ESPERIMENTO HALL</vt:lpstr>
      <vt:lpstr>*CAMPIONI DI ‘’R’’ HALL</vt:lpstr>
      <vt:lpstr>*NUOVO kg E MISURA DI NA</vt:lpstr>
      <vt:lpstr>*NUOVO KILOGRAMMO: DA h</vt:lpstr>
      <vt:lpstr>*NUOVA MOLE: DA NA</vt:lpstr>
      <vt:lpstr>*BILANCIA DEL WATT O DI KIBBLE</vt:lpstr>
      <vt:lpstr>*FUNZIONAMENTO DELLA BILANCIA DI KIBBLE</vt:lpstr>
      <vt:lpstr>*FUNZIONAMENTO DELLA BILANCIA DI KIBBLE</vt:lpstr>
      <vt:lpstr>*FUNZIONAMENTO DELLA BILANCIA DI KIBBLE</vt:lpstr>
      <vt:lpstr>*FUNZIONAMENTO DELLA BILANCIA DI KIBBLE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TIPI DI CAMPIONI</vt:lpstr>
      <vt:lpstr>CAMPIONI “LOCALI” (SECONDARI)</vt:lpstr>
      <vt:lpstr>TARATURA E MESSA IN PUNTO</vt:lpstr>
      <vt:lpstr>SIMBOLI E REGOLE DEL SI</vt:lpstr>
      <vt:lpstr>PREFISSI IN USO IN INFORMATICA</vt:lpstr>
      <vt:lpstr>UNITA’ LOGARITMICHE</vt:lpstr>
      <vt:lpstr>PROPRIETA’ DEI LOGARITMI </vt:lpstr>
      <vt:lpstr>*DIM. REGOLA LOG PRODOTTO</vt:lpstr>
      <vt:lpstr>*DIM. REGOLA CAMBIO DI BASE </vt:lpstr>
      <vt:lpstr>IL BEL</vt:lpstr>
      <vt:lpstr>DECIBEL (1/2)</vt:lpstr>
      <vt:lpstr>DECIBEL (2/2)</vt:lpstr>
      <vt:lpstr>“dBx”, dBm, dBW, dBk</vt:lpstr>
      <vt:lpstr>dBA IN ACUSTICA</vt:lpstr>
      <vt:lpstr>CALCOLI APPROSSIMATI CON I dB </vt:lpstr>
      <vt:lpstr>CALCOLI LOGARITMICI CON I dB</vt:lpstr>
      <vt:lpstr>ESEMPI DI CALCOLO CON I dB</vt:lpstr>
      <vt:lpstr>ESEMPI DI CALCOLO CON I dB</vt:lpstr>
      <vt:lpstr>ESERCIZIO PER CASA SUI dBm</vt:lpstr>
      <vt:lpstr>*NEPER, dBc E RIN</vt:lpstr>
      <vt:lpstr>*SPETTRO DI POTENZA E dBc/Hz</vt:lpstr>
      <vt:lpstr>Presentazione standard di PowerPoint</vt:lpstr>
    </vt:vector>
  </TitlesOfParts>
  <Company>Unisa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Metrologia e SI</dc:title>
  <dc:subject>Lucidi x lezioni Misure</dc:subject>
  <dc:creator>Cesare Svelto</dc:creator>
  <cp:lastModifiedBy>Hewlett-Packard Company</cp:lastModifiedBy>
  <cp:revision>311</cp:revision>
  <dcterms:created xsi:type="dcterms:W3CDTF">2004-03-19T15:54:53Z</dcterms:created>
  <dcterms:modified xsi:type="dcterms:W3CDTF">2020-03-13T15:30:54Z</dcterms:modified>
</cp:coreProperties>
</file>